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9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66103E-79C9-478D-9CC2-7FA85439BCD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0866E62-44D9-42BB-ACFE-6EAD95D9CE1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74362C9-1D9A-4AAD-AC0B-D7C10A5AB33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E4D0E1E-4D8E-4DB2-A19E-E3A0970CF6D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7327752-5126-4CCB-B24A-6BF0B69285A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C531084-FA6C-493F-8106-115A88095CF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D9B6CE4-907B-4662-B153-FC56C8992E47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F11042F-50DF-49D4-837E-E6C7CB7D386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8445061-6AF6-410C-BDCE-5206F216964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6A00235-1BE7-430E-868D-27672A9717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1DB626-CFF5-4F07-AE1C-6F8F610CF1B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4DDD836-D4BC-4A45-BE56-602E21239CE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38240" y="7013880"/>
            <a:ext cx="7345080" cy="3583080"/>
          </a:xfrm>
          <a:custGeom>
            <a:avLst/>
            <a:gdLst>
              <a:gd name="textAreaLeft" fmla="*/ 0 w 7345080"/>
              <a:gd name="textAreaRight" fmla="*/ 7345440 w 7345080"/>
              <a:gd name="textAreaTop" fmla="*/ 0 h 3583080"/>
              <a:gd name="textAreaBottom" fmla="*/ 358344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  <a:ea typeface="Microsoft YaHe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440" cy="1990440"/>
          </a:xfrm>
          <a:custGeom>
            <a:avLst/>
            <a:gdLst>
              <a:gd name="textAreaLeft" fmla="*/ 0 w 5113440"/>
              <a:gd name="textAreaRight" fmla="*/ 5113800 w 5113440"/>
              <a:gd name="textAreaTop" fmla="*/ 0 h 1990440"/>
              <a:gd name="textAreaBottom" fmla="*/ 1990800 h 1990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tabLst>
                <a:tab pos="0" algn="l"/>
              </a:tabLst>
            </a:pPr>
            <a:r>
              <a:rPr lang="ru-RU" sz="3600" b="1" strike="noStrike" spc="-1">
                <a:solidFill>
                  <a:srgbClr val="FFFFFF"/>
                </a:solidFill>
                <a:latin typeface="Calibri"/>
                <a:ea typeface="Microsoft YaHei"/>
              </a:rPr>
              <a:t>ПРИХОДИТЕ, МЫ ВАС ЖДЕМ!</a:t>
            </a: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ct val="100000"/>
              </a:lnSpc>
              <a:spcBef>
                <a:spcPts val="1040"/>
              </a:spcBef>
              <a:tabLst>
                <a:tab pos="0" algn="l"/>
              </a:tabLst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Microsoft YaHei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ct val="100000"/>
              </a:lnSpc>
              <a:spcBef>
                <a:spcPts val="130"/>
              </a:spcBef>
              <a:tabLst>
                <a:tab pos="0" algn="l"/>
              </a:tabLst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Microsoft YaHei"/>
              </a:rPr>
              <a:t>Адрес: г.Боровск, ул. Ленина, д.20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Microsoft YaHei"/>
              </a:rPr>
              <a:t>Контактный номер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ct val="100000"/>
              </a:lnSpc>
              <a:spcBef>
                <a:spcPts val="130"/>
              </a:spcBef>
              <a:tabLst>
                <a:tab pos="0" algn="l"/>
              </a:tabLst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Microsoft YaHei"/>
              </a:rPr>
              <a:t>Рудакова Лариса Станиславовна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2719800" y="7625520"/>
            <a:ext cx="3633480" cy="593280"/>
          </a:xfrm>
          <a:custGeom>
            <a:avLst/>
            <a:gdLst>
              <a:gd name="textAreaLeft" fmla="*/ 0 w 3633480"/>
              <a:gd name="textAreaRight" fmla="*/ 3633840 w 3633480"/>
              <a:gd name="textAreaTop" fmla="*/ 0 h 593280"/>
              <a:gd name="textAreaBottom" fmla="*/ 593640 h 593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7480" cy="983160"/>
            <a:chOff x="512280" y="489240"/>
            <a:chExt cx="2517480" cy="983160"/>
          </a:xfrm>
        </p:grpSpPr>
        <p:pic>
          <p:nvPicPr>
            <p:cNvPr id="53" name="object 49"/>
            <p:cNvPicPr/>
            <p:nvPr/>
          </p:nvPicPr>
          <p:blipFill>
            <a:blip r:embed="rId3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4840 w 294480"/>
                <a:gd name="textAreaTop" fmla="*/ 0 h 184680"/>
                <a:gd name="textAreaBottom" fmla="*/ 18504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Microsoft YaHei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520 w 290160"/>
                  <a:gd name="textAreaTop" fmla="*/ 0 h 150480"/>
                  <a:gd name="textAreaBottom" fmla="*/ 15084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  <a:tabLst>
                    <a:tab pos="0" algn="l"/>
                  </a:tabLst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Microsoft YaHei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4">
                <a:lum bright="-50000"/>
              </a:blip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5">
              <a:lum bright="-50000"/>
            </a:blip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0" name="object 56"/>
              <p:cNvPicPr/>
              <p:nvPr/>
            </p:nvPicPr>
            <p:blipFill>
              <a:blip r:embed="rId6">
                <a:lum bright="-50000"/>
              </a:blip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360 w 522000"/>
                  <a:gd name="textAreaTop" fmla="*/ 0 h 182880"/>
                  <a:gd name="textAreaBottom" fmla="*/ 18324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  <a:tabLst>
                    <a:tab pos="0" algn="l"/>
                  </a:tabLst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Microsoft YaHei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90880" cy="149760"/>
              <a:chOff x="2489040" y="1051560"/>
              <a:chExt cx="290880" cy="149760"/>
            </a:xfrm>
          </p:grpSpPr>
          <p:pic>
            <p:nvPicPr>
              <p:cNvPr id="63" name="object 59"/>
              <p:cNvPicPr/>
              <p:nvPr/>
            </p:nvPicPr>
            <p:blipFill>
              <a:blip r:embed="rId7">
                <a:lum bright="-50000"/>
              </a:blip>
              <a:stretch/>
            </p:blipFill>
            <p:spPr>
              <a:xfrm>
                <a:off x="2489040" y="1051560"/>
                <a:ext cx="12924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8">
                <a:lum bright="-50000"/>
              </a:blip>
              <a:stretch/>
            </p:blipFill>
            <p:spPr>
              <a:xfrm>
                <a:off x="265932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3120" cy="187920"/>
              <a:chOff x="1556640" y="1284480"/>
              <a:chExt cx="1473120" cy="187920"/>
            </a:xfrm>
          </p:grpSpPr>
          <p:pic>
            <p:nvPicPr>
              <p:cNvPr id="66" name="object 62"/>
              <p:cNvPicPr/>
              <p:nvPr/>
            </p:nvPicPr>
            <p:blipFill>
              <a:blip r:embed="rId9">
                <a:lum bright="-50000"/>
              </a:blip>
              <a:stretch/>
            </p:blipFill>
            <p:spPr>
              <a:xfrm>
                <a:off x="1556640" y="1292040"/>
                <a:ext cx="1425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0">
                <a:lum bright="-50000"/>
              </a:blip>
              <a:stretch/>
            </p:blipFill>
            <p:spPr>
              <a:xfrm>
                <a:off x="1725840" y="1292040"/>
                <a:ext cx="16380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1">
                <a:lum bright="-50000"/>
              </a:blip>
              <a:stretch/>
            </p:blipFill>
            <p:spPr>
              <a:xfrm>
                <a:off x="1918080" y="1284480"/>
                <a:ext cx="359640" cy="187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2">
                <a:lum bright="-50000"/>
              </a:blip>
              <a:stretch/>
            </p:blipFill>
            <p:spPr>
              <a:xfrm>
                <a:off x="2300400" y="1292040"/>
                <a:ext cx="16380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440" y="1290960"/>
                <a:ext cx="137880" cy="149400"/>
              </a:xfrm>
              <a:custGeom>
                <a:avLst/>
                <a:gdLst>
                  <a:gd name="textAreaLeft" fmla="*/ 0 w 137880"/>
                  <a:gd name="textAreaRight" fmla="*/ 138240 w 13788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  <a:tabLst>
                    <a:tab pos="0" algn="l"/>
                  </a:tabLst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Microsoft YaHei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3">
                <a:lum bright="-50000"/>
              </a:blip>
              <a:stretch/>
            </p:blipFill>
            <p:spPr>
              <a:xfrm>
                <a:off x="266184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4">
                <a:lum bright="-50000"/>
              </a:blip>
              <a:stretch/>
            </p:blipFill>
            <p:spPr>
              <a:xfrm>
                <a:off x="2862000" y="1290960"/>
                <a:ext cx="167760" cy="1501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pic>
        <p:nvPicPr>
          <p:cNvPr id="76" name="Рисунок 7"/>
          <p:cNvPicPr/>
          <p:nvPr/>
        </p:nvPicPr>
        <p:blipFill>
          <a:blip r:embed="rId15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sp>
        <p:nvSpPr>
          <p:cNvPr id="38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1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700" b="1" i="0" u="none" strike="noStrike" kern="0" cap="none" spc="-5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ru-RU" sz="2700" b="1" i="0" u="none" strike="noStrike" kern="0" cap="none" spc="-1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АПРЕЛЬ</a:t>
            </a: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2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grpSp>
        <p:nvGrpSpPr>
          <p:cNvPr id="73" name="Группа 72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74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5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9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7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9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9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9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9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8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8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8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8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8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8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8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grpSp>
        <p:nvGrpSpPr>
          <p:cNvPr id="96" name="Группа 95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97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98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0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01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02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graphicFrame>
        <p:nvGraphicFramePr>
          <p:cNvPr id="104" name="Таблица 103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03749"/>
              </p:ext>
            </p:extLst>
          </p:nvPr>
        </p:nvGraphicFramePr>
        <p:xfrm>
          <a:off x="346854" y="1974776"/>
          <a:ext cx="6927851" cy="6011738"/>
        </p:xfrm>
        <a:graphic>
          <a:graphicData uri="http://schemas.openxmlformats.org/drawingml/2006/table">
            <a:tbl>
              <a:tblPr firstRow="1" bandRow="1"/>
              <a:tblGrid>
                <a:gridCol w="8595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93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462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868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Дата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Мероприятие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начала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01.04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Час досуга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dirty="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dirty="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02.04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Школа компьютерной грамотности	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03.04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Здоровый образ жизни для старшего поколения	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06.04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Мастер класс «Крашение яиц»	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07.04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Круглый стол по правовым и социальным вопросам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08.04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Час досуга — Настольные игры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09.04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Сладкий стол «Пасха»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10.04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Всемирный день космонавтов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13.04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Актуально о пенсии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Мастер класс «Вязание крючком»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15.04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Правила назначения субсидий на оплату ЖКХ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16.04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Знакомство с </a:t>
                      </a:r>
                      <a:r>
                        <a:rPr lang="ru-RU" sz="105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госуслугами</a:t>
                      </a:r>
                      <a:endParaRPr lang="ru-RU" sz="105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17.04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Карьерное долголетие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20.04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Социальная адаптация на рынке труда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21.01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Круглый стол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22.04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«Чтение в радость»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8358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23.04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Обучение компьютерной грамотности «Со смартфоном на Ты»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24.04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Тематический час памяти ЧАЭС «Боль чернобыля»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27.04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Час истории.Боровск Музей истории купечества города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28.04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День здоровья. Прогулка по основным достопримечательностям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4420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29.04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Круглый стол - предложения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5445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30.04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Развлекательные мероприятия (чтение книг)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1050" b="0" i="0" u="none" strike="noStrike" kern="1200" dirty="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14</a:t>
                      </a:r>
                      <a:r>
                        <a:rPr lang="ru-RU" sz="1050" b="0" i="0" u="none" strike="noStrike" kern="1200" dirty="0" smtClean="0">
                          <a:ln>
                            <a:noFill/>
                          </a:ln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:00</a:t>
                      </a:r>
                      <a:endParaRPr lang="en-US" sz="1050" b="0" i="0" u="none" strike="noStrike" kern="1200" dirty="0" smtClean="0">
                        <a:ln>
                          <a:noFill/>
                        </a:ln>
                        <a:latin typeface="Calibri" panose="020F0502020204030204" pitchFamily="34" charset="0"/>
                        <a:ea typeface="Microsoft YaHei" pitchFamily="2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  <p:sp>
        <p:nvSpPr>
          <p:cNvPr id="10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211</Words>
  <Application>Microsoft Office PowerPoint</Application>
  <PresentationFormat>Произвольный</PresentationFormat>
  <Paragraphs>79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DejaVu Sans</vt:lpstr>
      <vt:lpstr>Times New Roman</vt:lpstr>
      <vt:lpstr>Обычный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2026</dc:title>
  <dc:subject/>
  <dc:creator>Сомова Светлана Петровна</dc:creator>
  <dc:description/>
  <cp:lastModifiedBy>Ананьева Виктория Андреевна</cp:lastModifiedBy>
  <cp:revision>14</cp:revision>
  <dcterms:modified xsi:type="dcterms:W3CDTF">2026-03-25T11:02:15Z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</vt:i4>
  </property>
  <property fmtid="{D5CDD505-2E9C-101B-9397-08002B2CF9AE}" pid="4" name="PresentationFormat">
    <vt:lpwstr>Широкоэкранный</vt:lpwstr>
  </property>
  <property fmtid="{D5CDD505-2E9C-101B-9397-08002B2CF9AE}" pid="5" name="Slides">
    <vt:i4>1</vt:i4>
  </property>
</Properties>
</file>