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C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592F7D6-FD0A-4CB7-8419-660AA84F3DC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243AD71-8CF6-43F7-A5DF-05380470DBE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E81F8A3-D071-4DD9-8FED-9E4CBAB2F2BF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912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8060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800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912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8060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30D19BC-BA47-4C6C-8A78-B2DD2F84822E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E123E3F-E3EE-4D75-9F7F-809550E4E59B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F480B06-D6E1-462C-813D-74266E58E67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4A28FB6-26C4-4547-9F7C-D91B0702754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598FA87-D269-40CB-AA86-14EA5C1117D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822920" y="316800"/>
            <a:ext cx="2316240" cy="520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0942795-30E9-42E3-8DFF-E13310DC850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5ABF299-6479-4DB4-8E7A-C45A3D998BD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B61BCD8-8A6D-4CA3-9F0C-BC619411100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2936694-6D52-4A90-8D4F-8CFAF4B4E48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2700" b="0" strike="noStrike" spc="-1"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lnSpc>
                <a:spcPct val="100000"/>
              </a:lnSpc>
              <a:buNone/>
              <a:defRPr lang="en-US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rgbClr val="B2B2B2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9E59EAD-1445-44A7-A3BC-11E967430F86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06200" y="6786860"/>
            <a:ext cx="7345440" cy="3771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3" name="Группа 1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44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6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8669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trike="noStrike" spc="-7" dirty="0" smtClean="0">
                <a:solidFill>
                  <a:srgbClr val="FFFFFF"/>
                </a:solidFill>
                <a:latin typeface="Calibri"/>
              </a:rPr>
              <a:t>ИЮЛЬ</a:t>
            </a:r>
            <a:endParaRPr lang="ru-RU" sz="2700" b="0" strike="noStrike" spc="-1" dirty="0">
              <a:latin typeface="Calibri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Calibri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560382" y="8307000"/>
            <a:ext cx="511380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 smtClean="0">
                <a:solidFill>
                  <a:srgbClr val="FFFFFF"/>
                </a:solidFill>
                <a:latin typeface="Calibri"/>
              </a:rPr>
              <a:t>контакты:8(48457)2-17-94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Адрес:249500,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Калужская обл.,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Куйбышевский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р-н,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Бетлица п., Ленина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ул.,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26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8(9206121360)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ФИО </a:t>
            </a:r>
            <a:r>
              <a:rPr lang="ru-RU" sz="1300" b="0" strike="noStrike" spc="-1" dirty="0" err="1" smtClean="0">
                <a:solidFill>
                  <a:srgbClr val="FFFFFF"/>
                </a:solidFill>
                <a:latin typeface="Calibri"/>
              </a:rPr>
              <a:t>Герлюк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 Елена Дмитриевна</a:t>
            </a:r>
            <a:endParaRPr lang="ru-RU" sz="1300" b="0" strike="noStrike" spc="-1" dirty="0">
              <a:latin typeface="Arial"/>
            </a:endParaRPr>
          </a:p>
        </p:txBody>
      </p:sp>
      <p:sp>
        <p:nvSpPr>
          <p:cNvPr id="53" name="object 45"/>
          <p:cNvSpPr/>
          <p:nvPr/>
        </p:nvSpPr>
        <p:spPr>
          <a:xfrm>
            <a:off x="6123240" y="8786520"/>
            <a:ext cx="917280" cy="744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Санкт-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4" name="Группа 103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55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6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7" name="object 51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58" name="object 52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9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0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1" name="object 55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62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3" name="object 57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4" name="object 58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65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7" name="object 61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68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2" name="object 6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3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5" name="Прямоугольник: скругленные углы 2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Овал 3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7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 w="0">
            <a:noFill/>
          </a:ln>
        </p:spPr>
      </p:pic>
      <p:pic>
        <p:nvPicPr>
          <p:cNvPr id="78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9" name="Таблица 4"/>
          <p:cNvGraphicFramePr/>
          <p:nvPr>
            <p:extLst>
              <p:ext uri="{D42A27DB-BD31-4B8C-83A1-F6EECF244321}">
                <p14:modId xmlns:p14="http://schemas.microsoft.com/office/powerpoint/2010/main" val="589544324"/>
              </p:ext>
            </p:extLst>
          </p:nvPr>
        </p:nvGraphicFramePr>
        <p:xfrm>
          <a:off x="336960" y="1472033"/>
          <a:ext cx="6789600" cy="6527165"/>
        </p:xfrm>
        <a:graphic>
          <a:graphicData uri="http://schemas.openxmlformats.org/drawingml/2006/table">
            <a:tbl>
              <a:tblPr/>
              <a:tblGrid>
                <a:gridCol w="838080"/>
                <a:gridCol w="5051482"/>
                <a:gridCol w="900038"/>
              </a:tblGrid>
              <a:tr h="4162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100" b="1" strike="noStrike" spc="-1" dirty="0">
                          <a:solidFill>
                            <a:srgbClr val="FFFFFF"/>
                          </a:solidFill>
                          <a:latin typeface="+mn-lt"/>
                        </a:rPr>
                        <a:t>Дата 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100" b="1" strike="noStrike" spc="-1">
                          <a:solidFill>
                            <a:srgbClr val="FFFFFF"/>
                          </a:solidFill>
                          <a:latin typeface="+mn-lt"/>
                        </a:rPr>
                        <a:t>Мероприятие</a:t>
                      </a:r>
                      <a:endParaRPr lang="ru-RU" sz="1100" b="0" strike="noStrike" spc="-1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100" b="1" strike="noStrike" spc="-1">
                          <a:solidFill>
                            <a:srgbClr val="FFFFFF"/>
                          </a:solidFill>
                          <a:latin typeface="+mn-lt"/>
                        </a:rPr>
                        <a:t>Время</a:t>
                      </a:r>
                      <a:endParaRPr lang="ru-RU" sz="1100" b="0" strike="noStrike" spc="-1"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100" b="1" strike="noStrike" spc="-1">
                          <a:solidFill>
                            <a:srgbClr val="FFFFFF"/>
                          </a:solidFill>
                          <a:latin typeface="+mn-lt"/>
                        </a:rPr>
                        <a:t>начала</a:t>
                      </a:r>
                      <a:endParaRPr lang="ru-RU" sz="1100" b="0" strike="noStrike" spc="-1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2643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100" b="0" strike="noStrike" spc="-12" dirty="0" smtClean="0">
                          <a:solidFill>
                            <a:srgbClr val="231F20"/>
                          </a:solidFill>
                          <a:latin typeface="+mn-lt"/>
                        </a:rPr>
                        <a:t>01.07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Круглый стол. Садоводы, цветоводы, обмен опытом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100" b="0" strike="noStrike" spc="-12" dirty="0" smtClean="0">
                          <a:solidFill>
                            <a:srgbClr val="231F20"/>
                          </a:solidFill>
                          <a:latin typeface="+mn-lt"/>
                        </a:rPr>
                        <a:t>14:</a:t>
                      </a:r>
                      <a:r>
                        <a:rPr lang="ru-RU" sz="1100" b="0" strike="noStrike" spc="-26" dirty="0" smtClean="0">
                          <a:solidFill>
                            <a:srgbClr val="231F20"/>
                          </a:solidFill>
                          <a:latin typeface="+mn-lt"/>
                        </a:rPr>
                        <a:t>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23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100" b="0" strike="noStrike" spc="-12" dirty="0" smtClean="0">
                          <a:solidFill>
                            <a:srgbClr val="231F20"/>
                          </a:solidFill>
                          <a:latin typeface="+mn-lt"/>
                        </a:rPr>
                        <a:t>02.07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 smtClean="0">
                          <a:solidFill>
                            <a:srgbClr val="231F20"/>
                          </a:solidFill>
                          <a:latin typeface="+mn-lt"/>
                        </a:rPr>
                        <a:t>Школа компьютерной грамотности. Индивидуальные занятия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14:00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723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03.07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Час досуга - настольные игры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06.07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 сохранить здоровье (советы на каждый день)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07.07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Любимые писатели и произведения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08.07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День семьи, любви и верности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(День Петра и </a:t>
                      </a:r>
                      <a:r>
                        <a:rPr lang="ru-RU" sz="11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Февронии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09.07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на тему: Психическое здоровье в пожилом возрасте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Консультации по вопросам пенсионного и социального обеспечения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13.07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Вечер отдыха. Главное душою не стареть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Час досуга - настольные игры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Прогулки на природе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Консультации по вопросам пенсионного и социального обеспечения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Круглый стол. День здорового питания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на тему: «Здоровый образ жизни старшего поколения»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58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smtClean="0">
                          <a:solidFill>
                            <a:srgbClr val="000000"/>
                          </a:solidFill>
                          <a:latin typeface="+mn-lt"/>
                        </a:rPr>
                        <a:t>21.07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Школа компьютерной грамотности. Оплата услуг через онлайн-банк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100" b="0" strike="noStrike" spc="-12" dirty="0" smtClean="0">
                          <a:solidFill>
                            <a:srgbClr val="231F20"/>
                          </a:solidFill>
                          <a:latin typeface="+mn-lt"/>
                        </a:rPr>
                        <a:t>22.07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Клуб любителей старых фильмов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100" b="0" strike="noStrike" spc="-12" dirty="0" smtClean="0">
                          <a:solidFill>
                            <a:srgbClr val="231F20"/>
                          </a:solidFill>
                          <a:latin typeface="+mn-lt"/>
                        </a:rPr>
                        <a:t>14:</a:t>
                      </a:r>
                      <a:r>
                        <a:rPr lang="ru-RU" sz="1100" b="0" strike="noStrike" spc="-26" dirty="0" smtClean="0">
                          <a:solidFill>
                            <a:srgbClr val="231F20"/>
                          </a:solidFill>
                          <a:latin typeface="+mn-lt"/>
                        </a:rPr>
                        <a:t>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100" b="0" strike="noStrike" spc="-12" dirty="0" smtClean="0">
                          <a:solidFill>
                            <a:srgbClr val="231F20"/>
                          </a:solidFill>
                          <a:latin typeface="+mn-lt"/>
                        </a:rPr>
                        <a:t>23.07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 smtClean="0">
                          <a:solidFill>
                            <a:srgbClr val="231F20"/>
                          </a:solidFill>
                          <a:latin typeface="+mn-lt"/>
                        </a:rPr>
                        <a:t>Школа компьютерной грамотности. Индивидуальные занятия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14:00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24.07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latin typeface="+mn-lt"/>
                        </a:rPr>
                        <a:t>День памяти Владимира Высоцкого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27.07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latin typeface="+mn-lt"/>
                        </a:rPr>
                        <a:t>Гимнастика для пожилых людей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534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28.07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Здоровый образ жизни  старшего поколения</a:t>
                      </a:r>
                      <a:endParaRPr lang="ru-RU" sz="1100" b="0" strike="noStrike" spc="-1" dirty="0" smtClean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29.07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Читальный зал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527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latin typeface="+mn-lt"/>
                        </a:rPr>
                        <a:t>30.07.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latin typeface="+mn-lt"/>
                        </a:rPr>
                        <a:t>Международный день дружбы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latin typeface="+mn-lt"/>
                        </a:rPr>
                        <a:t>14.00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3620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smtClean="0">
                          <a:latin typeface="+mn-lt"/>
                        </a:rPr>
                        <a:t>31.07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Час досуга - настольные игры</a:t>
                      </a:r>
                      <a:endParaRPr lang="ru-RU" sz="1100" b="0" strike="noStrike" spc="-1" dirty="0" smtClean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100" b="0" strike="noStrike" spc="-1" dirty="0" smtClean="0">
                          <a:latin typeface="+mn-lt"/>
                        </a:rPr>
                        <a:t>14.00</a:t>
                      </a:r>
                      <a:endParaRPr lang="ru-RU" sz="11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</TotalTime>
  <Words>231</Words>
  <Application>Microsoft Office PowerPoint</Application>
  <PresentationFormat>Произвольный</PresentationFormat>
  <Paragraphs>82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МЕРОПРИЯТИЯ НА ИЮЛЬ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36</cp:revision>
  <cp:lastPrinted>2025-12-22T10:07:24Z</cp:lastPrinted>
  <dcterms:created xsi:type="dcterms:W3CDTF">2025-11-06T11:20:25Z</dcterms:created>
  <dcterms:modified xsi:type="dcterms:W3CDTF">2026-06-23T06:33:57Z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