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C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592F7D6-FD0A-4CB7-8419-660AA84F3DC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243AD71-8CF6-43F7-A5DF-05380470DBEF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E81F8A3-D071-4DD9-8FED-9E4CBAB2F2BF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912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80600" y="24595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80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912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80600" y="6145920"/>
            <a:ext cx="219132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30D19BC-BA47-4C6C-8A78-B2DD2F84822E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E123E3F-E3EE-4D75-9F7F-809550E4E59B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F480B06-D6E1-462C-813D-74266E58E674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4A28FB6-26C4-4547-9F7C-D91B0702754E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598FA87-D269-40CB-AA86-14EA5C1117D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822920" y="316800"/>
            <a:ext cx="2316240" cy="5204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0942795-30E9-42E3-8DFF-E13310DC850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F5ABF299-6479-4DB4-8E7A-C45A3D998BD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5680" y="61459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B61BCD8-8A6D-4CA3-9F0C-BC619411100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1800" b="0" strike="noStrike" spc="-1"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5680" y="2459520"/>
            <a:ext cx="33213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8000" y="6145920"/>
            <a:ext cx="6806160" cy="3366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1800" b="0" strike="noStrike" spc="-1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2936694-6D52-4A90-8D4F-8CFAF4B4E487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1224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2700" b="0" strike="noStrike" spc="-1">
                <a:latin typeface="Calibri"/>
              </a:rPr>
              <a:t>Для правки текста заглавия щёлкните мышью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6160" cy="7057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latin typeface="Calibri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latin typeface="Calibri"/>
              </a:rPr>
              <a:t>Седьмой уровень структуры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92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lnSpc>
                <a:spcPct val="100000"/>
              </a:lnSpc>
              <a:buNone/>
              <a:defRPr lang="en-US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>
              <a:lnSpc>
                <a:spcPct val="100000"/>
              </a:lnSpc>
              <a:buNone/>
            </a:pPr>
            <a:r>
              <a:rPr lang="en-US" sz="1400" b="0" strike="noStrike" spc="-1">
                <a:solidFill>
                  <a:srgbClr val="B2B2B2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916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09E59EAD-1445-44A7-A3BC-11E967430F86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9880" cy="165816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5440" cy="35834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" name="Группа 1"/>
          <p:cNvGrpSpPr/>
          <p:nvPr/>
        </p:nvGrpSpPr>
        <p:grpSpPr>
          <a:xfrm>
            <a:off x="512280" y="8174520"/>
            <a:ext cx="1147680" cy="132480"/>
            <a:chOff x="644400" y="8176320"/>
            <a:chExt cx="1147680" cy="13248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/>
          </p:blipFill>
          <p:spPr>
            <a:xfrm>
              <a:off x="644400" y="8176320"/>
              <a:ext cx="102960" cy="1324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4320" cy="12924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6" name="object 38"/>
            <p:cNvPicPr/>
            <p:nvPr/>
          </p:nvPicPr>
          <p:blipFill>
            <a:blip r:embed="rId4"/>
            <a:stretch/>
          </p:blipFill>
          <p:spPr>
            <a:xfrm>
              <a:off x="888840" y="8176320"/>
              <a:ext cx="291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/>
          </p:blipFill>
          <p:spPr>
            <a:xfrm>
              <a:off x="1201680" y="8176320"/>
              <a:ext cx="318960" cy="132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/>
          </p:blipFill>
          <p:spPr>
            <a:xfrm>
              <a:off x="1545480" y="8178120"/>
              <a:ext cx="109800" cy="128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/>
          </p:blipFill>
          <p:spPr>
            <a:xfrm>
              <a:off x="1679400" y="8178120"/>
              <a:ext cx="112680" cy="1306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6240" cy="186696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7" smtClean="0">
                <a:solidFill>
                  <a:srgbClr val="FFFFFF"/>
                </a:solidFill>
                <a:latin typeface="Calibri"/>
              </a:rPr>
              <a:t>ИЮНЬ</a:t>
            </a:r>
            <a:endParaRPr lang="ru-RU" sz="2700" b="0" strike="noStrike" spc="-1" dirty="0">
              <a:latin typeface="Calibri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Calibri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482516" y="8307000"/>
            <a:ext cx="5113800" cy="218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</a:rPr>
              <a:t>ЖДЕМ!</a:t>
            </a:r>
            <a:endParaRPr lang="ru-RU" sz="4400" b="0" strike="noStrike" spc="-1" dirty="0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Наши</a:t>
            </a:r>
            <a:r>
              <a:rPr lang="ru-RU" sz="1300" b="0" strike="noStrike" spc="-35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1300" b="0" strike="noStrike" spc="-12" dirty="0" smtClean="0">
                <a:solidFill>
                  <a:srgbClr val="FFFFFF"/>
                </a:solidFill>
                <a:latin typeface="Calibri"/>
              </a:rPr>
              <a:t>контакты:8(48457)2-17-94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Адрес:249500,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Калужская обл.,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Куйбышевский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р-н,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Бетлица п., Ленина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ул.,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26</a:t>
            </a:r>
            <a:r>
              <a:rPr dirty="0"/>
              <a:t/>
            </a:r>
            <a:br>
              <a:rPr dirty="0"/>
            </a:b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Контактный номер: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8(9206121360)</a:t>
            </a:r>
            <a:endParaRPr lang="ru-RU" sz="1300" b="0" strike="noStrike" spc="-1" dirty="0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</a:rPr>
              <a:t>ФИО </a:t>
            </a:r>
            <a:r>
              <a:rPr lang="ru-RU" sz="1300" b="0" strike="noStrike" spc="-1" dirty="0" err="1" smtClean="0">
                <a:solidFill>
                  <a:srgbClr val="FFFFFF"/>
                </a:solidFill>
                <a:latin typeface="Calibri"/>
              </a:rPr>
              <a:t>Герлюк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</a:rPr>
              <a:t> Елена Дмитриевна</a:t>
            </a:r>
            <a:endParaRPr lang="ru-RU" sz="1300" b="0" strike="noStrike" spc="-1" dirty="0"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7280" cy="64899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lang="ru-RU" sz="800" b="0" strike="noStrike" spc="49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пенсионного</a:t>
            </a:r>
            <a:endParaRPr lang="ru-RU" sz="800" b="0" strike="noStrike" spc="-1" dirty="0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</a:rPr>
              <a:t>и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lang="ru-RU" sz="800" b="0" strike="noStrike" spc="49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12" dirty="0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lang="ru-RU" sz="800" b="0" strike="noStrike" spc="9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6" dirty="0">
                <a:solidFill>
                  <a:srgbClr val="FFFFFF"/>
                </a:solidFill>
                <a:latin typeface="Calibri"/>
              </a:rPr>
              <a:t>РФ</a:t>
            </a:r>
            <a:endParaRPr lang="ru-RU" sz="800" b="0" strike="noStrike" spc="-1" dirty="0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 dirty="0">
                <a:solidFill>
                  <a:srgbClr val="FFFFFF"/>
                </a:solidFill>
                <a:latin typeface="Calibri"/>
              </a:rPr>
              <a:t>по</a:t>
            </a:r>
            <a:r>
              <a:rPr lang="ru-RU" sz="800" b="0" strike="noStrike" spc="43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800" b="0" strike="noStrike" spc="-21" dirty="0" smtClean="0">
                <a:solidFill>
                  <a:srgbClr val="FFFFFF"/>
                </a:solidFill>
                <a:latin typeface="Calibri"/>
              </a:rPr>
              <a:t>Калужской </a:t>
            </a:r>
            <a:r>
              <a:rPr lang="ru-RU" sz="800" b="0" strike="noStrike" spc="-12" dirty="0" smtClean="0">
                <a:solidFill>
                  <a:srgbClr val="FFFFFF"/>
                </a:solidFill>
                <a:latin typeface="Calibri"/>
              </a:rPr>
              <a:t>области</a:t>
            </a:r>
            <a:endParaRPr lang="ru-RU" sz="800" b="0" strike="noStrike" spc="-1" dirty="0">
              <a:latin typeface="Arial"/>
            </a:endParaRPr>
          </a:p>
        </p:txBody>
      </p:sp>
      <p:grpSp>
        <p:nvGrpSpPr>
          <p:cNvPr id="54" name="Группа 103"/>
          <p:cNvGrpSpPr/>
          <p:nvPr/>
        </p:nvGrpSpPr>
        <p:grpSpPr>
          <a:xfrm>
            <a:off x="512280" y="489240"/>
            <a:ext cx="2517480" cy="982800"/>
            <a:chOff x="512280" y="489240"/>
            <a:chExt cx="2517480" cy="982800"/>
          </a:xfrm>
        </p:grpSpPr>
        <p:pic>
          <p:nvPicPr>
            <p:cNvPr id="55" name="object 49"/>
            <p:cNvPicPr/>
            <p:nvPr/>
          </p:nvPicPr>
          <p:blipFill>
            <a:blip r:embed="rId8"/>
            <a:stretch/>
          </p:blipFill>
          <p:spPr>
            <a:xfrm>
              <a:off x="512280" y="489240"/>
              <a:ext cx="839160" cy="956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6" name="object 50"/>
            <p:cNvSpPr/>
            <p:nvPr/>
          </p:nvSpPr>
          <p:spPr>
            <a:xfrm>
              <a:off x="1577160" y="814680"/>
              <a:ext cx="294840" cy="18504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7" name="object 51"/>
            <p:cNvGrpSpPr/>
            <p:nvPr/>
          </p:nvGrpSpPr>
          <p:grpSpPr>
            <a:xfrm>
              <a:off x="1917720" y="814680"/>
              <a:ext cx="447480" cy="150840"/>
              <a:chOff x="1917720" y="814680"/>
              <a:chExt cx="447480" cy="150840"/>
            </a:xfrm>
          </p:grpSpPr>
          <p:sp>
            <p:nvSpPr>
              <p:cNvPr id="58" name="object 52"/>
              <p:cNvSpPr/>
              <p:nvPr/>
            </p:nvSpPr>
            <p:spPr>
              <a:xfrm>
                <a:off x="1917720" y="814680"/>
                <a:ext cx="290520" cy="15084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9" name="object 53"/>
              <p:cNvPicPr/>
              <p:nvPr/>
            </p:nvPicPr>
            <p:blipFill>
              <a:blip r:embed="rId9"/>
              <a:stretch/>
            </p:blipFill>
            <p:spPr>
              <a:xfrm>
                <a:off x="2244240" y="815040"/>
                <a:ext cx="12096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0" name="object 54"/>
            <p:cNvPicPr/>
            <p:nvPr/>
          </p:nvPicPr>
          <p:blipFill>
            <a:blip r:embed="rId10"/>
            <a:stretch/>
          </p:blipFill>
          <p:spPr>
            <a:xfrm>
              <a:off x="1556640" y="1049760"/>
              <a:ext cx="159480" cy="15336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1" name="object 55"/>
            <p:cNvGrpSpPr/>
            <p:nvPr/>
          </p:nvGrpSpPr>
          <p:grpSpPr>
            <a:xfrm>
              <a:off x="1762920" y="1051200"/>
              <a:ext cx="677160" cy="183240"/>
              <a:chOff x="1762920" y="1051200"/>
              <a:chExt cx="677160" cy="183240"/>
            </a:xfrm>
          </p:grpSpPr>
          <p:pic>
            <p:nvPicPr>
              <p:cNvPr id="62" name="object 56"/>
              <p:cNvPicPr/>
              <p:nvPr/>
            </p:nvPicPr>
            <p:blipFill>
              <a:blip r:embed="rId11"/>
              <a:stretch/>
            </p:blipFill>
            <p:spPr>
              <a:xfrm>
                <a:off x="1762920" y="1051560"/>
                <a:ext cx="122400" cy="1497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57"/>
              <p:cNvSpPr/>
              <p:nvPr/>
            </p:nvSpPr>
            <p:spPr>
              <a:xfrm>
                <a:off x="1917720" y="1051200"/>
                <a:ext cx="522360" cy="18324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4" name="object 58"/>
            <p:cNvGrpSpPr/>
            <p:nvPr/>
          </p:nvGrpSpPr>
          <p:grpSpPr>
            <a:xfrm>
              <a:off x="2489040" y="1051560"/>
              <a:ext cx="290520" cy="149760"/>
              <a:chOff x="2489040" y="1051560"/>
              <a:chExt cx="290520" cy="149760"/>
            </a:xfrm>
          </p:grpSpPr>
          <p:pic>
            <p:nvPicPr>
              <p:cNvPr id="65" name="object 59"/>
              <p:cNvPicPr/>
              <p:nvPr/>
            </p:nvPicPr>
            <p:blipFill>
              <a:blip r:embed="rId12"/>
              <a:stretch/>
            </p:blipFill>
            <p:spPr>
              <a:xfrm>
                <a:off x="2489040" y="1051560"/>
                <a:ext cx="129600" cy="1497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0"/>
              <p:cNvPicPr/>
              <p:nvPr/>
            </p:nvPicPr>
            <p:blipFill>
              <a:blip r:embed="rId13"/>
              <a:stretch/>
            </p:blipFill>
            <p:spPr>
              <a:xfrm>
                <a:off x="2658960" y="1051560"/>
                <a:ext cx="120600" cy="14976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7" name="object 61"/>
            <p:cNvGrpSpPr/>
            <p:nvPr/>
          </p:nvGrpSpPr>
          <p:grpSpPr>
            <a:xfrm>
              <a:off x="1556640" y="1284480"/>
              <a:ext cx="1473120" cy="187560"/>
              <a:chOff x="1556640" y="1284480"/>
              <a:chExt cx="1473120" cy="187560"/>
            </a:xfrm>
          </p:grpSpPr>
          <p:pic>
            <p:nvPicPr>
              <p:cNvPr id="68" name="object 62"/>
              <p:cNvPicPr/>
              <p:nvPr/>
            </p:nvPicPr>
            <p:blipFill>
              <a:blip r:embed="rId14"/>
              <a:stretch/>
            </p:blipFill>
            <p:spPr>
              <a:xfrm>
                <a:off x="1556640" y="1292040"/>
                <a:ext cx="14292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3"/>
              <p:cNvPicPr/>
              <p:nvPr/>
            </p:nvPicPr>
            <p:blipFill>
              <a:blip r:embed="rId15"/>
              <a:stretch/>
            </p:blipFill>
            <p:spPr>
              <a:xfrm>
                <a:off x="17258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4"/>
              <p:cNvPicPr/>
              <p:nvPr/>
            </p:nvPicPr>
            <p:blipFill>
              <a:blip r:embed="rId16"/>
              <a:stretch/>
            </p:blipFill>
            <p:spPr>
              <a:xfrm>
                <a:off x="1917720" y="1284480"/>
                <a:ext cx="360000" cy="1875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5"/>
              <p:cNvPicPr/>
              <p:nvPr/>
            </p:nvPicPr>
            <p:blipFill>
              <a:blip r:embed="rId17"/>
              <a:stretch/>
            </p:blipFill>
            <p:spPr>
              <a:xfrm>
                <a:off x="2300040" y="1292040"/>
                <a:ext cx="164160" cy="15516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object 66"/>
              <p:cNvSpPr/>
              <p:nvPr/>
            </p:nvSpPr>
            <p:spPr>
              <a:xfrm>
                <a:off x="2494080" y="1290960"/>
                <a:ext cx="138240" cy="14940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3" name="object 67"/>
              <p:cNvPicPr/>
              <p:nvPr/>
            </p:nvPicPr>
            <p:blipFill>
              <a:blip r:embed="rId18"/>
              <a:stretch/>
            </p:blipFill>
            <p:spPr>
              <a:xfrm>
                <a:off x="2661480" y="1290960"/>
                <a:ext cx="169920" cy="18108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8"/>
              <p:cNvPicPr/>
              <p:nvPr/>
            </p:nvPicPr>
            <p:blipFill>
              <a:blip r:embed="rId19"/>
              <a:stretch/>
            </p:blipFill>
            <p:spPr>
              <a:xfrm>
                <a:off x="2861640" y="1290960"/>
                <a:ext cx="168120" cy="14976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4440" cy="8582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Овал 3"/>
          <p:cNvSpPr/>
          <p:nvPr/>
        </p:nvSpPr>
        <p:spPr>
          <a:xfrm>
            <a:off x="6047640" y="7937640"/>
            <a:ext cx="8150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7" name="object 48"/>
          <p:cNvPicPr/>
          <p:nvPr/>
        </p:nvPicPr>
        <p:blipFill>
          <a:blip r:embed="rId20"/>
          <a:stretch/>
        </p:blipFill>
        <p:spPr>
          <a:xfrm>
            <a:off x="6162120" y="8141760"/>
            <a:ext cx="601200" cy="51624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21"/>
          <a:stretch/>
        </p:blipFill>
        <p:spPr>
          <a:xfrm>
            <a:off x="6153120" y="9577080"/>
            <a:ext cx="861840" cy="8618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9" name="Таблица 4"/>
          <p:cNvGraphicFramePr/>
          <p:nvPr>
            <p:extLst>
              <p:ext uri="{D42A27DB-BD31-4B8C-83A1-F6EECF244321}">
                <p14:modId xmlns:p14="http://schemas.microsoft.com/office/powerpoint/2010/main" val="2077459184"/>
              </p:ext>
            </p:extLst>
          </p:nvPr>
        </p:nvGraphicFramePr>
        <p:xfrm>
          <a:off x="476100" y="1699383"/>
          <a:ext cx="6678000" cy="6281457"/>
        </p:xfrm>
        <a:graphic>
          <a:graphicData uri="http://schemas.openxmlformats.org/drawingml/2006/table">
            <a:tbl>
              <a:tblPr/>
              <a:tblGrid>
                <a:gridCol w="632978"/>
                <a:gridCol w="5184576"/>
                <a:gridCol w="860446"/>
              </a:tblGrid>
              <a:tr h="43398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+mn-lt"/>
                        </a:rPr>
                        <a:t>Дата 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+mn-lt"/>
                        </a:rPr>
                        <a:t>Мероприятие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+mn-lt"/>
                        </a:rPr>
                        <a:t>Время</a:t>
                      </a:r>
                      <a:endParaRPr lang="ru-RU" sz="1200" b="0" strike="noStrike" spc="-1" dirty="0"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200" b="1" strike="noStrike" spc="-1" dirty="0">
                          <a:solidFill>
                            <a:srgbClr val="FFFFFF"/>
                          </a:solidFill>
                          <a:latin typeface="+mn-lt"/>
                        </a:rPr>
                        <a:t>начала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01.06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Международный день защиты детей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14:</a:t>
                      </a:r>
                      <a:r>
                        <a:rPr lang="ru-RU" sz="1200" b="0" strike="noStrike" spc="-26" dirty="0" smtClean="0">
                          <a:solidFill>
                            <a:srgbClr val="231F20"/>
                          </a:solidFill>
                          <a:latin typeface="+mn-lt"/>
                        </a:rPr>
                        <a:t>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02.06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 smtClean="0">
                          <a:solidFill>
                            <a:srgbClr val="231F20"/>
                          </a:solidFill>
                          <a:latin typeface="+mn-lt"/>
                        </a:rPr>
                        <a:t>Школа компьютерной грамотности. Индивидуальные занятия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14:00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3378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03.06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Час досуга - настольные игры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04.06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latin typeface="+mn-lt"/>
                        </a:rPr>
                        <a:t>Гимнастика для пожилых людей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05.06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Всемирный день охраны окружающей среды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08.06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Читальный зал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09.06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Международный день друзей. Воспоминания детства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651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Консультации по вопросам пенсионного и социального обеспечения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День России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Час досуга - настольные игры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Прогулки на природе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480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Консультации по вопросам пенсионного и социального обеспечения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Лекция: </a:t>
                      </a:r>
                      <a:r>
                        <a:rPr lang="ru-RU" sz="1200" b="0" strike="noStrike" spc="-1" smtClean="0">
                          <a:solidFill>
                            <a:srgbClr val="000000"/>
                          </a:solidFill>
                          <a:latin typeface="+mn-lt"/>
                        </a:rPr>
                        <a:t>Пенсионное обеспечение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Лекция на тему: Тренировка мозга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22.06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День памяти и скорби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23.06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Клуб любителей старых фильмов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14:</a:t>
                      </a:r>
                      <a:r>
                        <a:rPr lang="ru-RU" sz="1200" b="0" strike="noStrike" spc="-26" dirty="0" smtClean="0">
                          <a:solidFill>
                            <a:srgbClr val="231F20"/>
                          </a:solidFill>
                          <a:latin typeface="+mn-lt"/>
                        </a:rPr>
                        <a:t>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2" dirty="0" smtClean="0">
                          <a:solidFill>
                            <a:srgbClr val="231F20"/>
                          </a:solidFill>
                          <a:latin typeface="+mn-lt"/>
                        </a:rPr>
                        <a:t>24.06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200" b="0" strike="noStrike" spc="-1" dirty="0" smtClean="0">
                          <a:solidFill>
                            <a:srgbClr val="231F20"/>
                          </a:solidFill>
                          <a:latin typeface="+mn-lt"/>
                        </a:rPr>
                        <a:t>Школа компьютерной грамотности. Индивидуальные занятия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14:00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25.06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Час досуга - настольные игры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latin typeface="+mn-lt"/>
                        </a:rPr>
                        <a:t>Гимнастика для пожилых людей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29.06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Здоровый образ жизни  старшего поколения</a:t>
                      </a:r>
                      <a:endParaRPr lang="ru-RU" sz="1200" b="0" strike="noStrike" spc="-1" dirty="0" smtClean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</a:tr>
              <a:tr h="260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30.06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Читальный зал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200" b="0" strike="noStrike" spc="-1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14.00</a:t>
                      </a:r>
                      <a:endParaRPr lang="ru-RU" sz="12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</TotalTime>
  <Words>179</Words>
  <Application>Microsoft Office PowerPoint</Application>
  <PresentationFormat>Произвольный</PresentationFormat>
  <Paragraphs>76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Ананьева Виктория Андреевна</cp:lastModifiedBy>
  <cp:revision>32</cp:revision>
  <cp:lastPrinted>2025-12-22T10:07:24Z</cp:lastPrinted>
  <dcterms:created xsi:type="dcterms:W3CDTF">2025-11-06T11:20:25Z</dcterms:created>
  <dcterms:modified xsi:type="dcterms:W3CDTF">2026-05-28T08:20:15Z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