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97675" cy="9928225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785" autoAdjust="0"/>
    <p:restoredTop sz="94660"/>
  </p:normalViewPr>
  <p:slideViewPr>
    <p:cSldViewPr>
      <p:cViewPr varScale="1">
        <p:scale>
          <a:sx n="75" d="100"/>
          <a:sy n="75" d="100"/>
        </p:scale>
        <p:origin x="3462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12/18/2025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12/18/2025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12/18/2025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Калужская область, г.Козельск, ул.Б.Советская, д.47 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: 8-48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(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442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)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 -50-200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Арсеева Ольга Валентиновна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41761" y="7432996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Калужской 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5676883"/>
              </p:ext>
            </p:extLst>
          </p:nvPr>
        </p:nvGraphicFramePr>
        <p:xfrm>
          <a:off x="288956" y="1800306"/>
          <a:ext cx="7105609" cy="61946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1631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5019212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204766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703179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5692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pc="-10" dirty="0">
                          <a:solidFill>
                            <a:srgbClr val="231F20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12.01</a:t>
                      </a:r>
                      <a:endParaRPr lang="ru-RU" sz="1400" b="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j-lt"/>
                          <a:cs typeface="Times New Roman" panose="02020603050405020304" pitchFamily="18" charset="0"/>
                        </a:rPr>
                        <a:t>Круглый стол по актуальным вопросам пенсионного обеспечения. Изменения с 01 Января 2026</a:t>
                      </a:r>
                      <a:r>
                        <a:rPr lang="ru-RU" sz="1400" b="0" baseline="0" dirty="0" smtClean="0">
                          <a:latin typeface="+mj-lt"/>
                          <a:cs typeface="Times New Roman" panose="02020603050405020304" pitchFamily="18" charset="0"/>
                        </a:rPr>
                        <a:t> года.</a:t>
                      </a:r>
                      <a:endParaRPr lang="ru-RU" sz="1400" b="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pc="-10" dirty="0" smtClean="0">
                          <a:solidFill>
                            <a:srgbClr val="231F20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14:</a:t>
                      </a:r>
                      <a:r>
                        <a:rPr lang="ru-RU" sz="1400" b="0" spc="-25" dirty="0" smtClean="0">
                          <a:solidFill>
                            <a:srgbClr val="231F20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00</a:t>
                      </a:r>
                      <a:endParaRPr lang="ru-RU" sz="1400" b="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3484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pc="-10" dirty="0">
                          <a:solidFill>
                            <a:srgbClr val="231F20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13.01</a:t>
                      </a:r>
                      <a:endParaRPr lang="ru-RU" sz="1400" b="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j-lt"/>
                          <a:cs typeface="Times New Roman" panose="02020603050405020304" pitchFamily="18" charset="0"/>
                        </a:rPr>
                        <a:t>Празднование Старого Нового года.</a:t>
                      </a:r>
                      <a:endParaRPr lang="ru-RU" sz="1400" b="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+mj-lt"/>
                          <a:cs typeface="Times New Roman" panose="02020603050405020304" pitchFamily="18" charset="0"/>
                        </a:rPr>
                        <a:t>14:00</a:t>
                      </a:r>
                      <a:endParaRPr lang="ru-RU" sz="1400" b="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34847"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+mj-lt"/>
                          <a:cs typeface="Times New Roman" panose="02020603050405020304" pitchFamily="18" charset="0"/>
                        </a:rPr>
                        <a:t>14.01</a:t>
                      </a:r>
                      <a:endParaRPr lang="ru-RU" sz="1400" b="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+mj-lt"/>
                          <a:cs typeface="Times New Roman" panose="02020603050405020304" pitchFamily="18" charset="0"/>
                        </a:rPr>
                        <a:t>Мастер класс</a:t>
                      </a:r>
                      <a:r>
                        <a:rPr lang="ru-RU" sz="1400" b="0" baseline="0" dirty="0" smtClean="0">
                          <a:latin typeface="+mj-lt"/>
                          <a:cs typeface="Times New Roman" panose="02020603050405020304" pitchFamily="18" charset="0"/>
                        </a:rPr>
                        <a:t> по вязанию крючком.</a:t>
                      </a:r>
                      <a:endParaRPr lang="ru-RU" sz="1400" b="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+mj-lt"/>
                          <a:cs typeface="Times New Roman" panose="02020603050405020304" pitchFamily="18" charset="0"/>
                        </a:rPr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34847"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+mj-lt"/>
                          <a:cs typeface="Times New Roman" panose="02020603050405020304" pitchFamily="18" charset="0"/>
                        </a:rPr>
                        <a:t>15.01</a:t>
                      </a:r>
                      <a:endParaRPr lang="ru-RU" sz="1400" b="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+mj-lt"/>
                          <a:cs typeface="Times New Roman" panose="02020603050405020304" pitchFamily="18" charset="0"/>
                        </a:rPr>
                        <a:t>Книжный клуб-душевная беседа.</a:t>
                      </a:r>
                      <a:endParaRPr lang="ru-RU" sz="1400" b="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+mj-lt"/>
                          <a:cs typeface="Times New Roman" panose="02020603050405020304" pitchFamily="18" charset="0"/>
                        </a:rPr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34847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+mj-lt"/>
                          <a:cs typeface="Times New Roman" panose="02020603050405020304" pitchFamily="18" charset="0"/>
                        </a:rPr>
                        <a:t>16.01</a:t>
                      </a:r>
                      <a:endParaRPr lang="ru-RU" sz="14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+mj-lt"/>
                          <a:cs typeface="Times New Roman" panose="02020603050405020304" pitchFamily="18" charset="0"/>
                        </a:rPr>
                        <a:t>Час здоровья. Скандинавская ходьба.</a:t>
                      </a:r>
                      <a:endParaRPr lang="ru-RU" sz="14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+mj-lt"/>
                          <a:cs typeface="Times New Roman" panose="02020603050405020304" pitchFamily="18" charset="0"/>
                        </a:rPr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569240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+mj-lt"/>
                          <a:cs typeface="Times New Roman" panose="02020603050405020304" pitchFamily="18" charset="0"/>
                        </a:rPr>
                        <a:t>19.01</a:t>
                      </a:r>
                      <a:endParaRPr lang="ru-RU" sz="14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+mj-lt"/>
                          <a:cs typeface="Times New Roman" panose="02020603050405020304" pitchFamily="18" charset="0"/>
                        </a:rPr>
                        <a:t>Встреча с работниками Банка. Лекция</a:t>
                      </a:r>
                      <a:r>
                        <a:rPr lang="en-US" sz="1400" dirty="0" smtClean="0">
                          <a:latin typeface="+mj-lt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ru-RU" sz="1400" dirty="0" smtClean="0">
                          <a:latin typeface="+mj-lt"/>
                          <a:cs typeface="Times New Roman" panose="02020603050405020304" pitchFamily="18" charset="0"/>
                        </a:rPr>
                        <a:t>Осторожно мошенники».</a:t>
                      </a:r>
                      <a:endParaRPr lang="ru-RU" sz="14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+mj-lt"/>
                          <a:cs typeface="Times New Roman" panose="02020603050405020304" pitchFamily="18" charset="0"/>
                        </a:rPr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334847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+mj-lt"/>
                          <a:cs typeface="Times New Roman" panose="02020603050405020304" pitchFamily="18" charset="0"/>
                        </a:rPr>
                        <a:t>20.01</a:t>
                      </a:r>
                      <a:endParaRPr lang="ru-RU" sz="14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+mj-lt"/>
                          <a:cs typeface="Times New Roman" panose="02020603050405020304" pitchFamily="18" charset="0"/>
                        </a:rPr>
                        <a:t>Шашечный турнир. Клуб любителей шашек.</a:t>
                      </a:r>
                      <a:endParaRPr lang="ru-RU" sz="14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+mj-lt"/>
                          <a:cs typeface="Times New Roman" panose="02020603050405020304" pitchFamily="18" charset="0"/>
                        </a:rPr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334847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+mj-lt"/>
                          <a:cs typeface="Times New Roman" panose="02020603050405020304" pitchFamily="18" charset="0"/>
                        </a:rPr>
                        <a:t>21.01</a:t>
                      </a:r>
                      <a:endParaRPr lang="ru-RU" sz="14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+mj-lt"/>
                          <a:cs typeface="Times New Roman" panose="02020603050405020304" pitchFamily="18" charset="0"/>
                        </a:rPr>
                        <a:t>Мастер класс по изготовлению сувениров.</a:t>
                      </a:r>
                      <a:endParaRPr lang="ru-RU" sz="14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+mj-lt"/>
                          <a:cs typeface="Times New Roman" panose="02020603050405020304" pitchFamily="18" charset="0"/>
                        </a:rPr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  <a:tr h="334847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+mj-lt"/>
                          <a:cs typeface="Times New Roman" panose="02020603050405020304" pitchFamily="18" charset="0"/>
                        </a:rPr>
                        <a:t>22.01</a:t>
                      </a:r>
                      <a:endParaRPr lang="ru-RU" sz="14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+mj-lt"/>
                          <a:cs typeface="Times New Roman" panose="02020603050405020304" pitchFamily="18" charset="0"/>
                        </a:rPr>
                        <a:t>Обучение компьютерной грамотности.</a:t>
                      </a:r>
                      <a:endParaRPr lang="ru-RU" sz="14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+mj-lt"/>
                          <a:cs typeface="Times New Roman" panose="02020603050405020304" pitchFamily="18" charset="0"/>
                        </a:rPr>
                        <a:t>14:00</a:t>
                      </a:r>
                    </a:p>
                  </a:txBody>
                  <a:tcPr/>
                </a:tc>
              </a:tr>
              <a:tr h="334847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+mj-lt"/>
                          <a:cs typeface="Times New Roman" panose="02020603050405020304" pitchFamily="18" charset="0"/>
                        </a:rPr>
                        <a:t>23.01</a:t>
                      </a:r>
                      <a:endParaRPr lang="ru-RU" sz="14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+mj-lt"/>
                          <a:cs typeface="Times New Roman" panose="02020603050405020304" pitchFamily="18" charset="0"/>
                        </a:rPr>
                        <a:t>Всемирный день пирога. Поздравление с Татьяниным днем.</a:t>
                      </a:r>
                      <a:endParaRPr lang="ru-RU" sz="14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+mj-lt"/>
                          <a:cs typeface="Times New Roman" panose="02020603050405020304" pitchFamily="18" charset="0"/>
                        </a:rPr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  <a:tr h="334847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+mj-lt"/>
                          <a:cs typeface="Times New Roman" panose="02020603050405020304" pitchFamily="18" charset="0"/>
                        </a:rPr>
                        <a:t>26.01</a:t>
                      </a:r>
                      <a:endParaRPr lang="ru-RU" sz="14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+mj-lt"/>
                          <a:cs typeface="Times New Roman" panose="02020603050405020304" pitchFamily="18" charset="0"/>
                        </a:rPr>
                        <a:t>Встреча клуба огородников. Обмен опытом.</a:t>
                      </a:r>
                      <a:endParaRPr lang="ru-RU" sz="14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+mj-lt"/>
                          <a:cs typeface="Times New Roman" panose="02020603050405020304" pitchFamily="18" charset="0"/>
                        </a:rPr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06253813"/>
                  </a:ext>
                </a:extLst>
              </a:tr>
              <a:tr h="334847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+mj-lt"/>
                          <a:cs typeface="Times New Roman" panose="02020603050405020304" pitchFamily="18" charset="0"/>
                        </a:rPr>
                        <a:t>27.01</a:t>
                      </a:r>
                      <a:endParaRPr lang="ru-RU" sz="14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+mj-lt"/>
                          <a:cs typeface="Times New Roman" panose="02020603050405020304" pitchFamily="18" charset="0"/>
                        </a:rPr>
                        <a:t>Час здоровья. Скандинавская ходьба.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+mj-lt"/>
                          <a:cs typeface="Times New Roman" panose="02020603050405020304" pitchFamily="18" charset="0"/>
                        </a:rPr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93668839"/>
                  </a:ext>
                </a:extLst>
              </a:tr>
              <a:tr h="334847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+mj-lt"/>
                          <a:cs typeface="Times New Roman" panose="02020603050405020304" pitchFamily="18" charset="0"/>
                        </a:rPr>
                        <a:t>28.01</a:t>
                      </a:r>
                      <a:endParaRPr lang="ru-RU" sz="14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+mj-lt"/>
                          <a:cs typeface="Times New Roman" panose="02020603050405020304" pitchFamily="18" charset="0"/>
                        </a:rPr>
                        <a:t>Обмен опытом садовников и огородников</a:t>
                      </a:r>
                      <a:endParaRPr lang="ru-RU" sz="14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+mj-lt"/>
                          <a:cs typeface="Times New Roman" panose="02020603050405020304" pitchFamily="18" charset="0"/>
                        </a:rPr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31712758"/>
                  </a:ext>
                </a:extLst>
              </a:tr>
              <a:tr h="334847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+mj-lt"/>
                          <a:cs typeface="Times New Roman" panose="02020603050405020304" pitchFamily="18" charset="0"/>
                        </a:rPr>
                        <a:t>29.01</a:t>
                      </a:r>
                      <a:endParaRPr lang="ru-RU" sz="14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+mj-lt"/>
                          <a:cs typeface="Times New Roman" panose="02020603050405020304" pitchFamily="18" charset="0"/>
                        </a:rPr>
                        <a:t>Встреча с терапевтом</a:t>
                      </a:r>
                      <a:r>
                        <a:rPr lang="ru-RU" sz="1400" baseline="0" dirty="0" smtClean="0">
                          <a:latin typeface="+mj-lt"/>
                          <a:cs typeface="Times New Roman" panose="02020603050405020304" pitchFamily="18" charset="0"/>
                        </a:rPr>
                        <a:t> Козельского района</a:t>
                      </a:r>
                      <a:endParaRPr lang="ru-RU" sz="14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+mj-lt"/>
                          <a:cs typeface="Times New Roman" panose="02020603050405020304" pitchFamily="18" charset="0"/>
                        </a:rPr>
                        <a:t>14:00</a:t>
                      </a:r>
                    </a:p>
                  </a:txBody>
                  <a:tcPr/>
                </a:tc>
              </a:tr>
              <a:tr h="334847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+mj-lt"/>
                          <a:cs typeface="Times New Roman" panose="02020603050405020304" pitchFamily="18" charset="0"/>
                        </a:rPr>
                        <a:t>30.01</a:t>
                      </a:r>
                      <a:endParaRPr lang="ru-RU" sz="14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+mj-lt"/>
                          <a:cs typeface="Times New Roman" panose="02020603050405020304" pitchFamily="18" charset="0"/>
                        </a:rPr>
                        <a:t>Клуб любителей русского лото</a:t>
                      </a:r>
                      <a:endParaRPr lang="ru-RU" sz="14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+mj-lt"/>
                          <a:cs typeface="Times New Roman" panose="02020603050405020304" pitchFamily="18" charset="0"/>
                        </a:rPr>
                        <a:t>14:00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</TotalTime>
  <Words>177</Words>
  <Application>Microsoft Office PowerPoint</Application>
  <PresentationFormat>Произвольный</PresentationFormat>
  <Paragraphs>59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Calibri</vt:lpstr>
      <vt:lpstr>Times New Roman</vt:lpstr>
      <vt:lpstr>Office Theme</vt:lpstr>
      <vt:lpstr>МЕРОПРИЯТИЯ НА ЯНВАРЬ 2026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Ананьева Виктория Андреевна</cp:lastModifiedBy>
  <cp:revision>23</cp:revision>
  <cp:lastPrinted>2025-12-04T09:44:05Z</cp:lastPrinted>
  <dcterms:created xsi:type="dcterms:W3CDTF">2025-11-06T11:20:25Z</dcterms:created>
  <dcterms:modified xsi:type="dcterms:W3CDTF">2025-12-18T09:16:08Z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