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6500" cy="106934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anchorCtr="0" compatLnSpc="0">
            <a:noAutofit/>
          </a:bodyPr>
          <a:lstStyle/>
          <a:p>
            <a:pPr hangingPunct="0">
              <a:defRPr sz="1400"/>
            </a:pPr>
            <a:endParaRPr lang="ru-RU" sz="13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385394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anchorCtr="0" compatLnSpc="0">
            <a:noAutofit/>
          </a:bodyPr>
          <a:lstStyle/>
          <a:p>
            <a:pPr algn="r" hangingPunct="0">
              <a:defRPr sz="1400"/>
            </a:pPr>
            <a:endParaRPr lang="ru-RU" sz="13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anchor="b" anchorCtr="0" compatLnSpc="0">
            <a:noAutofit/>
          </a:bodyPr>
          <a:lstStyle/>
          <a:p>
            <a:pPr hangingPunct="0">
              <a:defRPr sz="1400"/>
            </a:pPr>
            <a:endParaRPr lang="ru-RU" sz="13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385394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anchor="b" anchorCtr="0" compatLnSpc="0">
            <a:noAutofit/>
          </a:bodyPr>
          <a:lstStyle/>
          <a:p>
            <a:pPr algn="r" hangingPunct="0">
              <a:defRPr sz="1400"/>
            </a:pPr>
            <a:fld id="{23E2C28C-F503-4C68-B849-970DCF929DCC}" type="slidenum">
              <a:pPr algn="r" hangingPunct="0">
                <a:defRPr sz="1400"/>
              </a:pPr>
              <a:t>‹#›</a:t>
            </a:fld>
            <a:endParaRPr lang="ru-RU" sz="1300"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64870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55650"/>
            <a:ext cx="2633662" cy="372745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680908" y="4721854"/>
            <a:ext cx="5446940" cy="4473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ru-RU" sz="13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385394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3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3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385394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3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A3564FDC-4B18-4070-9A1D-15A5BC8F7D9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580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A753A30-AEE3-4A7B-A264-91EF88404830}" type="slidenum">
              <a:t>1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087563" y="755650"/>
            <a:ext cx="2632075" cy="372745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12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28368D-2440-4BC0-AFCF-E3D899CF3C3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03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7CE7D0-6E9F-4BBF-B4BD-486691DB220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14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5A47B0-E973-4C66-A4A7-F4DD078A98A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15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47640B-E521-4B19-8DAD-87B0274DEAC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09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31F51A-0058-4478-8E59-C862A629377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0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B9E290-A282-4E5F-A03C-7DB2BF90078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53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2E2158-B67A-46AA-8340-F3EB5D286E1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2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2A6039-18F1-4499-96FE-5EF16041064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6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26BA4A7-B8D1-410A-9648-CBAF8F85B8E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58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AACAC7-F1A5-44B5-B0DF-EBE17FA4D97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30.06.2026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D5972F4-FF33-454B-9FC9-9D0CB156049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77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F45DFF41-2093-4FB0-8273-3C1AF4E02C1B}" type="datetime1">
              <a:rPr lang="ru-RU"/>
              <a:pPr lvl="0"/>
              <a:t>30.06.2026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25D5731-1F73-43E2-9918-792C6E01A11B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 pitchFamily="18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None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106200" y="6960960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object 43"/>
          <p:cNvSpPr/>
          <p:nvPr/>
        </p:nvSpPr>
        <p:spPr>
          <a:xfrm>
            <a:off x="628920" y="8441640"/>
            <a:ext cx="5113800" cy="22557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4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5120" marR="1196280" lvl="0" indent="0" rtl="0" hangingPunct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: г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. Мосальск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, ул. Советская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д.7</a:t>
            </a:r>
          </a:p>
          <a:p>
            <a:pPr marL="15120" marR="5040" lvl="0" hangingPunct="0"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Контактный номер: </a:t>
            </a:r>
            <a:r>
              <a:rPr lang="ru-RU" sz="1400" dirty="0" smtClean="0">
                <a:solidFill>
                  <a:schemeClr val="bg1"/>
                </a:solidFill>
              </a:rPr>
              <a:t>(848452</a:t>
            </a:r>
            <a:r>
              <a:rPr lang="ru-RU" sz="1400" dirty="0">
                <a:solidFill>
                  <a:schemeClr val="bg1"/>
                </a:solidFill>
              </a:rPr>
              <a:t>)-2-13-95</a:t>
            </a: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/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endParaRPr lang="ru-RU" sz="13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grpSp>
        <p:nvGrpSpPr>
          <p:cNvPr id="15" name="Группа 103"/>
          <p:cNvGrpSpPr/>
          <p:nvPr/>
        </p:nvGrpSpPr>
        <p:grpSpPr>
          <a:xfrm>
            <a:off x="512279" y="489240"/>
            <a:ext cx="2517841" cy="983520"/>
            <a:chOff x="512279" y="489240"/>
            <a:chExt cx="2517841" cy="983520"/>
          </a:xfrm>
        </p:grpSpPr>
        <p:pic>
          <p:nvPicPr>
            <p:cNvPr id="16" name="object 49"/>
            <p:cNvPicPr>
              <a:picLocks noChangeAspect="1"/>
            </p:cNvPicPr>
            <p:nvPr/>
          </p:nvPicPr>
          <p:blipFill>
            <a:blip r:embed="rId4">
              <a:alphaModFix/>
            </a:blip>
            <a:srcRect/>
            <a:stretch>
              <a:fillRect/>
            </a:stretch>
          </p:blipFill>
          <p:spPr>
            <a:xfrm>
              <a:off x="512279" y="489240"/>
              <a:ext cx="839159" cy="9568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814680"/>
              <a:ext cx="447481" cy="150840"/>
              <a:chOff x="1917719" y="814680"/>
              <a:chExt cx="447481" cy="15084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814680"/>
                <a:ext cx="290520" cy="15084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/>
              <p:cNvPicPr>
                <a:picLocks noChangeAspect="1"/>
              </p:cNvPicPr>
              <p:nvPr/>
            </p:nvPicPr>
            <p:blipFill>
              <a:blip r:embed="rId5">
                <a:alphaModFix/>
              </a:blip>
              <a:srcRect/>
              <a:stretch>
                <a:fillRect/>
              </a:stretch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/>
            <p:cNvPicPr>
              <a:picLocks noChangeAspect="1"/>
            </p:cNvPicPr>
            <p:nvPr/>
          </p:nvPicPr>
          <p:blipFill>
            <a:blip r:embed="rId6">
              <a:alphaModFix/>
            </a:blip>
            <a:srcRect/>
            <a:stretch>
              <a:fillRect/>
            </a:stretch>
          </p:blipFill>
          <p:spPr>
            <a:xfrm>
              <a:off x="1556639" y="1049759"/>
              <a:ext cx="159480" cy="1533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1051200"/>
              <a:ext cx="677159" cy="183240"/>
              <a:chOff x="1762919" y="1051200"/>
              <a:chExt cx="677159" cy="183240"/>
            </a:xfrm>
          </p:grpSpPr>
          <p:pic>
            <p:nvPicPr>
              <p:cNvPr id="23" name="object 56"/>
              <p:cNvPicPr>
                <a:picLocks noChangeAspect="1"/>
              </p:cNvPicPr>
              <p:nvPr/>
            </p:nvPicPr>
            <p:blipFill>
              <a:blip r:embed="rId7">
                <a:alphaModFix/>
              </a:blip>
              <a:srcRect/>
              <a:stretch>
                <a:fillRect/>
              </a:stretch>
            </p:blipFill>
            <p:spPr>
              <a:xfrm>
                <a:off x="1762919" y="1051560"/>
                <a:ext cx="12240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1051200"/>
                <a:ext cx="522359" cy="18324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1051560"/>
              <a:ext cx="291240" cy="150120"/>
              <a:chOff x="2489040" y="1051560"/>
              <a:chExt cx="291240" cy="150120"/>
            </a:xfrm>
          </p:grpSpPr>
          <p:pic>
            <p:nvPicPr>
              <p:cNvPr id="26" name="object 59"/>
              <p:cNvPicPr>
                <a:picLocks noChangeAspect="1"/>
              </p:cNvPicPr>
              <p:nvPr/>
            </p:nvPicPr>
            <p:blipFill>
              <a:blip r:embed="rId8">
                <a:alphaModFix/>
              </a:blip>
              <a:srcRect/>
              <a:stretch>
                <a:fillRect/>
              </a:stretch>
            </p:blipFill>
            <p:spPr>
              <a:xfrm>
                <a:off x="2489040" y="1051560"/>
                <a:ext cx="12960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/>
              <p:cNvPicPr>
                <a:picLocks noChangeAspect="1"/>
              </p:cNvPicPr>
              <p:nvPr/>
            </p:nvPicPr>
            <p:blipFill>
              <a:blip r:embed="rId9">
                <a:alphaModFix/>
              </a:blip>
              <a:srcRect/>
              <a:stretch>
                <a:fillRect/>
              </a:stretch>
            </p:blipFill>
            <p:spPr>
              <a:xfrm>
                <a:off x="2659320" y="1051560"/>
                <a:ext cx="12096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284480"/>
              <a:ext cx="1473481" cy="188280"/>
              <a:chOff x="1556639" y="1284480"/>
              <a:chExt cx="1473481" cy="188280"/>
            </a:xfrm>
          </p:grpSpPr>
          <p:pic>
            <p:nvPicPr>
              <p:cNvPr id="29" name="object 62"/>
              <p:cNvPicPr>
                <a:picLocks noChangeAspect="1"/>
              </p:cNvPicPr>
              <p:nvPr/>
            </p:nvPicPr>
            <p:blipFill>
              <a:blip r:embed="rId10">
                <a:alphaModFix/>
              </a:blip>
              <a:srcRect/>
              <a:stretch>
                <a:fillRect/>
              </a:stretch>
            </p:blipFill>
            <p:spPr>
              <a:xfrm>
                <a:off x="1556639" y="1292040"/>
                <a:ext cx="14292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/>
              <p:cNvPicPr>
                <a:picLocks noChangeAspect="1"/>
              </p:cNvPicPr>
              <p:nvPr/>
            </p:nvPicPr>
            <p:blipFill>
              <a:blip r:embed="rId11">
                <a:alphaModFix/>
              </a:blip>
              <a:srcRect/>
              <a:stretch>
                <a:fillRect/>
              </a:stretch>
            </p:blipFill>
            <p:spPr>
              <a:xfrm>
                <a:off x="1725839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/>
              <p:cNvPicPr>
                <a:picLocks noChangeAspect="1"/>
              </p:cNvPicPr>
              <p:nvPr/>
            </p:nvPicPr>
            <p:blipFill>
              <a:blip r:embed="rId12">
                <a:alphaModFix/>
              </a:blip>
              <a:srcRect/>
              <a:stretch>
                <a:fillRect/>
              </a:stretch>
            </p:blipFill>
            <p:spPr>
              <a:xfrm>
                <a:off x="1918079" y="1284480"/>
                <a:ext cx="360000" cy="1882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/>
              <p:cNvPicPr>
                <a:picLocks noChangeAspect="1"/>
              </p:cNvPicPr>
              <p:nvPr/>
            </p:nvPicPr>
            <p:blipFill>
              <a:blip r:embed="rId13">
                <a:alphaModFix/>
              </a:blip>
              <a:srcRect/>
              <a:stretch>
                <a:fillRect/>
              </a:stretch>
            </p:blipFill>
            <p:spPr>
              <a:xfrm>
                <a:off x="2300400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290960"/>
                <a:ext cx="138240" cy="14976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/>
              <p:cNvPicPr>
                <a:picLocks noChangeAspect="1"/>
              </p:cNvPicPr>
              <p:nvPr/>
            </p:nvPicPr>
            <p:blipFill>
              <a:blip r:embed="rId14">
                <a:alphaModFix/>
              </a:blip>
              <a:srcRect/>
              <a:stretch>
                <a:fillRect/>
              </a:stretch>
            </p:blipFill>
            <p:spPr>
              <a:xfrm>
                <a:off x="2661839" y="1290960"/>
                <a:ext cx="170280" cy="1814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/>
              <p:cNvPicPr>
                <a:picLocks noChangeAspect="1"/>
              </p:cNvPicPr>
              <p:nvPr/>
            </p:nvPicPr>
            <p:blipFill>
              <a:blip r:embed="rId15">
                <a:alphaModFix/>
              </a:blip>
              <a:srcRect/>
              <a:stretch>
                <a:fillRect/>
              </a:stretch>
            </p:blipFill>
            <p:spPr>
              <a:xfrm>
                <a:off x="2862000" y="1290960"/>
                <a:ext cx="168120" cy="1504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047640" y="793764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1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>
            <a:lvl1pPr lvl="0" algn="ctr" rtl="0" hangingPunct="0">
              <a:buNone/>
              <a:tabLst/>
              <a:defRPr lang="ru-RU" sz="2700" b="1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defRPr>
            </a:lvl1pPr>
          </a:lstStyle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lang="ru-RU" spc="-10" smtClean="0"/>
              <a:t>МЕРОПРИЯТИЯ </a:t>
            </a:r>
            <a:r>
              <a:rPr lang="ru-RU" smtClean="0"/>
              <a:t>НА</a:t>
            </a:r>
            <a:r>
              <a:rPr lang="ru-RU" spc="-5" smtClean="0"/>
              <a:t> </a:t>
            </a:r>
            <a:r>
              <a:rPr lang="ru-RU" spc="-10" smtClean="0"/>
              <a:t> ИЮЛЬ</a:t>
            </a:r>
          </a:p>
          <a:p>
            <a:pPr marR="5080" algn="r">
              <a:lnSpc>
                <a:spcPts val="2700"/>
              </a:lnSpc>
            </a:pPr>
            <a:r>
              <a:rPr lang="ru-RU" spc="-20" smtClean="0"/>
              <a:t>2026</a:t>
            </a:r>
            <a:endParaRPr lang="ru-RU" spc="-20" dirty="0"/>
          </a:p>
        </p:txBody>
      </p: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43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44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46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7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8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49" name="Рисунок 48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896" y="9591574"/>
            <a:ext cx="862371" cy="862371"/>
          </a:xfrm>
          <a:prstGeom prst="rect">
            <a:avLst/>
          </a:prstGeom>
        </p:spPr>
      </p:pic>
      <p:pic>
        <p:nvPicPr>
          <p:cNvPr id="50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160580" y="8073984"/>
            <a:ext cx="618283" cy="579857"/>
          </a:xfrm>
          <a:prstGeom prst="rect">
            <a:avLst/>
          </a:prstGeom>
        </p:spPr>
      </p:pic>
      <p:sp>
        <p:nvSpPr>
          <p:cNvPr id="51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 rot="10800000" flipV="1">
            <a:off x="6140450" y="8871183"/>
            <a:ext cx="1066800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Ф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онда пенсионного и социального страхования РФ по Калужской области </a:t>
            </a:r>
            <a:endParaRPr sz="800" dirty="0">
              <a:latin typeface="Calibri"/>
              <a:cs typeface="Calibri"/>
            </a:endParaRPr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483534"/>
              </p:ext>
            </p:extLst>
          </p:nvPr>
        </p:nvGraphicFramePr>
        <p:xfrm>
          <a:off x="211060" y="1632955"/>
          <a:ext cx="7240580" cy="6339876"/>
        </p:xfrm>
        <a:graphic>
          <a:graphicData uri="http://schemas.openxmlformats.org/drawingml/2006/table">
            <a:tbl>
              <a:tblPr/>
              <a:tblGrid>
                <a:gridCol w="899580"/>
                <a:gridCol w="5505313"/>
                <a:gridCol w="835687"/>
              </a:tblGrid>
              <a:tr h="367233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Дата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Мероприятие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Время начала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4F81BD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01.07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Путешествие с Русским географическим обществом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25013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02.07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03.07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Тематическое мероприятие.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«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Возраст спорту не помеха»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06.07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07.07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Мои семейные традиции, рецепты, хобби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15.00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08.07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Путешествие с Русским географическим обществом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09.07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День Семьи, Любви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и Верности. 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12:00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10.07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Оздоровительная прогулка по Мосальскому 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бору</a:t>
                      </a:r>
                      <a:endParaRPr lang="ru-RU" sz="1000" b="1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13.07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игр</a:t>
                      </a:r>
                      <a:endParaRPr lang="ru-RU" sz="1000" b="1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14.07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«Мои года моё богатство» (игры, викторина, чаепитие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15.07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Путешествие с Русским географическим обществом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16.07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36723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17.08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«Удивительные места родного края» экскурсия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в </a:t>
                      </a:r>
                      <a:r>
                        <a:rPr lang="ru-RU" sz="1000" b="1" i="0" u="none" strike="noStrike" kern="1200" spc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с.Боровенск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«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Ферапонтова </a:t>
                      </a:r>
                      <a:r>
                        <a:rPr lang="ru-RU" sz="1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Боровенская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пустынь»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20.07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21.07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Развлекательная программа «Для тех, кто всегда молод»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96738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Mangal" pitchFamily="2"/>
                        </a:rPr>
                        <a:t>22.07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Школа финансовой грамотности Тема: « Как правильно выбрать банк для размещения</a:t>
                      </a:r>
                      <a:r>
                        <a:rPr lang="ru-RU" sz="1000" b="1" i="0" u="none" strike="noStrike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сберегательного вклада»</a:t>
                      </a:r>
                      <a:endParaRPr lang="ru-RU" sz="1000" b="1" i="0" u="none" strike="noStrike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23.07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24.07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Лекция РО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«Знание»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27.07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28.07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Поэтический вечер «Добрые встречи»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15.00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229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29.07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Путешествие с Русским географическим обществом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15.00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3390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30.07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10.00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356271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31.07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Правильно питаемся в жару. Соблюдение питьевого режима.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10.00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258</Words>
  <Application>Microsoft Office PowerPoint</Application>
  <PresentationFormat>Произвольный</PresentationFormat>
  <Paragraphs>80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 Unicode MS</vt:lpstr>
      <vt:lpstr>Microsoft YaHei</vt:lpstr>
      <vt:lpstr>Arial</vt:lpstr>
      <vt:lpstr>Calibri</vt:lpstr>
      <vt:lpstr>Mangal</vt:lpstr>
      <vt:lpstr>StarSymbol</vt:lpstr>
      <vt:lpstr>Tahoma</vt:lpstr>
      <vt:lpstr>Times New Roman</vt:lpstr>
      <vt:lpstr>Обычный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ФЕВРАЛЬ  2026</dc:title>
  <dc:creator>Сомова Светлана Петровна</dc:creator>
  <cp:lastModifiedBy>Ананьева Виктория Андреевна</cp:lastModifiedBy>
  <cp:revision>45</cp:revision>
  <cp:lastPrinted>2026-04-03T05:08:54Z</cp:lastPrinted>
  <dcterms:modified xsi:type="dcterms:W3CDTF">2026-06-30T05:58:21Z</dcterms:modified>
</cp:coreProperties>
</file>