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56500" cy="10693400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0D8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ru-RU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ru-RU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ru-RU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fld id="{FA3AEF6C-177C-4CC8-9553-901E24775CD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55646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0C4B074-2622-40D0-B0B6-0E66F741B82B}" type="slidenum">
              <a:rPr lang="ru-RU"/>
              <a:pPr/>
              <a:t>1</a:t>
            </a:fld>
            <a:endParaRPr lang="ru-RU"/>
          </a:p>
        </p:txBody>
      </p:sp>
      <p:sp>
        <p:nvSpPr>
          <p:cNvPr id="40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362200" y="812800"/>
            <a:ext cx="2833688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9942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66738" y="3322638"/>
            <a:ext cx="6423025" cy="229076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33475" y="6059488"/>
            <a:ext cx="5289550" cy="2732087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26.12.25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4F7ACDC-5593-44E6-A14C-312C96EC350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400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26.12.25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4D73CA6-C2E8-43A5-AE6F-F9D7CEA9DB1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461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481638" y="317500"/>
            <a:ext cx="1700212" cy="91979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825" y="317500"/>
            <a:ext cx="4951413" cy="91979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26.12.25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DE9C798F-361A-43E0-8F56-55C9C187205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2088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26.12.25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91C75AE7-FBE3-4F9B-91C3-E611FEBFD31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639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6900" y="6872288"/>
            <a:ext cx="6423025" cy="2122487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6900" y="4532313"/>
            <a:ext cx="6423025" cy="23399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26.12.25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A9FF3E73-3AE7-49C3-839E-02C511CFAA8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866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77825" y="2459038"/>
            <a:ext cx="3325813" cy="7056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56038" y="2459038"/>
            <a:ext cx="3325812" cy="7056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26.12.25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AD30F9B-48DE-478D-8FE6-3AD26139B6F2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71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825" y="428625"/>
            <a:ext cx="6800850" cy="178117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7825" y="2393950"/>
            <a:ext cx="3338513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77825" y="3390900"/>
            <a:ext cx="3338513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838575" y="2393950"/>
            <a:ext cx="3340100" cy="9969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838575" y="3390900"/>
            <a:ext cx="3340100" cy="616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26.12.25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787D4BF-4AD9-4941-84BF-B69A853D781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5129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26.12.25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A408D5C-F0F9-41E7-A35C-B5A1076D521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168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26.12.25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52D67F9-65BB-4736-8B11-69BB92DD6E0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1198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825" y="425450"/>
            <a:ext cx="2486025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54338" y="425450"/>
            <a:ext cx="4224337" cy="91265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77825" y="2238375"/>
            <a:ext cx="2486025" cy="73136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26.12.25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74E9E291-D6EE-44D8-9674-1873C01163A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0573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1138" y="7485063"/>
            <a:ext cx="4533900" cy="8842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481138" y="955675"/>
            <a:ext cx="4533900" cy="64150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81138" y="8369300"/>
            <a:ext cx="4533900" cy="1254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26.12.25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14B67551-E070-41DB-B99C-64AC12EED31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667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822825" y="317500"/>
            <a:ext cx="2314575" cy="112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77825" y="2459038"/>
            <a:ext cx="6804025" cy="7056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Четвёртый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2571750" y="9945688"/>
            <a:ext cx="2419350" cy="53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77825" y="9945688"/>
            <a:ext cx="1738313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tabLst>
                <a:tab pos="723900" algn="l"/>
                <a:tab pos="1447800" algn="l"/>
              </a:tabLst>
              <a:defRPr>
                <a:solidFill>
                  <a:srgbClr val="8B8B8B"/>
                </a:solidFill>
                <a:latin typeface="+mn-lt"/>
                <a:cs typeface="Arial Unicode MS" charset="0"/>
              </a:defRPr>
            </a:lvl1pPr>
          </a:lstStyle>
          <a:p>
            <a:r>
              <a:rPr lang="ru-RU"/>
              <a:t>26.12.25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445125" y="9945688"/>
            <a:ext cx="1738313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tabLst>
                <a:tab pos="723900" algn="l"/>
                <a:tab pos="1447800" algn="l"/>
              </a:tabLst>
              <a:defRPr>
                <a:solidFill>
                  <a:srgbClr val="8B8B8B"/>
                </a:solidFill>
                <a:latin typeface="+mn-lt"/>
                <a:cs typeface="Arial Unicode MS" charset="0"/>
              </a:defRPr>
            </a:lvl1pPr>
          </a:lstStyle>
          <a:p>
            <a:fld id="{6114F8BF-74AC-4E67-8940-E6D6DE48E252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2pPr>
      <a:lvl3pPr marL="1143000" indent="-228600" algn="ctr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3pPr>
      <a:lvl4pPr marL="1600200" indent="-228600" algn="ctr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4pPr>
      <a:lvl5pPr marL="2057400" indent="-228600" algn="ctr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5pPr>
      <a:lvl6pPr marL="2514600" indent="-228600" algn="ctr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6pPr>
      <a:lvl7pPr marL="2971800" indent="-228600" algn="ctr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7pPr>
      <a:lvl8pPr marL="3429000" indent="-228600" algn="ctr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8pPr>
      <a:lvl9pPr marL="3886200" indent="-228600" algn="ctr" defTabSz="449263" rtl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Calibri" charset="0"/>
          <a:ea typeface="Microsoft YaHei" charset="-122"/>
        </a:defRPr>
      </a:lvl9pPr>
    </p:titleStyle>
    <p:bodyStyle>
      <a:lvl1pPr marL="342900" indent="-342900" algn="l" defTabSz="449263" rtl="0" fontAlgn="base" hangingPunct="0">
        <a:lnSpc>
          <a:spcPct val="10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102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fontAlgn="base" hangingPunct="0">
        <a:lnSpc>
          <a:spcPct val="102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fontAlgn="base" hangingPunct="0">
        <a:lnSpc>
          <a:spcPct val="102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fontAlgn="base" hangingPunct="0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 hangingPunct="0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 hangingPunct="0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 hangingPunct="0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 hangingPunct="0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2213" y="107950"/>
            <a:ext cx="3719512" cy="165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4" name="Freeform 2"/>
          <p:cNvSpPr>
            <a:spLocks noChangeArrowheads="1"/>
          </p:cNvSpPr>
          <p:nvPr/>
        </p:nvSpPr>
        <p:spPr bwMode="auto">
          <a:xfrm>
            <a:off x="111125" y="7000875"/>
            <a:ext cx="7345363" cy="3582988"/>
          </a:xfrm>
          <a:custGeom>
            <a:avLst/>
            <a:gdLst>
              <a:gd name="G0" fmla="+- 5648 0 0"/>
              <a:gd name="G1" fmla="+- 44996 0 0"/>
              <a:gd name="T0" fmla="*/ 1587 w 7345680"/>
              <a:gd name="T1" fmla="*/ 3583622 h 3583940"/>
              <a:gd name="T2" fmla="*/ 7345095 w 7345680"/>
              <a:gd name="T3" fmla="*/ 1398549 h 3583940"/>
              <a:gd name="T4" fmla="*/ 7198087 w 7345680"/>
              <a:gd name="T5" fmla="*/ 1424710 h 3583940"/>
              <a:gd name="T6" fmla="*/ 7044582 w 7345680"/>
              <a:gd name="T7" fmla="*/ 1448263 h 3583940"/>
              <a:gd name="T8" fmla="*/ 6884926 w 7345680"/>
              <a:gd name="T9" fmla="*/ 1469150 h 3583940"/>
              <a:gd name="T10" fmla="*/ 6719465 w 7345680"/>
              <a:gd name="T11" fmla="*/ 1487317 h 3583940"/>
              <a:gd name="T12" fmla="*/ 6548547 w 7345680"/>
              <a:gd name="T13" fmla="*/ 1502706 h 3583940"/>
              <a:gd name="T14" fmla="*/ 6372517 w 7345680"/>
              <a:gd name="T15" fmla="*/ 1515261 h 3583940"/>
              <a:gd name="T16" fmla="*/ 6191723 w 7345680"/>
              <a:gd name="T17" fmla="*/ 1524926 h 3583940"/>
              <a:gd name="T18" fmla="*/ 6006509 w 7345680"/>
              <a:gd name="T19" fmla="*/ 1531645 h 3583940"/>
              <a:gd name="T20" fmla="*/ 5817223 w 7345680"/>
              <a:gd name="T21" fmla="*/ 1535361 h 3583940"/>
              <a:gd name="T22" fmla="*/ 5624211 w 7345680"/>
              <a:gd name="T23" fmla="*/ 1536018 h 3583940"/>
              <a:gd name="T24" fmla="*/ 5427819 w 7345680"/>
              <a:gd name="T25" fmla="*/ 1533560 h 3583940"/>
              <a:gd name="T26" fmla="*/ 5228394 w 7345680"/>
              <a:gd name="T27" fmla="*/ 1527931 h 3583940"/>
              <a:gd name="T28" fmla="*/ 5026283 w 7345680"/>
              <a:gd name="T29" fmla="*/ 1519074 h 3583940"/>
              <a:gd name="T30" fmla="*/ 4821830 w 7345680"/>
              <a:gd name="T31" fmla="*/ 1506932 h 3583940"/>
              <a:gd name="T32" fmla="*/ 4615384 w 7345680"/>
              <a:gd name="T33" fmla="*/ 1491451 h 3583940"/>
              <a:gd name="T34" fmla="*/ 4407290 w 7345680"/>
              <a:gd name="T35" fmla="*/ 1472572 h 3583940"/>
              <a:gd name="T36" fmla="*/ 4197894 w 7345680"/>
              <a:gd name="T37" fmla="*/ 1450241 h 3583940"/>
              <a:gd name="T38" fmla="*/ 3987544 w 7345680"/>
              <a:gd name="T39" fmla="*/ 1424400 h 3583940"/>
              <a:gd name="T40" fmla="*/ 3776584 w 7345680"/>
              <a:gd name="T41" fmla="*/ 1394994 h 3583940"/>
              <a:gd name="T42" fmla="*/ 3565363 w 7345680"/>
              <a:gd name="T43" fmla="*/ 1361966 h 3583940"/>
              <a:gd name="T44" fmla="*/ 3354226 w 7345680"/>
              <a:gd name="T45" fmla="*/ 1325260 h 3583940"/>
              <a:gd name="T46" fmla="*/ 3143519 w 7345680"/>
              <a:gd name="T47" fmla="*/ 1284819 h 3583940"/>
              <a:gd name="T48" fmla="*/ 2933589 w 7345680"/>
              <a:gd name="T49" fmla="*/ 1240588 h 3583940"/>
              <a:gd name="T50" fmla="*/ 2776860 w 7345680"/>
              <a:gd name="T51" fmla="*/ 1204893 h 3583940"/>
              <a:gd name="T52" fmla="*/ 2672797 w 7345680"/>
              <a:gd name="T53" fmla="*/ 1179883 h 3583940"/>
              <a:gd name="T54" fmla="*/ 2569123 w 7345680"/>
              <a:gd name="T55" fmla="*/ 1153893 h 3583940"/>
              <a:gd name="T56" fmla="*/ 2465882 w 7345680"/>
              <a:gd name="T57" fmla="*/ 1126917 h 3583940"/>
              <a:gd name="T58" fmla="*/ 2363116 w 7345680"/>
              <a:gd name="T59" fmla="*/ 1098947 h 3583940"/>
              <a:gd name="T60" fmla="*/ 2260869 w 7345680"/>
              <a:gd name="T61" fmla="*/ 1069977 h 3583940"/>
              <a:gd name="T62" fmla="*/ 2159184 w 7345680"/>
              <a:gd name="T63" fmla="*/ 1039999 h 3583940"/>
              <a:gd name="T64" fmla="*/ 2058105 w 7345680"/>
              <a:gd name="T65" fmla="*/ 1009007 h 3583940"/>
              <a:gd name="T66" fmla="*/ 1957675 w 7345680"/>
              <a:gd name="T67" fmla="*/ 976994 h 3583940"/>
              <a:gd name="T68" fmla="*/ 1857937 w 7345680"/>
              <a:gd name="T69" fmla="*/ 943951 h 3583940"/>
              <a:gd name="T70" fmla="*/ 1758934 w 7345680"/>
              <a:gd name="T71" fmla="*/ 909873 h 3583940"/>
              <a:gd name="T72" fmla="*/ 1660710 w 7345680"/>
              <a:gd name="T73" fmla="*/ 874753 h 3583940"/>
              <a:gd name="T74" fmla="*/ 1563308 w 7345680"/>
              <a:gd name="T75" fmla="*/ 838583 h 3583940"/>
              <a:gd name="T76" fmla="*/ 1466772 w 7345680"/>
              <a:gd name="T77" fmla="*/ 801356 h 3583940"/>
              <a:gd name="T78" fmla="*/ 1371144 w 7345680"/>
              <a:gd name="T79" fmla="*/ 763065 h 3583940"/>
              <a:gd name="T80" fmla="*/ 1276468 w 7345680"/>
              <a:gd name="T81" fmla="*/ 723704 h 3583940"/>
              <a:gd name="T82" fmla="*/ 1182787 w 7345680"/>
              <a:gd name="T83" fmla="*/ 683264 h 3583940"/>
              <a:gd name="T84" fmla="*/ 1090144 w 7345680"/>
              <a:gd name="T85" fmla="*/ 641740 h 3583940"/>
              <a:gd name="T86" fmla="*/ 998584 w 7345680"/>
              <a:gd name="T87" fmla="*/ 599124 h 3583940"/>
              <a:gd name="T88" fmla="*/ 908149 w 7345680"/>
              <a:gd name="T89" fmla="*/ 555409 h 3583940"/>
              <a:gd name="T90" fmla="*/ 818882 w 7345680"/>
              <a:gd name="T91" fmla="*/ 510588 h 3583940"/>
              <a:gd name="T92" fmla="*/ 730826 w 7345680"/>
              <a:gd name="T93" fmla="*/ 464654 h 3583940"/>
              <a:gd name="T94" fmla="*/ 644026 w 7345680"/>
              <a:gd name="T95" fmla="*/ 417599 h 3583940"/>
              <a:gd name="T96" fmla="*/ 558524 w 7345680"/>
              <a:gd name="T97" fmla="*/ 369418 h 3583940"/>
              <a:gd name="T98" fmla="*/ 474364 w 7345680"/>
              <a:gd name="T99" fmla="*/ 320103 h 3583940"/>
              <a:gd name="T100" fmla="*/ 391588 w 7345680"/>
              <a:gd name="T101" fmla="*/ 269646 h 3583940"/>
              <a:gd name="T102" fmla="*/ 310241 w 7345680"/>
              <a:gd name="T103" fmla="*/ 218041 h 3583940"/>
              <a:gd name="T104" fmla="*/ 230365 w 7345680"/>
              <a:gd name="T105" fmla="*/ 165281 h 3583940"/>
              <a:gd name="T106" fmla="*/ 152004 w 7345680"/>
              <a:gd name="T107" fmla="*/ 111359 h 3583940"/>
              <a:gd name="T108" fmla="*/ 75201 w 7345680"/>
              <a:gd name="T109" fmla="*/ 56267 h 3583940"/>
              <a:gd name="T110" fmla="*/ 0 w 7345680"/>
              <a:gd name="T111" fmla="*/ 0 h 35839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644525" y="8175625"/>
            <a:ext cx="1146175" cy="130175"/>
            <a:chOff x="406" y="5150"/>
            <a:chExt cx="722" cy="82"/>
          </a:xfrm>
        </p:grpSpPr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6" y="5150"/>
              <a:ext cx="64" cy="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3077" name="Freeform 5"/>
            <p:cNvSpPr>
              <a:spLocks noChangeArrowheads="1"/>
            </p:cNvSpPr>
            <p:nvPr/>
          </p:nvSpPr>
          <p:spPr bwMode="auto">
            <a:xfrm>
              <a:off x="486" y="5152"/>
              <a:ext cx="58" cy="80"/>
            </a:xfrm>
            <a:custGeom>
              <a:avLst/>
              <a:gdLst>
                <a:gd name="G0" fmla="+- 29079 0 0"/>
                <a:gd name="G1" fmla="+- 64004 0 0"/>
                <a:gd name="T0" fmla="*/ 94272 w 94615"/>
                <a:gd name="T1" fmla="*/ 0 h 129540"/>
                <a:gd name="T2" fmla="*/ 0 w 94615"/>
                <a:gd name="T3" fmla="*/ 0 h 129540"/>
                <a:gd name="T4" fmla="*/ 0 w 94615"/>
                <a:gd name="T5" fmla="*/ 20320 h 129540"/>
                <a:gd name="T6" fmla="*/ 0 w 94615"/>
                <a:gd name="T7" fmla="*/ 59690 h 129540"/>
                <a:gd name="T8" fmla="*/ 0 w 94615"/>
                <a:gd name="T9" fmla="*/ 80010 h 129540"/>
                <a:gd name="T10" fmla="*/ 0 w 94615"/>
                <a:gd name="T11" fmla="*/ 129540 h 129540"/>
                <a:gd name="T12" fmla="*/ 23952 w 94615"/>
                <a:gd name="T13" fmla="*/ 129540 h 129540"/>
                <a:gd name="T14" fmla="*/ 23952 w 94615"/>
                <a:gd name="T15" fmla="*/ 80010 h 129540"/>
                <a:gd name="T16" fmla="*/ 86321 w 94615"/>
                <a:gd name="T17" fmla="*/ 80010 h 129540"/>
                <a:gd name="T18" fmla="*/ 86321 w 94615"/>
                <a:gd name="T19" fmla="*/ 59690 h 129540"/>
                <a:gd name="T20" fmla="*/ 23952 w 94615"/>
                <a:gd name="T21" fmla="*/ 59690 h 129540"/>
                <a:gd name="T22" fmla="*/ 23952 w 94615"/>
                <a:gd name="T23" fmla="*/ 20320 h 129540"/>
                <a:gd name="T24" fmla="*/ 94272 w 94615"/>
                <a:gd name="T25" fmla="*/ 20320 h 129540"/>
                <a:gd name="T26" fmla="*/ 94272 w 94615"/>
                <a:gd name="T27" fmla="*/ 0 h 129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3078" name="Picture 6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0" y="5150"/>
              <a:ext cx="183" cy="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3079" name="Picture 7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7" y="5150"/>
              <a:ext cx="200" cy="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3080" name="Picture 8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4" y="5152"/>
              <a:ext cx="68" cy="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3081" name="Picture 9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8" y="5152"/>
              <a:ext cx="70" cy="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3082" name="Rectangle 10"/>
          <p:cNvSpPr>
            <a:spLocks noGrp="1" noChangeArrowheads="1"/>
          </p:cNvSpPr>
          <p:nvPr>
            <p:ph type="title"/>
          </p:nvPr>
        </p:nvSpPr>
        <p:spPr>
          <a:xfrm>
            <a:off x="4822825" y="317500"/>
            <a:ext cx="2316163" cy="1866900"/>
          </a:xfrm>
          <a:ln/>
        </p:spPr>
        <p:txBody>
          <a:bodyPr tIns="81360"/>
          <a:lstStyle/>
          <a:p>
            <a:pPr marL="439738" indent="-425450" algn="r">
              <a:lnSpc>
                <a:spcPts val="2700"/>
              </a:lnSpc>
              <a:spcBef>
                <a:spcPts val="650"/>
              </a:spcBef>
              <a:tabLst>
                <a:tab pos="723900" algn="l"/>
                <a:tab pos="1447800" algn="l"/>
                <a:tab pos="2171700" algn="l"/>
              </a:tabLst>
            </a:pPr>
            <a:r>
              <a:rPr lang="ru-RU" sz="2000" dirty="0">
                <a:solidFill>
                  <a:schemeClr val="bg1"/>
                </a:solidFill>
                <a:latin typeface="Montserrat ExtraBold" pitchFamily="2" charset="-52"/>
              </a:rPr>
              <a:t>МЕРОПРИЯТИЯ НА </a:t>
            </a:r>
            <a:r>
              <a:rPr lang="ru-RU" sz="2000" dirty="0" smtClean="0">
                <a:solidFill>
                  <a:schemeClr val="bg1"/>
                </a:solidFill>
                <a:latin typeface="Montserrat ExtraBold" pitchFamily="2" charset="-52"/>
              </a:rPr>
              <a:t>ИЮЛЬ 2026</a:t>
            </a:r>
            <a:endParaRPr lang="ru-RU" sz="2000" dirty="0">
              <a:solidFill>
                <a:schemeClr val="bg1"/>
              </a:solidFill>
              <a:latin typeface="Montserrat ExtraBold" pitchFamily="2" charset="-52"/>
            </a:endParaRPr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628650" y="8442325"/>
            <a:ext cx="5113338" cy="2027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74600" rIns="0" bIns="0">
            <a:spAutoFit/>
          </a:bodyPr>
          <a:lstStyle/>
          <a:p>
            <a:pPr marL="12700">
              <a:lnSpc>
                <a:spcPct val="75000"/>
              </a:lnSpc>
              <a:spcBef>
                <a:spcPts val="1375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ru-RU" sz="4400" b="1" dirty="0">
                <a:solidFill>
                  <a:srgbClr val="FFFFFF"/>
                </a:solidFill>
                <a:latin typeface="Calibri" charset="0"/>
              </a:rPr>
              <a:t>ПРИХОДИТЕ, МЫ ВАС ЖДЕМ!</a:t>
            </a:r>
          </a:p>
          <a:p>
            <a:pPr marL="15875">
              <a:lnSpc>
                <a:spcPts val="1425"/>
              </a:lnSpc>
              <a:spcBef>
                <a:spcPts val="1038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ru-RU" sz="1300" dirty="0">
                <a:solidFill>
                  <a:srgbClr val="FFFFFF"/>
                </a:solidFill>
                <a:latin typeface="Calibri" charset="0"/>
              </a:rPr>
              <a:t>Наши контакты:</a:t>
            </a:r>
          </a:p>
          <a:p>
            <a:pPr marL="15875">
              <a:lnSpc>
                <a:spcPts val="1300"/>
              </a:lnSpc>
              <a:spcBef>
                <a:spcPts val="138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ru-RU" sz="1300" dirty="0">
                <a:solidFill>
                  <a:srgbClr val="FFFFFF"/>
                </a:solidFill>
                <a:latin typeface="Calibri" charset="0"/>
              </a:rPr>
              <a:t>Адрес: </a:t>
            </a:r>
            <a:r>
              <a:rPr lang="ru-RU" sz="1300" dirty="0" smtClean="0">
                <a:solidFill>
                  <a:srgbClr val="FFFFFF"/>
                </a:solidFill>
                <a:latin typeface="Calibri" charset="0"/>
              </a:rPr>
              <a:t>c</a:t>
            </a:r>
            <a:r>
              <a:rPr lang="ru-RU" sz="1300" dirty="0" smtClean="0">
                <a:solidFill>
                  <a:srgbClr val="FFFFFF"/>
                </a:solidFill>
                <a:latin typeface="Calibri" charset="0"/>
              </a:rPr>
              <a:t>. Перемышль</a:t>
            </a:r>
            <a:r>
              <a:rPr lang="ru-RU" sz="1300" dirty="0" smtClean="0">
                <a:solidFill>
                  <a:srgbClr val="FFFFFF"/>
                </a:solidFill>
                <a:latin typeface="Calibri" charset="0"/>
              </a:rPr>
              <a:t>, </a:t>
            </a:r>
            <a:r>
              <a:rPr lang="ru-RU" sz="1300" dirty="0">
                <a:solidFill>
                  <a:srgbClr val="FFFFFF"/>
                </a:solidFill>
                <a:latin typeface="Calibri" charset="0"/>
              </a:rPr>
              <a:t>ул.25 Октября д.57</a:t>
            </a:r>
            <a:br>
              <a:rPr lang="ru-RU" sz="1300" dirty="0">
                <a:solidFill>
                  <a:srgbClr val="FFFFFF"/>
                </a:solidFill>
                <a:latin typeface="Calibri" charset="0"/>
              </a:rPr>
            </a:br>
            <a:r>
              <a:rPr lang="ru-RU" sz="1300" dirty="0">
                <a:solidFill>
                  <a:srgbClr val="FFFFFF"/>
                </a:solidFill>
                <a:latin typeface="Calibri" charset="0"/>
              </a:rPr>
              <a:t>Контактный номер: </a:t>
            </a:r>
            <a:r>
              <a:rPr lang="ru-RU" sz="1300" dirty="0" smtClean="0">
                <a:solidFill>
                  <a:srgbClr val="FFFFFF"/>
                </a:solidFill>
                <a:latin typeface="Calibri" charset="0"/>
              </a:rPr>
              <a:t>8(48441)31371</a:t>
            </a:r>
            <a:endParaRPr lang="ru-RU" sz="1300" dirty="0">
              <a:solidFill>
                <a:srgbClr val="FFFFFF"/>
              </a:solidFill>
              <a:latin typeface="Calibri" charset="0"/>
            </a:endParaRPr>
          </a:p>
          <a:p>
            <a:pPr marL="15875">
              <a:lnSpc>
                <a:spcPts val="1300"/>
              </a:lnSpc>
              <a:spcBef>
                <a:spcPts val="138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ru-RU" sz="1300" dirty="0" err="1">
                <a:solidFill>
                  <a:srgbClr val="FFFFFF"/>
                </a:solidFill>
                <a:latin typeface="Calibri" charset="0"/>
              </a:rPr>
              <a:t>Журушкина</a:t>
            </a:r>
            <a:r>
              <a:rPr lang="ru-RU" sz="1300" dirty="0">
                <a:solidFill>
                  <a:srgbClr val="FFFFFF"/>
                </a:solidFill>
                <a:latin typeface="Calibri" charset="0"/>
              </a:rPr>
              <a:t> Ольга Александровна</a:t>
            </a:r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6077231" y="8843270"/>
            <a:ext cx="1038785" cy="648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0" tIns="33120" rIns="0" bIns="0">
            <a:spAutoFit/>
          </a:bodyPr>
          <a:lstStyle/>
          <a:p>
            <a:pPr marL="12700">
              <a:lnSpc>
                <a:spcPct val="100000"/>
              </a:lnSpc>
              <a:spcBef>
                <a:spcPts val="263"/>
              </a:spcBef>
              <a:tabLst>
                <a:tab pos="723900" algn="l"/>
              </a:tabLst>
            </a:pPr>
            <a:r>
              <a:rPr lang="ru-RU" sz="800" dirty="0">
                <a:solidFill>
                  <a:srgbClr val="FFFFFF"/>
                </a:solidFill>
                <a:latin typeface="Calibri" charset="0"/>
              </a:rPr>
              <a:t>Отделение </a:t>
            </a:r>
            <a:r>
              <a:rPr lang="ru-RU" sz="800" dirty="0" smtClean="0">
                <a:solidFill>
                  <a:srgbClr val="FFFFFF"/>
                </a:solidFill>
                <a:latin typeface="Calibri" charset="0"/>
              </a:rPr>
              <a:t>фонда пенсионного и социального </a:t>
            </a:r>
            <a:r>
              <a:rPr lang="ru-RU" sz="800" dirty="0" smtClean="0">
                <a:solidFill>
                  <a:srgbClr val="FFFFFF"/>
                </a:solidFill>
                <a:latin typeface="Calibri" charset="0"/>
              </a:rPr>
              <a:t>страхования РФ</a:t>
            </a:r>
            <a:r>
              <a:rPr lang="ru-RU" sz="800" dirty="0" smtClean="0">
                <a:solidFill>
                  <a:srgbClr val="FFFFFF"/>
                </a:solidFill>
                <a:latin typeface="Calibri" charset="0"/>
              </a:rPr>
              <a:t> </a:t>
            </a:r>
            <a:r>
              <a:rPr lang="ru-RU" sz="800" dirty="0" smtClean="0">
                <a:solidFill>
                  <a:srgbClr val="FFFFFF"/>
                </a:solidFill>
                <a:latin typeface="Calibri" charset="0"/>
              </a:rPr>
              <a:t>по Калужской области </a:t>
            </a:r>
            <a:endParaRPr lang="ru-RU" sz="800" dirty="0">
              <a:solidFill>
                <a:srgbClr val="FFFFFF"/>
              </a:solidFill>
              <a:latin typeface="Calibri" charset="0"/>
            </a:endParaRPr>
          </a:p>
        </p:txBody>
      </p:sp>
      <p:grpSp>
        <p:nvGrpSpPr>
          <p:cNvPr id="3086" name="Group 14"/>
          <p:cNvGrpSpPr>
            <a:grpSpLocks/>
          </p:cNvGrpSpPr>
          <p:nvPr/>
        </p:nvGrpSpPr>
        <p:grpSpPr bwMode="auto">
          <a:xfrm>
            <a:off x="512763" y="287338"/>
            <a:ext cx="2516187" cy="855662"/>
            <a:chOff x="323" y="181"/>
            <a:chExt cx="1585" cy="539"/>
          </a:xfrm>
        </p:grpSpPr>
        <p:pic>
          <p:nvPicPr>
            <p:cNvPr id="3087" name="Picture 15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" y="181"/>
              <a:ext cx="528" cy="5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3088" name="Freeform 16"/>
            <p:cNvSpPr>
              <a:spLocks noChangeArrowheads="1"/>
            </p:cNvSpPr>
            <p:nvPr/>
          </p:nvSpPr>
          <p:spPr bwMode="auto">
            <a:xfrm>
              <a:off x="993" y="360"/>
              <a:ext cx="185" cy="101"/>
            </a:xfrm>
            <a:custGeom>
              <a:avLst/>
              <a:gdLst>
                <a:gd name="G0" fmla="+- 33131 0 0"/>
                <a:gd name="G1" fmla="+- 54347 0 0"/>
                <a:gd name="T0" fmla="*/ 149402 w 295275"/>
                <a:gd name="T1" fmla="*/ 132080 h 185419"/>
                <a:gd name="T2" fmla="*/ 126225 w 295275"/>
                <a:gd name="T3" fmla="*/ 132080 h 185419"/>
                <a:gd name="T4" fmla="*/ 126225 w 295275"/>
                <a:gd name="T5" fmla="*/ 0 h 185419"/>
                <a:gd name="T6" fmla="*/ 104965 w 295275"/>
                <a:gd name="T7" fmla="*/ 0 h 185419"/>
                <a:gd name="T8" fmla="*/ 104965 w 295275"/>
                <a:gd name="T9" fmla="*/ 132080 h 185419"/>
                <a:gd name="T10" fmla="*/ 21259 w 295275"/>
                <a:gd name="T11" fmla="*/ 132080 h 185419"/>
                <a:gd name="T12" fmla="*/ 21259 w 295275"/>
                <a:gd name="T13" fmla="*/ 0 h 185419"/>
                <a:gd name="T14" fmla="*/ 0 w 295275"/>
                <a:gd name="T15" fmla="*/ 0 h 185419"/>
                <a:gd name="T16" fmla="*/ 0 w 295275"/>
                <a:gd name="T17" fmla="*/ 132080 h 185419"/>
                <a:gd name="T18" fmla="*/ 0 w 295275"/>
                <a:gd name="T19" fmla="*/ 151130 h 185419"/>
                <a:gd name="T20" fmla="*/ 129438 w 295275"/>
                <a:gd name="T21" fmla="*/ 151130 h 185419"/>
                <a:gd name="T22" fmla="*/ 129438 w 295275"/>
                <a:gd name="T23" fmla="*/ 185420 h 185419"/>
                <a:gd name="T24" fmla="*/ 149402 w 295275"/>
                <a:gd name="T25" fmla="*/ 185420 h 185419"/>
                <a:gd name="T26" fmla="*/ 149402 w 295275"/>
                <a:gd name="T27" fmla="*/ 151130 h 185419"/>
                <a:gd name="T28" fmla="*/ 149402 w 295275"/>
                <a:gd name="T29" fmla="*/ 132080 h 185419"/>
                <a:gd name="T30" fmla="*/ 295008 w 295275"/>
                <a:gd name="T31" fmla="*/ 132080 h 185419"/>
                <a:gd name="T32" fmla="*/ 207429 w 295275"/>
                <a:gd name="T33" fmla="*/ 132080 h 185419"/>
                <a:gd name="T34" fmla="*/ 207429 w 295275"/>
                <a:gd name="T35" fmla="*/ 83820 h 185419"/>
                <a:gd name="T36" fmla="*/ 282778 w 295275"/>
                <a:gd name="T37" fmla="*/ 83820 h 185419"/>
                <a:gd name="T38" fmla="*/ 282778 w 295275"/>
                <a:gd name="T39" fmla="*/ 64770 h 185419"/>
                <a:gd name="T40" fmla="*/ 207429 w 295275"/>
                <a:gd name="T41" fmla="*/ 64770 h 185419"/>
                <a:gd name="T42" fmla="*/ 207429 w 295275"/>
                <a:gd name="T43" fmla="*/ 19050 h 185419"/>
                <a:gd name="T44" fmla="*/ 291998 w 295275"/>
                <a:gd name="T45" fmla="*/ 19050 h 185419"/>
                <a:gd name="T46" fmla="*/ 291998 w 295275"/>
                <a:gd name="T47" fmla="*/ 0 h 185419"/>
                <a:gd name="T48" fmla="*/ 185966 w 295275"/>
                <a:gd name="T49" fmla="*/ 0 h 185419"/>
                <a:gd name="T50" fmla="*/ 185966 w 295275"/>
                <a:gd name="T51" fmla="*/ 19050 h 185419"/>
                <a:gd name="T52" fmla="*/ 185966 w 295275"/>
                <a:gd name="T53" fmla="*/ 64770 h 185419"/>
                <a:gd name="T54" fmla="*/ 185966 w 295275"/>
                <a:gd name="T55" fmla="*/ 83820 h 185419"/>
                <a:gd name="T56" fmla="*/ 185966 w 295275"/>
                <a:gd name="T57" fmla="*/ 132080 h 185419"/>
                <a:gd name="T58" fmla="*/ 185966 w 295275"/>
                <a:gd name="T59" fmla="*/ 151130 h 185419"/>
                <a:gd name="T60" fmla="*/ 295008 w 295275"/>
                <a:gd name="T61" fmla="*/ 151130 h 185419"/>
                <a:gd name="T62" fmla="*/ 295008 w 295275"/>
                <a:gd name="T63" fmla="*/ 132080 h 1854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089" name="Group 17"/>
            <p:cNvGrpSpPr>
              <a:grpSpLocks/>
            </p:cNvGrpSpPr>
            <p:nvPr/>
          </p:nvGrpSpPr>
          <p:grpSpPr bwMode="auto">
            <a:xfrm>
              <a:off x="1208" y="360"/>
              <a:ext cx="281" cy="82"/>
              <a:chOff x="1208" y="360"/>
              <a:chExt cx="281" cy="82"/>
            </a:xfrm>
          </p:grpSpPr>
          <p:sp>
            <p:nvSpPr>
              <p:cNvPr id="3090" name="Freeform 18"/>
              <p:cNvSpPr>
                <a:spLocks noChangeArrowheads="1"/>
              </p:cNvSpPr>
              <p:nvPr/>
            </p:nvSpPr>
            <p:spPr bwMode="auto">
              <a:xfrm>
                <a:off x="1208" y="360"/>
                <a:ext cx="182" cy="82"/>
              </a:xfrm>
              <a:custGeom>
                <a:avLst/>
                <a:gdLst>
                  <a:gd name="G0" fmla="+- 28686 0 0"/>
                  <a:gd name="G1" fmla="+- 20058 0 0"/>
                  <a:gd name="T0" fmla="*/ 129222 w 290830"/>
                  <a:gd name="T1" fmla="*/ 381 h 151130"/>
                  <a:gd name="T2" fmla="*/ 107759 w 290830"/>
                  <a:gd name="T3" fmla="*/ 381 h 151130"/>
                  <a:gd name="T4" fmla="*/ 107759 w 290830"/>
                  <a:gd name="T5" fmla="*/ 65151 h 151130"/>
                  <a:gd name="T6" fmla="*/ 21463 w 290830"/>
                  <a:gd name="T7" fmla="*/ 65151 h 151130"/>
                  <a:gd name="T8" fmla="*/ 21463 w 290830"/>
                  <a:gd name="T9" fmla="*/ 381 h 151130"/>
                  <a:gd name="T10" fmla="*/ 0 w 290830"/>
                  <a:gd name="T11" fmla="*/ 381 h 151130"/>
                  <a:gd name="T12" fmla="*/ 0 w 290830"/>
                  <a:gd name="T13" fmla="*/ 65151 h 151130"/>
                  <a:gd name="T14" fmla="*/ 0 w 290830"/>
                  <a:gd name="T15" fmla="*/ 84201 h 151130"/>
                  <a:gd name="T16" fmla="*/ 0 w 290830"/>
                  <a:gd name="T17" fmla="*/ 150241 h 151130"/>
                  <a:gd name="T18" fmla="*/ 21463 w 290830"/>
                  <a:gd name="T19" fmla="*/ 150241 h 151130"/>
                  <a:gd name="T20" fmla="*/ 21463 w 290830"/>
                  <a:gd name="T21" fmla="*/ 84201 h 151130"/>
                  <a:gd name="T22" fmla="*/ 107759 w 290830"/>
                  <a:gd name="T23" fmla="*/ 84201 h 151130"/>
                  <a:gd name="T24" fmla="*/ 107759 w 290830"/>
                  <a:gd name="T25" fmla="*/ 150241 h 151130"/>
                  <a:gd name="T26" fmla="*/ 129222 w 290830"/>
                  <a:gd name="T27" fmla="*/ 150241 h 151130"/>
                  <a:gd name="T28" fmla="*/ 129222 w 290830"/>
                  <a:gd name="T29" fmla="*/ 84201 h 151130"/>
                  <a:gd name="T30" fmla="*/ 129222 w 290830"/>
                  <a:gd name="T31" fmla="*/ 65151 h 151130"/>
                  <a:gd name="T32" fmla="*/ 129222 w 290830"/>
                  <a:gd name="T33" fmla="*/ 381 h 151130"/>
                  <a:gd name="T34" fmla="*/ 290398 w 290830"/>
                  <a:gd name="T35" fmla="*/ 0 h 151130"/>
                  <a:gd name="T36" fmla="*/ 166535 w 290830"/>
                  <a:gd name="T37" fmla="*/ 0 h 151130"/>
                  <a:gd name="T38" fmla="*/ 166535 w 290830"/>
                  <a:gd name="T39" fmla="*/ 19050 h 151130"/>
                  <a:gd name="T40" fmla="*/ 217843 w 290830"/>
                  <a:gd name="T41" fmla="*/ 19050 h 151130"/>
                  <a:gd name="T42" fmla="*/ 217843 w 290830"/>
                  <a:gd name="T43" fmla="*/ 151130 h 151130"/>
                  <a:gd name="T44" fmla="*/ 238874 w 290830"/>
                  <a:gd name="T45" fmla="*/ 151130 h 151130"/>
                  <a:gd name="T46" fmla="*/ 238874 w 290830"/>
                  <a:gd name="T47" fmla="*/ 19050 h 151130"/>
                  <a:gd name="T48" fmla="*/ 290398 w 290830"/>
                  <a:gd name="T49" fmla="*/ 19050 h 151130"/>
                  <a:gd name="T50" fmla="*/ 290398 w 290830"/>
                  <a:gd name="T51" fmla="*/ 0 h 151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pic>
            <p:nvPicPr>
              <p:cNvPr id="3091" name="Picture 19"/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14" y="360"/>
                <a:ext cx="75" cy="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</p:grpSp>
        <p:pic>
          <p:nvPicPr>
            <p:cNvPr id="3092" name="Picture 20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1" y="489"/>
              <a:ext cx="99" cy="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grpSp>
          <p:nvGrpSpPr>
            <p:cNvPr id="3093" name="Group 21"/>
            <p:cNvGrpSpPr>
              <a:grpSpLocks/>
            </p:cNvGrpSpPr>
            <p:nvPr/>
          </p:nvGrpSpPr>
          <p:grpSpPr bwMode="auto">
            <a:xfrm>
              <a:off x="1111" y="490"/>
              <a:ext cx="426" cy="100"/>
              <a:chOff x="1111" y="490"/>
              <a:chExt cx="426" cy="100"/>
            </a:xfrm>
          </p:grpSpPr>
          <p:pic>
            <p:nvPicPr>
              <p:cNvPr id="3094" name="Picture 22"/>
              <p:cNvPicPr>
                <a:picLocks noChangeAspect="1" noChangeArrowheads="1"/>
              </p:cNvPicPr>
              <p:nvPr/>
            </p:nvPicPr>
            <p:blipFill>
              <a:blip r:embed="rId1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1" y="491"/>
                <a:ext cx="76" cy="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3095" name="Freeform 23"/>
              <p:cNvSpPr>
                <a:spLocks noChangeArrowheads="1"/>
              </p:cNvSpPr>
              <p:nvPr/>
            </p:nvSpPr>
            <p:spPr bwMode="auto">
              <a:xfrm>
                <a:off x="1208" y="490"/>
                <a:ext cx="328" cy="100"/>
              </a:xfrm>
              <a:custGeom>
                <a:avLst/>
                <a:gdLst>
                  <a:gd name="G0" fmla="+- 63853 0 0"/>
                  <a:gd name="G1" fmla="+- 52443 0 0"/>
                  <a:gd name="T0" fmla="*/ 104749 w 522605"/>
                  <a:gd name="T1" fmla="*/ 495 h 183515"/>
                  <a:gd name="T2" fmla="*/ 83718 w 522605"/>
                  <a:gd name="T3" fmla="*/ 495 h 183515"/>
                  <a:gd name="T4" fmla="*/ 83718 w 522605"/>
                  <a:gd name="T5" fmla="*/ 132080 h 183515"/>
                  <a:gd name="T6" fmla="*/ 104749 w 522605"/>
                  <a:gd name="T7" fmla="*/ 132080 h 183515"/>
                  <a:gd name="T8" fmla="*/ 104749 w 522605"/>
                  <a:gd name="T9" fmla="*/ 495 h 183515"/>
                  <a:gd name="T10" fmla="*/ 210794 w 522605"/>
                  <a:gd name="T11" fmla="*/ 132575 h 183515"/>
                  <a:gd name="T12" fmla="*/ 188252 w 522605"/>
                  <a:gd name="T13" fmla="*/ 132575 h 183515"/>
                  <a:gd name="T14" fmla="*/ 188252 w 522605"/>
                  <a:gd name="T15" fmla="*/ 495 h 183515"/>
                  <a:gd name="T16" fmla="*/ 167220 w 522605"/>
                  <a:gd name="T17" fmla="*/ 495 h 183515"/>
                  <a:gd name="T18" fmla="*/ 167220 w 522605"/>
                  <a:gd name="T19" fmla="*/ 132575 h 183515"/>
                  <a:gd name="T20" fmla="*/ 166789 w 522605"/>
                  <a:gd name="T21" fmla="*/ 132575 h 183515"/>
                  <a:gd name="T22" fmla="*/ 21247 w 522605"/>
                  <a:gd name="T23" fmla="*/ 132575 h 183515"/>
                  <a:gd name="T24" fmla="*/ 21247 w 522605"/>
                  <a:gd name="T25" fmla="*/ 495 h 183515"/>
                  <a:gd name="T26" fmla="*/ 0 w 522605"/>
                  <a:gd name="T27" fmla="*/ 495 h 183515"/>
                  <a:gd name="T28" fmla="*/ 0 w 522605"/>
                  <a:gd name="T29" fmla="*/ 132575 h 183515"/>
                  <a:gd name="T30" fmla="*/ 0 w 522605"/>
                  <a:gd name="T31" fmla="*/ 150355 h 183515"/>
                  <a:gd name="T32" fmla="*/ 166789 w 522605"/>
                  <a:gd name="T33" fmla="*/ 150355 h 183515"/>
                  <a:gd name="T34" fmla="*/ 188252 w 522605"/>
                  <a:gd name="T35" fmla="*/ 150355 h 183515"/>
                  <a:gd name="T36" fmla="*/ 191046 w 522605"/>
                  <a:gd name="T37" fmla="*/ 150355 h 183515"/>
                  <a:gd name="T38" fmla="*/ 191046 w 522605"/>
                  <a:gd name="T39" fmla="*/ 183375 h 183515"/>
                  <a:gd name="T40" fmla="*/ 210794 w 522605"/>
                  <a:gd name="T41" fmla="*/ 183375 h 183515"/>
                  <a:gd name="T42" fmla="*/ 210794 w 522605"/>
                  <a:gd name="T43" fmla="*/ 150355 h 183515"/>
                  <a:gd name="T44" fmla="*/ 210794 w 522605"/>
                  <a:gd name="T45" fmla="*/ 132575 h 183515"/>
                  <a:gd name="T46" fmla="*/ 352691 w 522605"/>
                  <a:gd name="T47" fmla="*/ 132080 h 183515"/>
                  <a:gd name="T48" fmla="*/ 265112 w 522605"/>
                  <a:gd name="T49" fmla="*/ 132080 h 183515"/>
                  <a:gd name="T50" fmla="*/ 265112 w 522605"/>
                  <a:gd name="T51" fmla="*/ 83820 h 183515"/>
                  <a:gd name="T52" fmla="*/ 340461 w 522605"/>
                  <a:gd name="T53" fmla="*/ 83820 h 183515"/>
                  <a:gd name="T54" fmla="*/ 340461 w 522605"/>
                  <a:gd name="T55" fmla="*/ 64770 h 183515"/>
                  <a:gd name="T56" fmla="*/ 265112 w 522605"/>
                  <a:gd name="T57" fmla="*/ 64770 h 183515"/>
                  <a:gd name="T58" fmla="*/ 265112 w 522605"/>
                  <a:gd name="T59" fmla="*/ 19050 h 183515"/>
                  <a:gd name="T60" fmla="*/ 349681 w 522605"/>
                  <a:gd name="T61" fmla="*/ 19050 h 183515"/>
                  <a:gd name="T62" fmla="*/ 349681 w 522605"/>
                  <a:gd name="T63" fmla="*/ 0 h 183515"/>
                  <a:gd name="T64" fmla="*/ 243649 w 522605"/>
                  <a:gd name="T65" fmla="*/ 0 h 183515"/>
                  <a:gd name="T66" fmla="*/ 243649 w 522605"/>
                  <a:gd name="T67" fmla="*/ 19050 h 183515"/>
                  <a:gd name="T68" fmla="*/ 243649 w 522605"/>
                  <a:gd name="T69" fmla="*/ 64770 h 183515"/>
                  <a:gd name="T70" fmla="*/ 243649 w 522605"/>
                  <a:gd name="T71" fmla="*/ 83820 h 183515"/>
                  <a:gd name="T72" fmla="*/ 243649 w 522605"/>
                  <a:gd name="T73" fmla="*/ 132080 h 183515"/>
                  <a:gd name="T74" fmla="*/ 243649 w 522605"/>
                  <a:gd name="T75" fmla="*/ 151130 h 183515"/>
                  <a:gd name="T76" fmla="*/ 352691 w 522605"/>
                  <a:gd name="T77" fmla="*/ 151130 h 183515"/>
                  <a:gd name="T78" fmla="*/ 352691 w 522605"/>
                  <a:gd name="T79" fmla="*/ 132080 h 183515"/>
                  <a:gd name="T80" fmla="*/ 522490 w 522605"/>
                  <a:gd name="T81" fmla="*/ 495 h 183515"/>
                  <a:gd name="T82" fmla="*/ 501027 w 522605"/>
                  <a:gd name="T83" fmla="*/ 495 h 183515"/>
                  <a:gd name="T84" fmla="*/ 501027 w 522605"/>
                  <a:gd name="T85" fmla="*/ 65265 h 183515"/>
                  <a:gd name="T86" fmla="*/ 414731 w 522605"/>
                  <a:gd name="T87" fmla="*/ 65265 h 183515"/>
                  <a:gd name="T88" fmla="*/ 414731 w 522605"/>
                  <a:gd name="T89" fmla="*/ 495 h 183515"/>
                  <a:gd name="T90" fmla="*/ 393268 w 522605"/>
                  <a:gd name="T91" fmla="*/ 495 h 183515"/>
                  <a:gd name="T92" fmla="*/ 393268 w 522605"/>
                  <a:gd name="T93" fmla="*/ 65265 h 183515"/>
                  <a:gd name="T94" fmla="*/ 393268 w 522605"/>
                  <a:gd name="T95" fmla="*/ 84315 h 183515"/>
                  <a:gd name="T96" fmla="*/ 393268 w 522605"/>
                  <a:gd name="T97" fmla="*/ 150355 h 183515"/>
                  <a:gd name="T98" fmla="*/ 414731 w 522605"/>
                  <a:gd name="T99" fmla="*/ 150355 h 183515"/>
                  <a:gd name="T100" fmla="*/ 414731 w 522605"/>
                  <a:gd name="T101" fmla="*/ 84315 h 183515"/>
                  <a:gd name="T102" fmla="*/ 501027 w 522605"/>
                  <a:gd name="T103" fmla="*/ 84315 h 183515"/>
                  <a:gd name="T104" fmla="*/ 501027 w 522605"/>
                  <a:gd name="T105" fmla="*/ 150355 h 183515"/>
                  <a:gd name="T106" fmla="*/ 522490 w 522605"/>
                  <a:gd name="T107" fmla="*/ 150355 h 183515"/>
                  <a:gd name="T108" fmla="*/ 522490 w 522605"/>
                  <a:gd name="T109" fmla="*/ 84315 h 183515"/>
                  <a:gd name="T110" fmla="*/ 522490 w 522605"/>
                  <a:gd name="T111" fmla="*/ 65265 h 183515"/>
                  <a:gd name="T112" fmla="*/ 522490 w 522605"/>
                  <a:gd name="T113" fmla="*/ 495 h 1835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3096" name="Group 24"/>
            <p:cNvGrpSpPr>
              <a:grpSpLocks/>
            </p:cNvGrpSpPr>
            <p:nvPr/>
          </p:nvGrpSpPr>
          <p:grpSpPr bwMode="auto">
            <a:xfrm>
              <a:off x="1568" y="491"/>
              <a:ext cx="182" cy="81"/>
              <a:chOff x="1568" y="491"/>
              <a:chExt cx="182" cy="81"/>
            </a:xfrm>
          </p:grpSpPr>
          <p:pic>
            <p:nvPicPr>
              <p:cNvPr id="3097" name="Picture 25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68" y="491"/>
                <a:ext cx="81" cy="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pic>
            <p:nvPicPr>
              <p:cNvPr id="3098" name="Picture 26"/>
              <p:cNvPicPr>
                <a:picLocks noChangeAspect="1" noChangeArrowheads="1"/>
              </p:cNvPicPr>
              <p:nvPr/>
            </p:nvPicPr>
            <p:blipFill>
              <a:blip r:embed="rId1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75" y="491"/>
                <a:ext cx="75" cy="8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3099" name="Group 27"/>
            <p:cNvGrpSpPr>
              <a:grpSpLocks/>
            </p:cNvGrpSpPr>
            <p:nvPr/>
          </p:nvGrpSpPr>
          <p:grpSpPr bwMode="auto">
            <a:xfrm>
              <a:off x="981" y="618"/>
              <a:ext cx="927" cy="102"/>
              <a:chOff x="981" y="618"/>
              <a:chExt cx="927" cy="102"/>
            </a:xfrm>
          </p:grpSpPr>
          <p:pic>
            <p:nvPicPr>
              <p:cNvPr id="3100" name="Picture 28"/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81" y="622"/>
                <a:ext cx="89" cy="8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pic>
            <p:nvPicPr>
              <p:cNvPr id="3101" name="Picture 29"/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87" y="622"/>
                <a:ext cx="102" cy="8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pic>
            <p:nvPicPr>
              <p:cNvPr id="3102" name="Picture 30"/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208" y="618"/>
                <a:ext cx="226" cy="1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pic>
            <p:nvPicPr>
              <p:cNvPr id="3103" name="Picture 31"/>
              <p:cNvPicPr>
                <a:picLocks noChangeAspect="1" noChangeArrowheads="1"/>
              </p:cNvPicPr>
              <p:nvPr/>
            </p:nvPicPr>
            <p:blipFill>
              <a:blip r:embed="rId1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49" y="622"/>
                <a:ext cx="102" cy="8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sp>
            <p:nvSpPr>
              <p:cNvPr id="3104" name="Freeform 32"/>
              <p:cNvSpPr>
                <a:spLocks noChangeArrowheads="1"/>
              </p:cNvSpPr>
              <p:nvPr/>
            </p:nvSpPr>
            <p:spPr bwMode="auto">
              <a:xfrm>
                <a:off x="1571" y="622"/>
                <a:ext cx="86" cy="81"/>
              </a:xfrm>
              <a:custGeom>
                <a:avLst/>
                <a:gdLst>
                  <a:gd name="G0" fmla="+- 7358 0 0"/>
                  <a:gd name="G1" fmla="+- 18787 0 0"/>
                  <a:gd name="T0" fmla="*/ 137807 w 138430"/>
                  <a:gd name="T1" fmla="*/ 0 h 149859"/>
                  <a:gd name="T2" fmla="*/ 103035 w 138430"/>
                  <a:gd name="T3" fmla="*/ 0 h 149859"/>
                  <a:gd name="T4" fmla="*/ 103035 w 138430"/>
                  <a:gd name="T5" fmla="*/ 59690 h 149859"/>
                  <a:gd name="T6" fmla="*/ 34772 w 138430"/>
                  <a:gd name="T7" fmla="*/ 59690 h 149859"/>
                  <a:gd name="T8" fmla="*/ 34772 w 138430"/>
                  <a:gd name="T9" fmla="*/ 0 h 149859"/>
                  <a:gd name="T10" fmla="*/ 0 w 138430"/>
                  <a:gd name="T11" fmla="*/ 0 h 149859"/>
                  <a:gd name="T12" fmla="*/ 0 w 138430"/>
                  <a:gd name="T13" fmla="*/ 59690 h 149859"/>
                  <a:gd name="T14" fmla="*/ 0 w 138430"/>
                  <a:gd name="T15" fmla="*/ 88900 h 149859"/>
                  <a:gd name="T16" fmla="*/ 0 w 138430"/>
                  <a:gd name="T17" fmla="*/ 149860 h 149859"/>
                  <a:gd name="T18" fmla="*/ 34772 w 138430"/>
                  <a:gd name="T19" fmla="*/ 149860 h 149859"/>
                  <a:gd name="T20" fmla="*/ 34772 w 138430"/>
                  <a:gd name="T21" fmla="*/ 88900 h 149859"/>
                  <a:gd name="T22" fmla="*/ 103035 w 138430"/>
                  <a:gd name="T23" fmla="*/ 88900 h 149859"/>
                  <a:gd name="T24" fmla="*/ 103035 w 138430"/>
                  <a:gd name="T25" fmla="*/ 149860 h 149859"/>
                  <a:gd name="T26" fmla="*/ 137807 w 138430"/>
                  <a:gd name="T27" fmla="*/ 149860 h 149859"/>
                  <a:gd name="T28" fmla="*/ 137807 w 138430"/>
                  <a:gd name="T29" fmla="*/ 88900 h 149859"/>
                  <a:gd name="T30" fmla="*/ 137807 w 138430"/>
                  <a:gd name="T31" fmla="*/ 59690 h 149859"/>
                  <a:gd name="T32" fmla="*/ 137807 w 138430"/>
                  <a:gd name="T33" fmla="*/ 0 h 1498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pic>
            <p:nvPicPr>
              <p:cNvPr id="3105" name="Picture 33"/>
              <p:cNvPicPr>
                <a:picLocks noChangeAspect="1" noChangeArrowheads="1"/>
              </p:cNvPicPr>
              <p:nvPr/>
            </p:nvPicPr>
            <p:blipFill>
              <a:blip r:embed="rId1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677" y="622"/>
                <a:ext cx="106" cy="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  <p:pic>
            <p:nvPicPr>
              <p:cNvPr id="3106" name="Picture 34"/>
              <p:cNvPicPr>
                <a:picLocks noChangeAspect="1" noChangeArrowheads="1"/>
              </p:cNvPicPr>
              <p:nvPr/>
            </p:nvPicPr>
            <p:blipFill>
              <a:blip r:embed="rId2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03" y="622"/>
                <a:ext cx="105" cy="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blipFill dpi="0" rotWithShape="0">
                      <a:blip/>
                      <a:srcRect/>
                      <a:stretch>
                        <a:fillRect/>
                      </a:stretch>
                    </a:blipFill>
                  </a14:hiddenFill>
                </a:ex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pic>
        </p:grpSp>
      </p:grpSp>
      <p:sp>
        <p:nvSpPr>
          <p:cNvPr id="3107" name="AutoShape 35"/>
          <p:cNvSpPr>
            <a:spLocks noChangeArrowheads="1"/>
          </p:cNvSpPr>
          <p:nvPr/>
        </p:nvSpPr>
        <p:spPr bwMode="auto">
          <a:xfrm>
            <a:off x="6140450" y="9593263"/>
            <a:ext cx="874713" cy="8588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56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08" name="Oval 36"/>
          <p:cNvSpPr>
            <a:spLocks noChangeArrowheads="1"/>
          </p:cNvSpPr>
          <p:nvPr/>
        </p:nvSpPr>
        <p:spPr bwMode="auto">
          <a:xfrm>
            <a:off x="6048375" y="7910653"/>
            <a:ext cx="814388" cy="814388"/>
          </a:xfrm>
          <a:prstGeom prst="ellipse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560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pic>
        <p:nvPicPr>
          <p:cNvPr id="3109" name="Picture 37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2675" y="8109696"/>
            <a:ext cx="601663" cy="51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110" name="Picture 38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3150" y="9591675"/>
            <a:ext cx="862013" cy="862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3111" name="Group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737685"/>
              </p:ext>
            </p:extLst>
          </p:nvPr>
        </p:nvGraphicFramePr>
        <p:xfrm>
          <a:off x="111125" y="1382147"/>
          <a:ext cx="7340601" cy="6644378"/>
        </p:xfrm>
        <a:graphic>
          <a:graphicData uri="http://schemas.openxmlformats.org/drawingml/2006/table">
            <a:tbl>
              <a:tblPr/>
              <a:tblGrid>
                <a:gridCol w="666583"/>
                <a:gridCol w="5758607"/>
                <a:gridCol w="915411"/>
              </a:tblGrid>
              <a:tr h="406147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Microsoft YaHei" charset="-122"/>
                        </a:rPr>
                        <a:t>Дата 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Microsoft YaHei" charset="-122"/>
                        </a:rPr>
                        <a:t>Мероприятие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Microsoft YaHei" charset="-122"/>
                        </a:rPr>
                        <a:t>Время</a:t>
                      </a:r>
                    </a:p>
                    <a:p>
                      <a:pPr marL="0" marR="0" lvl="0" indent="0" algn="ctr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+mn-lt"/>
                          <a:ea typeface="Microsoft YaHei" charset="-122"/>
                        </a:rPr>
                        <a:t>начала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F81BD"/>
                    </a:solidFill>
                  </a:tcPr>
                </a:tc>
              </a:tr>
              <a:tr h="245914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01.07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Час настольных игр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245914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02.07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Наши любимые животные (международный день собак)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Викторина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icrosoft YaHei" charset="-122"/>
                      </a:endParaRP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245914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03.07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Час </a:t>
                      </a: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здоровья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icrosoft YaHei" charset="-122"/>
                      </a:endParaRP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245914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06.07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Исторический час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«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Символы Калужского края» </a:t>
                      </a:r>
                      <a:endParaRPr lang="ru-RU" sz="1100" dirty="0">
                        <a:effectLst/>
                        <a:latin typeface="+mn-lt"/>
                      </a:endParaRP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357442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07.07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Тематический час о народах Калужской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области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«Калужский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край-дом многих народов»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icrosoft YaHei" charset="-122"/>
                      </a:endParaRP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245914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08.07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Час истории –День Семьи, Любви и Верности.</a:t>
                      </a:r>
                      <a:endParaRPr lang="ru-RU" sz="1100" dirty="0">
                        <a:effectLst/>
                        <a:latin typeface="+mn-lt"/>
                      </a:endParaRP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246629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09.07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Познавательный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час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«Не шути, дружок, с огнём, чтоб не пожалеть потом» 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icrosoft YaHei" charset="-122"/>
                      </a:endParaRP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icrosoft YaHei" charset="-122"/>
                      </a:endParaRPr>
                    </a:p>
                  </a:txBody>
                  <a:tcPr marT="61596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245914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10.07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Мастер — класс «Плетение венков из полевых цветов</a:t>
                      </a:r>
                      <a:endParaRPr lang="ru-RU" sz="1100" dirty="0">
                        <a:effectLst/>
                        <a:latin typeface="+mn-lt"/>
                      </a:endParaRP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245914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13.07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Играем в шашки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245914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14.07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Профилактическая программа «У воды без беды»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246629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15.07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Круглый стол по пенсионным вопросам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11:00</a:t>
                      </a:r>
                    </a:p>
                  </a:txBody>
                  <a:tcPr marT="61596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245914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16.07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Тематическая программа «Курить-здоровью вредить»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11:00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icrosoft YaHei" charset="-122"/>
                      </a:endParaRP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245914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17.07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Литературно – музыкальная программа «Путешествие в город Муром» 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icrosoft YaHei" charset="-122"/>
                      </a:endParaRP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245914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20.07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Познавательный час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 международному </a:t>
                      </a:r>
                      <a:r>
                        <a:rPr lang="ru-RU" sz="1100" kern="1200" baseline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дню шахмат</a:t>
                      </a:r>
                      <a:endParaRPr lang="ru-RU" sz="1100" dirty="0">
                        <a:effectLst/>
                        <a:latin typeface="+mn-lt"/>
                      </a:endParaRP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245914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21.07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  <a:defRPr/>
                      </a:pP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Мастер – класс «Цветы к мемориалу»</a:t>
                      </a:r>
                      <a:endParaRPr lang="ru-RU" sz="1100" dirty="0" smtClean="0">
                        <a:effectLst/>
                        <a:latin typeface="+mn-lt"/>
                      </a:endParaRP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245914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22.07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Круглый стол по пенсионным вопросам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245914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23.07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Играем в настольные игры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245914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24.07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  <a:defRPr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Час компьютерной грамотности 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260790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27.07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У самовара в пятницу….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11:00</a:t>
                      </a:r>
                    </a:p>
                  </a:txBody>
                  <a:tcPr marT="61596"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245914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28.07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Мастер-класс «Цветочная радость»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11:00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icrosoft YaHei" charset="-122"/>
                      </a:endParaRP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245914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29.07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Час здоровья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11:00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245914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30.07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Развлекательная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викторина</a:t>
                      </a:r>
                      <a:r>
                        <a:rPr lang="ru-RU" sz="11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«Лето </a:t>
                      </a:r>
                      <a:r>
                        <a:rPr lang="ru-RU" sz="11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разгаре»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icrosoft YaHei" charset="-122"/>
                      </a:endParaRP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11</a:t>
                      </a:r>
                      <a:r>
                        <a:rPr kumimoji="0" 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:00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icrosoft YaHei" charset="-122"/>
                      </a:endParaRP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324717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31.07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Играем в шахматы</a:t>
                      </a: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buNone/>
                        <a:tabLst>
                          <a:tab pos="723900" algn="l"/>
                          <a:tab pos="1447800" algn="l"/>
                          <a:tab pos="2171700" algn="l"/>
                          <a:tab pos="2895600" algn="l"/>
                          <a:tab pos="3619500" algn="l"/>
                          <a:tab pos="4343400" algn="l"/>
                          <a:tab pos="5067300" algn="l"/>
                          <a:tab pos="5791200" algn="l"/>
                          <a:tab pos="6515100" algn="l"/>
                        </a:tabLst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Microsoft YaHei" charset="-122"/>
                        </a:rPr>
                        <a:t>11:00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ea typeface="Microsoft YaHei" charset="-122"/>
                      </a:endParaRPr>
                    </a:p>
                  </a:txBody>
                  <a:tcPr horzOverflow="overflow">
                    <a:lnL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15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Microsoft YaHei"/>
        <a:cs typeface=""/>
      </a:majorFont>
      <a:minorFont>
        <a:latin typeface="Calibri"/>
        <a:ea typeface="Microsoft YaHei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590</TotalTime>
  <Words>231</Words>
  <Application>Microsoft Office PowerPoint</Application>
  <PresentationFormat>Произвольный</PresentationFormat>
  <Paragraphs>79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 Unicode MS</vt:lpstr>
      <vt:lpstr>Microsoft YaHei</vt:lpstr>
      <vt:lpstr>Arial</vt:lpstr>
      <vt:lpstr>Calibri</vt:lpstr>
      <vt:lpstr>Montserrat ExtraBold</vt:lpstr>
      <vt:lpstr>Times New Roman</vt:lpstr>
      <vt:lpstr>Тема Office</vt:lpstr>
      <vt:lpstr>МЕРОПРИЯТИЯ НА ИЮЛЬ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ЯНВАРЬ 2026</dc:title>
  <dc:creator>Журушкина Ольга Александровна</dc:creator>
  <cp:lastModifiedBy>Ананьева Виктория Андреевна</cp:lastModifiedBy>
  <cp:revision>32</cp:revision>
  <cp:lastPrinted>1601-01-01T00:00:00Z</cp:lastPrinted>
  <dcterms:created xsi:type="dcterms:W3CDTF">1601-01-01T00:00:00Z</dcterms:created>
  <dcterms:modified xsi:type="dcterms:W3CDTF">2026-06-29T07:32:54Z</dcterms:modified>
</cp:coreProperties>
</file>