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84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592F7D6-FD0A-4CB7-8419-660AA84F3DC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61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8000" y="6145920"/>
            <a:ext cx="68061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243AD71-8CF6-43F7-A5DF-05380470DBE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5680" y="24595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8000" y="61459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5680" y="61459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E81F8A3-D071-4DD9-8FED-9E4CBAB2F2B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219132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9120" y="2459520"/>
            <a:ext cx="219132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80600" y="2459520"/>
            <a:ext cx="219132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8000" y="6145920"/>
            <a:ext cx="219132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9120" y="6145920"/>
            <a:ext cx="219132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80600" y="6145920"/>
            <a:ext cx="219132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30D19BC-BA47-4C6C-8A78-B2DD2F84822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E123E3F-E3EE-4D75-9F7F-809550E4E59B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F480B06-D6E1-462C-813D-74266E58E67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33213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5680" y="2459520"/>
            <a:ext cx="33213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4A28FB6-26C4-4547-9F7C-D91B0702754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598FA87-D269-40CB-AA86-14EA5C1117D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822920" y="316800"/>
            <a:ext cx="2316240" cy="5204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0942795-30E9-42E3-8DFF-E13310DC850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5680" y="2459520"/>
            <a:ext cx="33213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8000" y="61459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5ABF299-6479-4DB4-8E7A-C45A3D998BD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33213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5680" y="24595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5680" y="61459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B61BCD8-8A6D-4CA3-9F0C-BC619411100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1800" b="0" strike="noStrike" spc="-1"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5680" y="2459520"/>
            <a:ext cx="33213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8000" y="6145920"/>
            <a:ext cx="6806160" cy="33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2936694-6D52-4A90-8D4F-8CFAF4B4E48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700" b="0" strike="noStrike" spc="-1"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buNone/>
              <a:defRPr lang="en-US" sz="1400" b="0" strike="noStrike" spc="-1">
                <a:solidFill>
                  <a:srgbClr val="B2B2B2"/>
                </a:solidFill>
                <a:latin typeface="Times New Roman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400" b="0" strike="noStrike" spc="-1">
                <a:solidFill>
                  <a:srgbClr val="B2B2B2"/>
                </a:solidFill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B2B2B2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9E59EAD-1445-44A7-A3BC-11E967430F86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880" cy="1658160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111240" y="7000200"/>
            <a:ext cx="7345440" cy="35834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7680" cy="132480"/>
            <a:chOff x="644400" y="8176320"/>
            <a:chExt cx="1147680" cy="132480"/>
          </a:xfrm>
        </p:grpSpPr>
        <p:pic>
          <p:nvPicPr>
            <p:cNvPr id="44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960" cy="1324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4320" cy="12924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6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960" cy="1324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960" cy="1324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800" cy="128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680" cy="1306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8669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7" dirty="0" smtClean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latin typeface="Calibri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Calibri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628920" y="8441640"/>
            <a:ext cx="511380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 smtClean="0">
                <a:solidFill>
                  <a:srgbClr val="FFFFFF"/>
                </a:solidFill>
                <a:latin typeface="Calibri"/>
              </a:rPr>
              <a:t>контакты:8(48457)2-17-94</a:t>
            </a:r>
            <a:endParaRPr lang="ru-RU" sz="1300" b="0" strike="noStrike" spc="-1" dirty="0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Адрес:249500,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Калужская обл.,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Куйбышевский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р-н,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Бетлица п., Ленина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ул.,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26</a:t>
            </a:r>
            <a:r>
              <a:rPr dirty="0"/>
              <a:t/>
            </a:r>
            <a:br>
              <a:rPr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8(9206121360)</a:t>
            </a:r>
            <a:endParaRPr lang="ru-RU" sz="1300" b="0" strike="noStrike" spc="-1" dirty="0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err="1" smtClean="0">
                <a:solidFill>
                  <a:srgbClr val="FFFFFF"/>
                </a:solidFill>
                <a:latin typeface="Calibri"/>
              </a:rPr>
              <a:t>Герлюк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 Елена Дмитриевна</a:t>
            </a:r>
            <a:endParaRPr lang="ru-RU" sz="1300" b="0" strike="noStrike" spc="-1" dirty="0">
              <a:latin typeface="Arial"/>
            </a:endParaRPr>
          </a:p>
        </p:txBody>
      </p:sp>
      <p:sp>
        <p:nvSpPr>
          <p:cNvPr id="52" name="object 44"/>
          <p:cNvSpPr/>
          <p:nvPr/>
        </p:nvSpPr>
        <p:spPr>
          <a:xfrm>
            <a:off x="3819240" y="7361640"/>
            <a:ext cx="3297240" cy="55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09:30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17:30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3" name="object 45"/>
          <p:cNvSpPr/>
          <p:nvPr/>
        </p:nvSpPr>
        <p:spPr>
          <a:xfrm>
            <a:off x="6123240" y="8786520"/>
            <a:ext cx="917280" cy="74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lang="ru-RU" sz="800" b="0" strike="noStrike" spc="49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lang="ru-RU" sz="800" b="0" strike="noStrike" spc="49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4" name="Группа 103"/>
          <p:cNvGrpSpPr/>
          <p:nvPr/>
        </p:nvGrpSpPr>
        <p:grpSpPr>
          <a:xfrm>
            <a:off x="512280" y="489240"/>
            <a:ext cx="2517480" cy="982800"/>
            <a:chOff x="512280" y="489240"/>
            <a:chExt cx="2517480" cy="982800"/>
          </a:xfrm>
        </p:grpSpPr>
        <p:pic>
          <p:nvPicPr>
            <p:cNvPr id="55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9160" cy="9568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6" name="object 50"/>
            <p:cNvSpPr/>
            <p:nvPr/>
          </p:nvSpPr>
          <p:spPr>
            <a:xfrm>
              <a:off x="1577160" y="814680"/>
              <a:ext cx="294840" cy="18504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7" name="object 51"/>
            <p:cNvGrpSpPr/>
            <p:nvPr/>
          </p:nvGrpSpPr>
          <p:grpSpPr>
            <a:xfrm>
              <a:off x="1917720" y="814680"/>
              <a:ext cx="447480" cy="150840"/>
              <a:chOff x="1917720" y="814680"/>
              <a:chExt cx="447480" cy="150840"/>
            </a:xfrm>
          </p:grpSpPr>
          <p:sp>
            <p:nvSpPr>
              <p:cNvPr id="58" name="object 52"/>
              <p:cNvSpPr/>
              <p:nvPr/>
            </p:nvSpPr>
            <p:spPr>
              <a:xfrm>
                <a:off x="1917720" y="814680"/>
                <a:ext cx="290520" cy="15084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9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960" cy="1497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0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480" cy="1533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1" name="object 55"/>
            <p:cNvGrpSpPr/>
            <p:nvPr/>
          </p:nvGrpSpPr>
          <p:grpSpPr>
            <a:xfrm>
              <a:off x="1762920" y="1051200"/>
              <a:ext cx="677160" cy="183240"/>
              <a:chOff x="1762920" y="1051200"/>
              <a:chExt cx="677160" cy="183240"/>
            </a:xfrm>
          </p:grpSpPr>
          <p:pic>
            <p:nvPicPr>
              <p:cNvPr id="62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400" cy="1497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3" name="object 57"/>
              <p:cNvSpPr/>
              <p:nvPr/>
            </p:nvSpPr>
            <p:spPr>
              <a:xfrm>
                <a:off x="1917720" y="1051200"/>
                <a:ext cx="522360" cy="18324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4" name="object 58"/>
            <p:cNvGrpSpPr/>
            <p:nvPr/>
          </p:nvGrpSpPr>
          <p:grpSpPr>
            <a:xfrm>
              <a:off x="2489040" y="1051560"/>
              <a:ext cx="290520" cy="149760"/>
              <a:chOff x="2489040" y="1051560"/>
              <a:chExt cx="290520" cy="149760"/>
            </a:xfrm>
          </p:grpSpPr>
          <p:pic>
            <p:nvPicPr>
              <p:cNvPr id="65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600" cy="149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600" cy="1497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7" name="object 61"/>
            <p:cNvGrpSpPr/>
            <p:nvPr/>
          </p:nvGrpSpPr>
          <p:grpSpPr>
            <a:xfrm>
              <a:off x="1556640" y="1284480"/>
              <a:ext cx="1473120" cy="187560"/>
              <a:chOff x="1556640" y="1284480"/>
              <a:chExt cx="1473120" cy="187560"/>
            </a:xfrm>
          </p:grpSpPr>
          <p:pic>
            <p:nvPicPr>
              <p:cNvPr id="68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920" cy="1551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4160" cy="1551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60000" cy="187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4160" cy="1551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2" name="object 66"/>
              <p:cNvSpPr/>
              <p:nvPr/>
            </p:nvSpPr>
            <p:spPr>
              <a:xfrm>
                <a:off x="2494080" y="1290960"/>
                <a:ext cx="138240" cy="14940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3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920" cy="181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8120" cy="1497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5" name="Прямоугольник: скругленные углы 2"/>
          <p:cNvSpPr/>
          <p:nvPr/>
        </p:nvSpPr>
        <p:spPr>
          <a:xfrm>
            <a:off x="6140520" y="9593640"/>
            <a:ext cx="874440" cy="8582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Овал 3"/>
          <p:cNvSpPr/>
          <p:nvPr/>
        </p:nvSpPr>
        <p:spPr>
          <a:xfrm>
            <a:off x="6047640" y="7937640"/>
            <a:ext cx="815040" cy="815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7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1200" cy="516240"/>
          </a:xfrm>
          <a:prstGeom prst="rect">
            <a:avLst/>
          </a:prstGeom>
          <a:ln w="0">
            <a:noFill/>
          </a:ln>
        </p:spPr>
      </p:pic>
      <p:pic>
        <p:nvPicPr>
          <p:cNvPr id="78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61840" cy="8618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9" name="Таблица 4"/>
          <p:cNvGraphicFramePr/>
          <p:nvPr>
            <p:extLst>
              <p:ext uri="{D42A27DB-BD31-4B8C-83A1-F6EECF244321}">
                <p14:modId xmlns:p14="http://schemas.microsoft.com/office/powerpoint/2010/main" val="1207534525"/>
              </p:ext>
            </p:extLst>
          </p:nvPr>
        </p:nvGraphicFramePr>
        <p:xfrm>
          <a:off x="111240" y="1582381"/>
          <a:ext cx="7340400" cy="6395571"/>
        </p:xfrm>
        <a:graphic>
          <a:graphicData uri="http://schemas.openxmlformats.org/drawingml/2006/table">
            <a:tbl>
              <a:tblPr/>
              <a:tblGrid>
                <a:gridCol w="906068"/>
                <a:gridCol w="5190045"/>
                <a:gridCol w="1244287"/>
              </a:tblGrid>
              <a:tr h="5007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 smtClean="0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011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0" strike="noStrike" spc="-12" dirty="0" smtClean="0">
                          <a:solidFill>
                            <a:srgbClr val="231F20"/>
                          </a:solidFill>
                          <a:latin typeface="+mn-lt"/>
                        </a:rPr>
                        <a:t>03.08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Круглый стол. Садоводы, цветоводы, обмен опытом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0" strike="noStrike" spc="-12" dirty="0" smtClean="0">
                          <a:solidFill>
                            <a:srgbClr val="231F20"/>
                          </a:solidFill>
                          <a:latin typeface="+mn-lt"/>
                        </a:rPr>
                        <a:t>14:</a:t>
                      </a:r>
                      <a:r>
                        <a:rPr lang="ru-RU" sz="1200" b="0" strike="noStrike" spc="-26" dirty="0" smtClean="0">
                          <a:solidFill>
                            <a:srgbClr val="231F20"/>
                          </a:solidFill>
                          <a:latin typeface="+mn-lt"/>
                        </a:rPr>
                        <a:t>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940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0" strike="noStrike" spc="-12" dirty="0" smtClean="0">
                          <a:solidFill>
                            <a:srgbClr val="231F20"/>
                          </a:solidFill>
                          <a:latin typeface="+mn-lt"/>
                        </a:rPr>
                        <a:t>04.08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 smtClean="0">
                          <a:solidFill>
                            <a:srgbClr val="231F20"/>
                          </a:solidFill>
                          <a:latin typeface="+mn-lt"/>
                        </a:rPr>
                        <a:t>Школа компьютерной грамотности. Индивидуальные занятия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14:00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05.08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Час досуга - настольные игры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06.08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 сохранить здоровье (советы на каждый день)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07.08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Любимые писатели и произведения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Прогулки на природе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Лекция на тему: Здоровье в пожилом возрасте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Консультации по вопросам пенсионного и социального обеспечения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Вечер отдыха. 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Час досуга - настольные игры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17.08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Прогулки на природе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Консультации по вопросам пенсионного и социального обеспечения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19.08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Круглый стол. Сезон заготовок (обмен рецептами)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Лекция на тему: «Здоровый образ жизни старшего поколения»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21.08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Школа компьютерной грамотности. Как обезопасить себя в интернете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0" strike="noStrike" spc="-12" dirty="0" smtClean="0">
                          <a:solidFill>
                            <a:srgbClr val="231F20"/>
                          </a:solidFill>
                          <a:latin typeface="+mn-lt"/>
                        </a:rPr>
                        <a:t>24.08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Клуб любителей старых фильмов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0" strike="noStrike" spc="-12" dirty="0" smtClean="0">
                          <a:solidFill>
                            <a:srgbClr val="231F20"/>
                          </a:solidFill>
                          <a:latin typeface="+mn-lt"/>
                        </a:rPr>
                        <a:t>14:</a:t>
                      </a:r>
                      <a:r>
                        <a:rPr lang="ru-RU" sz="1200" b="0" strike="noStrike" spc="-26" dirty="0" smtClean="0">
                          <a:solidFill>
                            <a:srgbClr val="231F20"/>
                          </a:solidFill>
                          <a:latin typeface="+mn-lt"/>
                        </a:rPr>
                        <a:t>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2712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0" strike="noStrike" spc="-12" dirty="0" smtClean="0">
                          <a:solidFill>
                            <a:srgbClr val="231F20"/>
                          </a:solidFill>
                          <a:latin typeface="+mn-lt"/>
                        </a:rPr>
                        <a:t>25.08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 smtClean="0">
                          <a:solidFill>
                            <a:srgbClr val="231F20"/>
                          </a:solidFill>
                          <a:latin typeface="+mn-lt"/>
                        </a:rPr>
                        <a:t>Школа компьютерной грамотности. Индивидуальные занятия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14:00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26.08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Час досуга - настольные игры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27.08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latin typeface="+mn-lt"/>
                        </a:rPr>
                        <a:t>Гимнастика для пожилых людей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28.08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Здоровый образ жизни  старшего поколения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280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31.08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Читальный зал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14.00</a:t>
                      </a:r>
                      <a:endParaRPr lang="ru-RU" sz="1200" b="0" strike="noStrike" spc="-1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</TotalTime>
  <Words>217</Words>
  <Application>Microsoft Office PowerPoint</Application>
  <PresentationFormat>Произвольный</PresentationFormat>
  <Paragraphs>76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Сомова Светлана Петровна</cp:lastModifiedBy>
  <cp:revision>39</cp:revision>
  <cp:lastPrinted>2025-12-22T10:07:24Z</cp:lastPrinted>
  <dcterms:created xsi:type="dcterms:W3CDTF">2025-11-06T11:20:25Z</dcterms:created>
  <dcterms:modified xsi:type="dcterms:W3CDTF">2026-07-27T06:02:57Z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