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31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C5873E2-A2CD-4E25-B25C-5844F50EBF4B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16643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2458DA7B-AF19-4708-BBD1-CB7960AF233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395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4967584-6FA4-47BE-93FA-D6BEB8CB8997}" type="slidenum">
              <a:t>1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362200" y="812800"/>
            <a:ext cx="2833688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1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8BE001-63ED-4459-AD7D-AC79F3D8E1C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5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1C77B9A-9EA3-4B6D-BD4E-9CFC55A7986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8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3225" y="317500"/>
            <a:ext cx="1700213" cy="9199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825" y="317500"/>
            <a:ext cx="4953000" cy="9199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2324346-E1C8-4493-9F98-449ACCF685C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ACF31A-AB66-4DF9-8524-79CED6DB9EF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49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C2B8E7-7AC7-47BC-8966-ACA8CA87032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72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7825" y="2459038"/>
            <a:ext cx="3325813" cy="705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6038" y="2459038"/>
            <a:ext cx="3327400" cy="705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FFE5C8-F059-4FEC-B88D-5174B61237C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1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8E1C95-737D-4FB7-8287-51F2ADB1C72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F6C7A21-88C4-4317-B9BE-E4A2C0FB32E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1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25BDFF-D9CD-44A4-8F0A-41088D5C094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79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F69A7A-F33B-4703-9393-C4F1BD8F440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3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12A20E9A-C661-4749-ADF0-092FBE796043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69B9B0C-A254-44C5-9F62-16BB67042A2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4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текста заголовка щелкните мышью</a:t>
            </a:r>
          </a:p>
        </p:txBody>
      </p:sp>
      <p:sp>
        <p:nvSpPr>
          <p:cNvPr id="3" name="Holder 3"/>
          <p:cNvSpPr txBox="1">
            <a:spLocks noGrp="1"/>
          </p:cNvSpPr>
          <p:nvPr>
            <p:ph type="body" idx="1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8"/>
            <a:r>
              <a:rPr lang="ru-RU"/>
              <a:t>Девятый уровень структуры</a:t>
            </a:r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3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2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12A20E9A-C661-4749-ADF0-092FBE796043}" type="datetime1">
              <a:rPr lang="ru-RU"/>
              <a:pPr lvl="0"/>
              <a:t>29.07.2026</a:t>
            </a:fld>
            <a:endParaRPr lang="ru-RU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4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r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DE0489AE-FC01-4818-87C5-A9ACA527D71D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ctr" rtl="0" hangingPunct="0">
        <a:buNone/>
        <a:tabLst/>
        <a:defRPr lang="ru-RU" sz="2700" b="1" i="0" u="none" strike="noStrike" kern="1200" spc="0">
          <a:ln>
            <a:noFill/>
          </a:ln>
          <a:solidFill>
            <a:srgbClr val="FFFFFF"/>
          </a:solidFill>
          <a:latin typeface="Calibri" pitchFamily="18"/>
          <a:ea typeface="Microsoft YaHei" pitchFamily="2"/>
          <a:cs typeface="Calibri" pitchFamily="2"/>
        </a:defRPr>
      </a:lvl1pPr>
    </p:titleStyle>
    <p:bodyStyle>
      <a:lvl1pPr marL="0" marR="0" lvl="0" indent="0" rtl="0" hangingPunct="0">
        <a:spcBef>
          <a:spcPts val="0"/>
        </a:spcBef>
        <a:spcAft>
          <a:spcPts val="1417"/>
        </a:spcAft>
        <a:buNone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1pPr>
      <a:lvl2pPr marL="0" marR="0" lvl="1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2pPr>
      <a:lvl3pPr marL="0" marR="0" lvl="2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3pPr>
      <a:lvl4pPr marL="0" marR="0" lvl="3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4pPr>
      <a:lvl5pPr marL="0" marR="0" lvl="4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5pPr>
      <a:lvl6pPr marL="0" marR="0" lvl="5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6pPr>
      <a:lvl7pPr marL="0" marR="0" lvl="6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7pPr>
      <a:lvl8pPr marL="0" marR="0" lvl="7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8pPr>
      <a:lvl9pPr marL="0" marR="0" lvl="8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МЕРОПРИЯТИЯ НА ЯНВАРЬ&#10;2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3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0000" y="216000"/>
            <a:ext cx="3719880" cy="1658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35"/>
          <p:cNvSpPr/>
          <p:nvPr/>
        </p:nvSpPr>
        <p:spPr>
          <a:xfrm>
            <a:off x="111240" y="7000199"/>
            <a:ext cx="7345440" cy="3583440"/>
          </a:xfrm>
          <a:custGeom>
            <a:avLst/>
            <a:gdLst>
              <a:gd name="f0" fmla="val 0"/>
              <a:gd name="f1" fmla="val 1587"/>
              <a:gd name="f2" fmla="val 3583622"/>
              <a:gd name="f3" fmla="val 7345133"/>
              <a:gd name="f4" fmla="val 7345095"/>
              <a:gd name="f5" fmla="val 1398549"/>
              <a:gd name="f6" fmla="val 7272425"/>
              <a:gd name="f7" fmla="val 1411952"/>
              <a:gd name="f8" fmla="val 7198087"/>
              <a:gd name="f9" fmla="val 1424710"/>
              <a:gd name="f10" fmla="val 7122125"/>
              <a:gd name="f11" fmla="val 1436816"/>
              <a:gd name="f12" fmla="val 7044582"/>
              <a:gd name="f13" fmla="val 1448263"/>
              <a:gd name="f14" fmla="val 6965501"/>
              <a:gd name="f15" fmla="val 1459043"/>
              <a:gd name="f16" fmla="val 6884926"/>
              <a:gd name="f17" fmla="val 1469150"/>
              <a:gd name="f18" fmla="val 6802899"/>
              <a:gd name="f19" fmla="val 1478577"/>
              <a:gd name="f20" fmla="val 6719465"/>
              <a:gd name="f21" fmla="val 1487317"/>
              <a:gd name="f22" fmla="val 6634667"/>
              <a:gd name="f23" fmla="val 1495362"/>
              <a:gd name="f24" fmla="val 6548547"/>
              <a:gd name="f25" fmla="val 1502706"/>
              <a:gd name="f26" fmla="val 6461150"/>
              <a:gd name="f27" fmla="val 1509341"/>
              <a:gd name="f28" fmla="val 6372517"/>
              <a:gd name="f29" fmla="val 1515261"/>
              <a:gd name="f30" fmla="val 6282694"/>
              <a:gd name="f31" fmla="val 1520458"/>
              <a:gd name="f32" fmla="val 6191723"/>
              <a:gd name="f33" fmla="val 1524926"/>
              <a:gd name="f34" fmla="val 6099646"/>
              <a:gd name="f35" fmla="val 1528657"/>
              <a:gd name="f36" fmla="val 6006509"/>
              <a:gd name="f37" fmla="val 1531645"/>
              <a:gd name="f38" fmla="val 5912353"/>
              <a:gd name="f39" fmla="val 1533882"/>
              <a:gd name="f40" fmla="val 5817223"/>
              <a:gd name="f41" fmla="val 1535361"/>
              <a:gd name="f42" fmla="val 5721161"/>
              <a:gd name="f43" fmla="val 1536076"/>
              <a:gd name="f44" fmla="val 5624211"/>
              <a:gd name="f45" fmla="val 1536018"/>
              <a:gd name="f46" fmla="val 5526416"/>
              <a:gd name="f47" fmla="val 1535182"/>
              <a:gd name="f48" fmla="val 5427819"/>
              <a:gd name="f49" fmla="val 1533560"/>
              <a:gd name="f50" fmla="val 5328464"/>
              <a:gd name="f51" fmla="val 1531146"/>
              <a:gd name="f52" fmla="val 5228394"/>
              <a:gd name="f53" fmla="val 1527931"/>
              <a:gd name="f54" fmla="val 5127653"/>
              <a:gd name="f55" fmla="val 1523909"/>
              <a:gd name="f56" fmla="val 5026283"/>
              <a:gd name="f57" fmla="val 1519074"/>
              <a:gd name="f58" fmla="val 4924327"/>
              <a:gd name="f59" fmla="val 1513417"/>
              <a:gd name="f60" fmla="val 4821830"/>
              <a:gd name="f61" fmla="val 1506932"/>
              <a:gd name="f62" fmla="val 4718835"/>
              <a:gd name="f63" fmla="val 1499612"/>
              <a:gd name="f64" fmla="val 4615384"/>
              <a:gd name="f65" fmla="val 1491451"/>
              <a:gd name="f66" fmla="val 4511521"/>
              <a:gd name="f67" fmla="val 1482439"/>
              <a:gd name="f68" fmla="val 4407290"/>
              <a:gd name="f69" fmla="val 1472572"/>
              <a:gd name="f70" fmla="val 4302733"/>
              <a:gd name="f71" fmla="val 1461842"/>
              <a:gd name="f72" fmla="val 4197894"/>
              <a:gd name="f73" fmla="val 1450241"/>
              <a:gd name="f74" fmla="val 4092817"/>
              <a:gd name="f75" fmla="val 1437763"/>
              <a:gd name="f76" fmla="val 3987544"/>
              <a:gd name="f77" fmla="val 1424400"/>
              <a:gd name="f78" fmla="val 3882118"/>
              <a:gd name="f79" fmla="val 1410146"/>
              <a:gd name="f80" fmla="val 3776584"/>
              <a:gd name="f81" fmla="val 1394994"/>
              <a:gd name="f82" fmla="val 3670985"/>
              <a:gd name="f83" fmla="val 1378936"/>
              <a:gd name="f84" fmla="val 3565363"/>
              <a:gd name="f85" fmla="val 1361966"/>
              <a:gd name="f86" fmla="val 3459762"/>
              <a:gd name="f87" fmla="val 1344076"/>
              <a:gd name="f88" fmla="val 3354226"/>
              <a:gd name="f89" fmla="val 1325260"/>
              <a:gd name="f90" fmla="val 3248797"/>
              <a:gd name="f91" fmla="val 1305510"/>
              <a:gd name="f92" fmla="val 3143519"/>
              <a:gd name="f93" fmla="val 1284819"/>
              <a:gd name="f94" fmla="val 3038435"/>
              <a:gd name="f95" fmla="val 1263181"/>
              <a:gd name="f96" fmla="val 2933589"/>
              <a:gd name="f97" fmla="val 1240588"/>
              <a:gd name="f98" fmla="val 2829024"/>
              <a:gd name="f99" fmla="val 1217033"/>
              <a:gd name="f100" fmla="val 2776860"/>
              <a:gd name="f101" fmla="val 1204893"/>
              <a:gd name="f102" fmla="val 2724783"/>
              <a:gd name="f103" fmla="val 1192510"/>
              <a:gd name="f104" fmla="val 2672797"/>
              <a:gd name="f105" fmla="val 1179883"/>
              <a:gd name="f106" fmla="val 2620909"/>
              <a:gd name="f107" fmla="val 1167011"/>
              <a:gd name="f108" fmla="val 2569123"/>
              <a:gd name="f109" fmla="val 1153893"/>
              <a:gd name="f110" fmla="val 2517446"/>
              <a:gd name="f111" fmla="val 1140528"/>
              <a:gd name="f112" fmla="val 2465882"/>
              <a:gd name="f113" fmla="val 1126917"/>
              <a:gd name="f114" fmla="val 2414437"/>
              <a:gd name="f115" fmla="val 1113056"/>
              <a:gd name="f116" fmla="val 2363116"/>
              <a:gd name="f117" fmla="val 1098947"/>
              <a:gd name="f118" fmla="val 2311925"/>
              <a:gd name="f119" fmla="val 1084587"/>
              <a:gd name="f120" fmla="val 2260869"/>
              <a:gd name="f121" fmla="val 1069977"/>
              <a:gd name="f122" fmla="val 2209954"/>
              <a:gd name="f123" fmla="val 1055114"/>
              <a:gd name="f124" fmla="val 2159184"/>
              <a:gd name="f125" fmla="val 1039999"/>
              <a:gd name="f126" fmla="val 2108566"/>
              <a:gd name="f127" fmla="val 1024630"/>
              <a:gd name="f128" fmla="val 2058105"/>
              <a:gd name="f129" fmla="val 1009007"/>
              <a:gd name="f130" fmla="val 2007806"/>
              <a:gd name="f131" fmla="val 993129"/>
              <a:gd name="f132" fmla="val 1957675"/>
              <a:gd name="f133" fmla="val 976994"/>
              <a:gd name="f134" fmla="val 1907717"/>
              <a:gd name="f135" fmla="val 960601"/>
              <a:gd name="f136" fmla="val 1857937"/>
              <a:gd name="f137" fmla="val 943951"/>
              <a:gd name="f138" fmla="val 1808341"/>
              <a:gd name="f139" fmla="val 927042"/>
              <a:gd name="f140" fmla="val 1758934"/>
              <a:gd name="f141" fmla="val 909873"/>
              <a:gd name="f142" fmla="val 1709722"/>
              <a:gd name="f143" fmla="val 892444"/>
              <a:gd name="f144" fmla="val 1660710"/>
              <a:gd name="f145" fmla="val 874753"/>
              <a:gd name="f146" fmla="val 1611904"/>
              <a:gd name="f147" fmla="val 856800"/>
              <a:gd name="f148" fmla="val 1563308"/>
              <a:gd name="f149" fmla="val 838583"/>
              <a:gd name="f150" fmla="val 1514929"/>
              <a:gd name="f151" fmla="val 820102"/>
              <a:gd name="f152" fmla="val 1466772"/>
              <a:gd name="f153" fmla="val 801356"/>
              <a:gd name="f154" fmla="val 1418841"/>
              <a:gd name="f155" fmla="val 782344"/>
              <a:gd name="f156" fmla="val 1371144"/>
              <a:gd name="f157" fmla="val 763065"/>
              <a:gd name="f158" fmla="val 1323684"/>
              <a:gd name="f159" fmla="val 743519"/>
              <a:gd name="f160" fmla="val 1276468"/>
              <a:gd name="f161" fmla="val 723704"/>
              <a:gd name="f162" fmla="val 1229500"/>
              <a:gd name="f163" fmla="val 703619"/>
              <a:gd name="f164" fmla="val 1182787"/>
              <a:gd name="f165" fmla="val 683264"/>
              <a:gd name="f166" fmla="val 1136333"/>
              <a:gd name="f167" fmla="val 662638"/>
              <a:gd name="f168" fmla="val 1090144"/>
              <a:gd name="f169" fmla="val 641740"/>
              <a:gd name="f170" fmla="val 1044226"/>
              <a:gd name="f171" fmla="val 620569"/>
              <a:gd name="f172" fmla="val 998584"/>
              <a:gd name="f173" fmla="val 599124"/>
              <a:gd name="f174" fmla="val 953223"/>
              <a:gd name="f175" fmla="val 577404"/>
              <a:gd name="f176" fmla="val 908149"/>
              <a:gd name="f177" fmla="val 555409"/>
              <a:gd name="f178" fmla="val 863366"/>
              <a:gd name="f179" fmla="val 533137"/>
              <a:gd name="f180" fmla="val 818882"/>
              <a:gd name="f181" fmla="val 510588"/>
              <a:gd name="f182" fmla="val 774700"/>
              <a:gd name="f183" fmla="val 487760"/>
              <a:gd name="f184" fmla="val 730826"/>
              <a:gd name="f185" fmla="val 464654"/>
              <a:gd name="f186" fmla="val 687267"/>
              <a:gd name="f187" fmla="val 441267"/>
              <a:gd name="f188" fmla="val 644026"/>
              <a:gd name="f189" fmla="val 417599"/>
              <a:gd name="f190" fmla="val 601110"/>
              <a:gd name="f191" fmla="val 393650"/>
              <a:gd name="f192" fmla="val 558524"/>
              <a:gd name="f193" fmla="val 369418"/>
              <a:gd name="f194" fmla="val 516273"/>
              <a:gd name="f195" fmla="val 344903"/>
              <a:gd name="f196" fmla="val 474364"/>
              <a:gd name="f197" fmla="val 320103"/>
              <a:gd name="f198" fmla="val 432800"/>
              <a:gd name="f199" fmla="val 295018"/>
              <a:gd name="f200" fmla="val 391588"/>
              <a:gd name="f201" fmla="val 269646"/>
              <a:gd name="f202" fmla="val 350733"/>
              <a:gd name="f203" fmla="val 243988"/>
              <a:gd name="f204" fmla="val 310241"/>
              <a:gd name="f205" fmla="val 218041"/>
              <a:gd name="f206" fmla="val 270116"/>
              <a:gd name="f207" fmla="val 191806"/>
              <a:gd name="f208" fmla="val 230365"/>
              <a:gd name="f209" fmla="val 165281"/>
              <a:gd name="f210" fmla="val 190992"/>
              <a:gd name="f211" fmla="val 138466"/>
              <a:gd name="f212" fmla="val 152004"/>
              <a:gd name="f213" fmla="val 111359"/>
              <a:gd name="f214" fmla="val 113405"/>
              <a:gd name="f215" fmla="val 83960"/>
              <a:gd name="f216" fmla="val 75201"/>
              <a:gd name="f217" fmla="val 56267"/>
              <a:gd name="f218" fmla="val 37397"/>
              <a:gd name="f219" fmla="val 2828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7345680" h="3583940">
                <a:moveTo>
                  <a:pt x="f0" y="f0"/>
                </a:moveTo>
                <a:lnTo>
                  <a:pt x="f1" y="f2"/>
                </a:lnTo>
                <a:lnTo>
                  <a:pt x="f3" y="f2"/>
                </a:lnTo>
                <a:lnTo>
                  <a:pt x="f4" y="f5"/>
                </a:ln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0" y="f0"/>
                </a:lnTo>
                <a:close/>
              </a:path>
            </a:pathLst>
          </a:custGeom>
          <a:solidFill>
            <a:srgbClr val="4156A6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644400" y="8176320"/>
            <a:ext cx="1147679" cy="132480"/>
            <a:chOff x="644400" y="8176320"/>
            <a:chExt cx="1147679" cy="132480"/>
          </a:xfrm>
        </p:grpSpPr>
        <p:pic>
          <p:nvPicPr>
            <p:cNvPr id="5" name="object 36"/>
            <p:cNvPicPr>
              <a:picLocks noChangeAspect="1"/>
            </p:cNvPicPr>
            <p:nvPr/>
          </p:nvPicPr>
          <p:blipFill>
            <a:blip r:embed="rId4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>
                <a:gd name="f0" fmla="val 0"/>
                <a:gd name="f1" fmla="val 129540"/>
                <a:gd name="f2" fmla="val 94272"/>
                <a:gd name="f3" fmla="val 20320"/>
                <a:gd name="f4" fmla="val 59690"/>
                <a:gd name="f5" fmla="val 80010"/>
                <a:gd name="f6" fmla="val 23952"/>
                <a:gd name="f7" fmla="val 8632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4615" h="129540">
                  <a:moveTo>
                    <a:pt x="f2" y="f0"/>
                  </a:moveTo>
                  <a:lnTo>
                    <a:pt x="f0" y="f0"/>
                  </a:lnTo>
                  <a:lnTo>
                    <a:pt x="f0" y="f3"/>
                  </a:lnTo>
                  <a:lnTo>
                    <a:pt x="f0" y="f4"/>
                  </a:lnTo>
                  <a:lnTo>
                    <a:pt x="f0" y="f5"/>
                  </a:lnTo>
                  <a:lnTo>
                    <a:pt x="f0" y="f1"/>
                  </a:lnTo>
                  <a:lnTo>
                    <a:pt x="f6" y="f1"/>
                  </a:lnTo>
                  <a:lnTo>
                    <a:pt x="f6" y="f5"/>
                  </a:lnTo>
                  <a:lnTo>
                    <a:pt x="f7" y="f5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3"/>
                  </a:lnTo>
                  <a:lnTo>
                    <a:pt x="f2" y="f3"/>
                  </a:lnTo>
                  <a:lnTo>
                    <a:pt x="f2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pic>
          <p:nvPicPr>
            <p:cNvPr id="7" name="object 38"/>
            <p:cNvPicPr>
              <a:picLocks noChangeAspect="1"/>
            </p:cNvPicPr>
            <p:nvPr/>
          </p:nvPicPr>
          <p:blipFill>
            <a:blip r:embed="rId5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ject 39"/>
            <p:cNvPicPr>
              <a:picLocks noChangeAspect="1"/>
            </p:cNvPicPr>
            <p:nvPr/>
          </p:nvPicPr>
          <p:blipFill>
            <a:blip r:embed="rId6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201679" y="8176320"/>
              <a:ext cx="318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ject 40"/>
            <p:cNvPicPr>
              <a:picLocks noChangeAspect="1"/>
            </p:cNvPicPr>
            <p:nvPr/>
          </p:nvPicPr>
          <p:blipFill>
            <a:blip r:embed="rId7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ject 41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679399" y="8178120"/>
              <a:ext cx="112680" cy="130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object 42"/>
          <p:cNvSpPr txBox="1">
            <a:spLocks noGrp="1"/>
          </p:cNvSpPr>
          <p:nvPr>
            <p:ph type="title" idx="4294967295"/>
          </p:nvPr>
        </p:nvSpPr>
        <p:spPr>
          <a:xfrm>
            <a:off x="4822920" y="316800"/>
            <a:ext cx="2316240" cy="913151"/>
          </a:xfrm>
        </p:spPr>
        <p:txBody>
          <a:bodyPr tIns="81360">
            <a:spAutoFit/>
          </a:bodyPr>
          <a:lstStyle/>
          <a:p>
            <a:pPr marL="439559" marR="5760" lvl="0" indent="-426960" algn="r">
              <a:spcBef>
                <a:spcPts val="641"/>
              </a:spcBef>
            </a:pPr>
            <a:r>
              <a:rPr lang="ru-RU" sz="1800" dirty="0">
                <a:cs typeface="Mangal" pitchFamily="2"/>
              </a:rPr>
              <a:t>МЕРОПРИЯТИЯ НА </a:t>
            </a:r>
            <a:r>
              <a:rPr lang="ru-RU" sz="1800" dirty="0" smtClean="0">
                <a:cs typeface="Mangal" pitchFamily="2"/>
              </a:rPr>
              <a:t>АВГУСТ</a:t>
            </a:r>
            <a:r>
              <a:rPr lang="ru-RU" sz="1800" dirty="0">
                <a:cs typeface="Mangal" pitchFamily="2"/>
              </a:rPr>
              <a:t/>
            </a:r>
            <a:br>
              <a:rPr lang="ru-RU" sz="1800" dirty="0">
                <a:cs typeface="Mangal" pitchFamily="2"/>
              </a:rPr>
            </a:br>
            <a:r>
              <a:rPr lang="ru-RU" sz="1800" dirty="0">
                <a:cs typeface="Mangal" pitchFamily="2"/>
              </a:rPr>
              <a:t>2026</a:t>
            </a:r>
          </a:p>
        </p:txBody>
      </p:sp>
      <p:sp>
        <p:nvSpPr>
          <p:cNvPr id="12" name="object 43"/>
          <p:cNvSpPr/>
          <p:nvPr/>
        </p:nvSpPr>
        <p:spPr>
          <a:xfrm>
            <a:off x="644400" y="8304892"/>
            <a:ext cx="5113800" cy="2135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74600" rIns="0" bIns="0" anchor="t" anchorCtr="0" compatLnSpc="0">
            <a:spAutoFit/>
          </a:bodyPr>
          <a:lstStyle/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4400" b="1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ПРИХОДИТЕ, МЫ ВАС ЖДЕМ!</a:t>
            </a:r>
          </a:p>
          <a:p>
            <a:pPr marL="12600" marR="0" lvl="0" indent="0" algn="l" rtl="0" hangingPunct="0">
              <a:lnSpc>
                <a:spcPct val="100000"/>
              </a:lnSpc>
              <a:spcBef>
                <a:spcPts val="1037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Calibri" pitchFamily="2"/>
              </a:rPr>
              <a:t>Наши контакты:</a:t>
            </a:r>
          </a:p>
          <a:p>
            <a:pPr marL="12600" marR="0" lvl="0" indent="0" algn="l" rtl="0" hangingPunct="0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  <a:t>Адрес: 249275, Калужская область, г. Сухиничи, ул. Ленина, д.. 104А</a:t>
            </a:r>
            <a:b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</a:b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  <a:t>Контактный номер (48451) 5-95-11</a:t>
            </a:r>
          </a:p>
          <a:p>
            <a:pPr marL="12600" marR="0" lvl="0" indent="0" algn="l" rtl="0" hangingPunct="0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  <a:t>ФИО  </a:t>
            </a:r>
            <a:r>
              <a:rPr lang="ru-RU" sz="1300" b="0" i="0" u="none" strike="noStrike" kern="1200" spc="0" dirty="0" err="1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  <a:t>Горякова</a:t>
            </a: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34"/>
                <a:ea typeface="Microsoft YaHei" pitchFamily="2"/>
                <a:cs typeface="Mangal" pitchFamily="2"/>
              </a:rPr>
              <a:t> Ирина Иосифовна</a:t>
            </a:r>
          </a:p>
        </p:txBody>
      </p:sp>
      <p:sp>
        <p:nvSpPr>
          <p:cNvPr id="13" name="object 44"/>
          <p:cNvSpPr/>
          <p:nvPr/>
        </p:nvSpPr>
        <p:spPr>
          <a:xfrm>
            <a:off x="3819240" y="7361639"/>
            <a:ext cx="3297240" cy="558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2600" rIns="0" bIns="0" anchor="t" anchorCtr="0" compatLnSpc="0">
            <a:spAutoFit/>
          </a:bodyPr>
          <a:lstStyle/>
          <a:p>
            <a:pPr marL="12600" marR="5040" lvl="0" indent="1948680" rtl="0" hangingPunct="0">
              <a:lnSpc>
                <a:spcPct val="112000"/>
              </a:lnSpc>
              <a:spcBef>
                <a:spcPts val="99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>
                <a:ln>
                  <a:noFill/>
                </a:ln>
                <a:solidFill>
                  <a:srgbClr val="58595B"/>
                </a:solidFill>
                <a:latin typeface="Calibri" pitchFamily="18"/>
                <a:ea typeface="Microsoft YaHei" pitchFamily="2"/>
                <a:cs typeface="Calibri" pitchFamily="2"/>
              </a:rPr>
              <a:t>Время работы: понедельник – пятница 14:00 – 17:00</a:t>
            </a:r>
          </a:p>
        </p:txBody>
      </p:sp>
      <p:sp>
        <p:nvSpPr>
          <p:cNvPr id="14" name="object 45"/>
          <p:cNvSpPr/>
          <p:nvPr/>
        </p:nvSpPr>
        <p:spPr>
          <a:xfrm>
            <a:off x="6175673" y="8989674"/>
            <a:ext cx="917280" cy="4091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33120" rIns="0" bIns="0" anchor="t" anchorCtr="0" compatLnSpc="0">
            <a:spAutoFit/>
          </a:bodyPr>
          <a:lstStyle/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Отделение </a:t>
            </a:r>
            <a:r>
              <a:rPr lang="ru-RU" sz="80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СФР по Калужской области </a:t>
            </a:r>
            <a:endParaRPr lang="ru-RU" sz="800" b="0" i="0" u="none" strike="noStrike" kern="1200" spc="0" dirty="0">
              <a:ln>
                <a:noFill/>
              </a:ln>
              <a:solidFill>
                <a:srgbClr val="FFFFFF"/>
              </a:solidFill>
              <a:latin typeface="Calibri" pitchFamily="18"/>
              <a:ea typeface="Microsoft YaHei" pitchFamily="2"/>
              <a:cs typeface="Calibri" pitchFamily="2"/>
            </a:endParaRPr>
          </a:p>
        </p:txBody>
      </p:sp>
      <p:grpSp>
        <p:nvGrpSpPr>
          <p:cNvPr id="15" name="Группа 103"/>
          <p:cNvGrpSpPr/>
          <p:nvPr/>
        </p:nvGrpSpPr>
        <p:grpSpPr>
          <a:xfrm>
            <a:off x="512279" y="489240"/>
            <a:ext cx="2517841" cy="983520"/>
            <a:chOff x="512279" y="489240"/>
            <a:chExt cx="2517841" cy="983520"/>
          </a:xfrm>
        </p:grpSpPr>
        <p:pic>
          <p:nvPicPr>
            <p:cNvPr id="16" name="object 49"/>
            <p:cNvPicPr>
              <a:picLocks noChangeAspect="1"/>
            </p:cNvPicPr>
            <p:nvPr/>
          </p:nvPicPr>
          <p:blipFill>
            <a:blip r:embed="rId9">
              <a:alphaModFix/>
            </a:blip>
            <a:srcRect/>
            <a:stretch>
              <a:fillRect/>
            </a:stretch>
          </p:blipFill>
          <p:spPr>
            <a:xfrm>
              <a:off x="512279" y="489240"/>
              <a:ext cx="839159" cy="956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object 50"/>
            <p:cNvSpPr/>
            <p:nvPr/>
          </p:nvSpPr>
          <p:spPr>
            <a:xfrm>
              <a:off x="1577160" y="814680"/>
              <a:ext cx="294840" cy="185040"/>
            </a:xfrm>
            <a:custGeom>
              <a:avLst/>
              <a:gdLst>
                <a:gd name="f0" fmla="val 0"/>
                <a:gd name="f1" fmla="val 149402"/>
                <a:gd name="f2" fmla="val 132080"/>
                <a:gd name="f3" fmla="val 126225"/>
                <a:gd name="f4" fmla="val 104965"/>
                <a:gd name="f5" fmla="val 21259"/>
                <a:gd name="f6" fmla="val 151130"/>
                <a:gd name="f7" fmla="val 129438"/>
                <a:gd name="f8" fmla="val 185420"/>
                <a:gd name="f9" fmla="val 295008"/>
                <a:gd name="f10" fmla="val 207429"/>
                <a:gd name="f11" fmla="val 83820"/>
                <a:gd name="f12" fmla="val 282778"/>
                <a:gd name="f13" fmla="val 64770"/>
                <a:gd name="f14" fmla="val 19050"/>
                <a:gd name="f15" fmla="val 291998"/>
                <a:gd name="f16" fmla="val 185966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95275" h="185419">
                  <a:moveTo>
                    <a:pt x="f1" y="f2"/>
                  </a:moveTo>
                  <a:lnTo>
                    <a:pt x="f3" y="f2"/>
                  </a:lnTo>
                  <a:lnTo>
                    <a:pt x="f3" y="f0"/>
                  </a:lnTo>
                  <a:lnTo>
                    <a:pt x="f4" y="f0"/>
                  </a:lnTo>
                  <a:lnTo>
                    <a:pt x="f4" y="f2"/>
                  </a:lnTo>
                  <a:lnTo>
                    <a:pt x="f5" y="f2"/>
                  </a:lnTo>
                  <a:lnTo>
                    <a:pt x="f5" y="f0"/>
                  </a:lnTo>
                  <a:lnTo>
                    <a:pt x="f0" y="f0"/>
                  </a:lnTo>
                  <a:lnTo>
                    <a:pt x="f0" y="f2"/>
                  </a:lnTo>
                  <a:lnTo>
                    <a:pt x="f0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1" y="f8"/>
                  </a:lnTo>
                  <a:lnTo>
                    <a:pt x="f1" y="f6"/>
                  </a:lnTo>
                  <a:lnTo>
                    <a:pt x="f1" y="f2"/>
                  </a:lnTo>
                  <a:close/>
                </a:path>
                <a:path w="295275" h="185419">
                  <a:moveTo>
                    <a:pt x="f9" y="f2"/>
                  </a:moveTo>
                  <a:lnTo>
                    <a:pt x="f10" y="f2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2" y="f13"/>
                  </a:lnTo>
                  <a:lnTo>
                    <a:pt x="f10" y="f13"/>
                  </a:lnTo>
                  <a:lnTo>
                    <a:pt x="f10" y="f14"/>
                  </a:lnTo>
                  <a:lnTo>
                    <a:pt x="f15" y="f14"/>
                  </a:lnTo>
                  <a:lnTo>
                    <a:pt x="f15" y="f0"/>
                  </a:lnTo>
                  <a:lnTo>
                    <a:pt x="f16" y="f0"/>
                  </a:lnTo>
                  <a:lnTo>
                    <a:pt x="f16" y="f14"/>
                  </a:lnTo>
                  <a:lnTo>
                    <a:pt x="f16" y="f13"/>
                  </a:lnTo>
                  <a:lnTo>
                    <a:pt x="f16" y="f11"/>
                  </a:lnTo>
                  <a:lnTo>
                    <a:pt x="f16" y="f2"/>
                  </a:lnTo>
                  <a:lnTo>
                    <a:pt x="f16" y="f6"/>
                  </a:lnTo>
                  <a:lnTo>
                    <a:pt x="f9" y="f6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grpSp>
          <p:nvGrpSpPr>
            <p:cNvPr id="18" name="object 51"/>
            <p:cNvGrpSpPr/>
            <p:nvPr/>
          </p:nvGrpSpPr>
          <p:grpSpPr>
            <a:xfrm>
              <a:off x="1917719" y="814680"/>
              <a:ext cx="447481" cy="150840"/>
              <a:chOff x="1917719" y="814680"/>
              <a:chExt cx="447481" cy="150840"/>
            </a:xfrm>
          </p:grpSpPr>
          <p:sp>
            <p:nvSpPr>
              <p:cNvPr id="19" name="object 52"/>
              <p:cNvSpPr/>
              <p:nvPr/>
            </p:nvSpPr>
            <p:spPr>
              <a:xfrm>
                <a:off x="1917719" y="814680"/>
                <a:ext cx="290520" cy="150840"/>
              </a:xfrm>
              <a:custGeom>
                <a:avLst/>
                <a:gdLst>
                  <a:gd name="f0" fmla="val 0"/>
                  <a:gd name="f1" fmla="val 151130"/>
                  <a:gd name="f2" fmla="val 129222"/>
                  <a:gd name="f3" fmla="val 381"/>
                  <a:gd name="f4" fmla="val 107759"/>
                  <a:gd name="f5" fmla="val 65151"/>
                  <a:gd name="f6" fmla="val 21463"/>
                  <a:gd name="f7" fmla="val 84201"/>
                  <a:gd name="f8" fmla="val 150241"/>
                  <a:gd name="f9" fmla="val 290398"/>
                  <a:gd name="f10" fmla="val 166535"/>
                  <a:gd name="f11" fmla="val 19050"/>
                  <a:gd name="f12" fmla="val 217843"/>
                  <a:gd name="f13" fmla="val 238874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90830" h="151130">
                    <a:moveTo>
                      <a:pt x="f2" y="f3"/>
                    </a:moveTo>
                    <a:lnTo>
                      <a:pt x="f4" y="f3"/>
                    </a:lnTo>
                    <a:lnTo>
                      <a:pt x="f4" y="f5"/>
                    </a:lnTo>
                    <a:lnTo>
                      <a:pt x="f6" y="f5"/>
                    </a:lnTo>
                    <a:lnTo>
                      <a:pt x="f6" y="f3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7"/>
                    </a:lnTo>
                    <a:lnTo>
                      <a:pt x="f0" y="f8"/>
                    </a:lnTo>
                    <a:lnTo>
                      <a:pt x="f6" y="f8"/>
                    </a:lnTo>
                    <a:lnTo>
                      <a:pt x="f6" y="f7"/>
                    </a:lnTo>
                    <a:lnTo>
                      <a:pt x="f4" y="f7"/>
                    </a:lnTo>
                    <a:lnTo>
                      <a:pt x="f4" y="f8"/>
                    </a:lnTo>
                    <a:lnTo>
                      <a:pt x="f2" y="f8"/>
                    </a:lnTo>
                    <a:lnTo>
                      <a:pt x="f2" y="f7"/>
                    </a:lnTo>
                    <a:lnTo>
                      <a:pt x="f2" y="f5"/>
                    </a:lnTo>
                    <a:lnTo>
                      <a:pt x="f2" y="f3"/>
                    </a:lnTo>
                    <a:close/>
                  </a:path>
                  <a:path w="290830" h="151130">
                    <a:moveTo>
                      <a:pt x="f9" y="f0"/>
                    </a:moveTo>
                    <a:lnTo>
                      <a:pt x="f10" y="f0"/>
                    </a:lnTo>
                    <a:lnTo>
                      <a:pt x="f10" y="f11"/>
                    </a:lnTo>
                    <a:lnTo>
                      <a:pt x="f12" y="f11"/>
                    </a:lnTo>
                    <a:lnTo>
                      <a:pt x="f12" y="f1"/>
                    </a:lnTo>
                    <a:lnTo>
                      <a:pt x="f13" y="f1"/>
                    </a:lnTo>
                    <a:lnTo>
                      <a:pt x="f13" y="f11"/>
                    </a:lnTo>
                    <a:lnTo>
                      <a:pt x="f9" y="f11"/>
                    </a:lnTo>
                    <a:lnTo>
                      <a:pt x="f9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20" name="object 53"/>
              <p:cNvPicPr>
                <a:picLocks noChangeAspect="1"/>
              </p:cNvPicPr>
              <p:nvPr/>
            </p:nvPicPr>
            <p:blipFill>
              <a:blip r:embed="rId10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244240" y="815040"/>
                <a:ext cx="12096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" name="object 54"/>
            <p:cNvPicPr>
              <a:picLocks noChangeAspect="1"/>
            </p:cNvPicPr>
            <p:nvPr/>
          </p:nvPicPr>
          <p:blipFill>
            <a:blip r:embed="rId11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556639" y="1049759"/>
              <a:ext cx="159480" cy="15336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" name="object 55"/>
            <p:cNvGrpSpPr/>
            <p:nvPr/>
          </p:nvGrpSpPr>
          <p:grpSpPr>
            <a:xfrm>
              <a:off x="1762919" y="1051200"/>
              <a:ext cx="677159" cy="183240"/>
              <a:chOff x="1762919" y="1051200"/>
              <a:chExt cx="677159" cy="183240"/>
            </a:xfrm>
          </p:grpSpPr>
          <p:pic>
            <p:nvPicPr>
              <p:cNvPr id="23" name="object 56"/>
              <p:cNvPicPr>
                <a:picLocks noChangeAspect="1"/>
              </p:cNvPicPr>
              <p:nvPr/>
            </p:nvPicPr>
            <p:blipFill>
              <a:blip r:embed="rId12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1762919" y="1051560"/>
                <a:ext cx="12240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object 57"/>
              <p:cNvSpPr/>
              <p:nvPr/>
            </p:nvSpPr>
            <p:spPr>
              <a:xfrm>
                <a:off x="1917719" y="1051200"/>
                <a:ext cx="522359" cy="183240"/>
              </a:xfrm>
              <a:custGeom>
                <a:avLst/>
                <a:gdLst>
                  <a:gd name="f0" fmla="val 0"/>
                  <a:gd name="f1" fmla="val 104749"/>
                  <a:gd name="f2" fmla="val 495"/>
                  <a:gd name="f3" fmla="val 83718"/>
                  <a:gd name="f4" fmla="val 132080"/>
                  <a:gd name="f5" fmla="val 210794"/>
                  <a:gd name="f6" fmla="val 132575"/>
                  <a:gd name="f7" fmla="val 188252"/>
                  <a:gd name="f8" fmla="val 167220"/>
                  <a:gd name="f9" fmla="val 166789"/>
                  <a:gd name="f10" fmla="val 21247"/>
                  <a:gd name="f11" fmla="val 150355"/>
                  <a:gd name="f12" fmla="val 191046"/>
                  <a:gd name="f13" fmla="val 183375"/>
                  <a:gd name="f14" fmla="val 352691"/>
                  <a:gd name="f15" fmla="val 265112"/>
                  <a:gd name="f16" fmla="val 83820"/>
                  <a:gd name="f17" fmla="val 340461"/>
                  <a:gd name="f18" fmla="val 64770"/>
                  <a:gd name="f19" fmla="val 19050"/>
                  <a:gd name="f20" fmla="val 349681"/>
                  <a:gd name="f21" fmla="val 243649"/>
                  <a:gd name="f22" fmla="val 151130"/>
                  <a:gd name="f23" fmla="val 522490"/>
                  <a:gd name="f24" fmla="val 501027"/>
                  <a:gd name="f25" fmla="val 65265"/>
                  <a:gd name="f26" fmla="val 414731"/>
                  <a:gd name="f27" fmla="val 393268"/>
                  <a:gd name="f28" fmla="val 84315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522605" h="183515">
                    <a:moveTo>
                      <a:pt x="f1" y="f2"/>
                    </a:moveTo>
                    <a:lnTo>
                      <a:pt x="f3" y="f2"/>
                    </a:lnTo>
                    <a:lnTo>
                      <a:pt x="f3" y="f4"/>
                    </a:lnTo>
                    <a:lnTo>
                      <a:pt x="f1" y="f4"/>
                    </a:lnTo>
                    <a:lnTo>
                      <a:pt x="f1" y="f2"/>
                    </a:lnTo>
                    <a:close/>
                  </a:path>
                  <a:path w="522605" h="183515">
                    <a:moveTo>
                      <a:pt x="f5" y="f6"/>
                    </a:moveTo>
                    <a:lnTo>
                      <a:pt x="f7" y="f6"/>
                    </a:lnTo>
                    <a:lnTo>
                      <a:pt x="f7" y="f2"/>
                    </a:lnTo>
                    <a:lnTo>
                      <a:pt x="f8" y="f2"/>
                    </a:lnTo>
                    <a:lnTo>
                      <a:pt x="f8" y="f6"/>
                    </a:lnTo>
                    <a:lnTo>
                      <a:pt x="f9" y="f6"/>
                    </a:lnTo>
                    <a:lnTo>
                      <a:pt x="f10" y="f6"/>
                    </a:lnTo>
                    <a:lnTo>
                      <a:pt x="f10" y="f2"/>
                    </a:lnTo>
                    <a:lnTo>
                      <a:pt x="f0" y="f2"/>
                    </a:lnTo>
                    <a:lnTo>
                      <a:pt x="f0" y="f6"/>
                    </a:lnTo>
                    <a:lnTo>
                      <a:pt x="f0" y="f11"/>
                    </a:lnTo>
                    <a:lnTo>
                      <a:pt x="f9" y="f11"/>
                    </a:lnTo>
                    <a:lnTo>
                      <a:pt x="f7" y="f11"/>
                    </a:lnTo>
                    <a:lnTo>
                      <a:pt x="f12" y="f11"/>
                    </a:lnTo>
                    <a:lnTo>
                      <a:pt x="f12" y="f13"/>
                    </a:lnTo>
                    <a:lnTo>
                      <a:pt x="f5" y="f13"/>
                    </a:lnTo>
                    <a:lnTo>
                      <a:pt x="f5" y="f11"/>
                    </a:lnTo>
                    <a:lnTo>
                      <a:pt x="f5" y="f6"/>
                    </a:lnTo>
                    <a:close/>
                  </a:path>
                  <a:path w="522605" h="183515">
                    <a:moveTo>
                      <a:pt x="f14" y="f4"/>
                    </a:moveTo>
                    <a:lnTo>
                      <a:pt x="f15" y="f4"/>
                    </a:lnTo>
                    <a:lnTo>
                      <a:pt x="f15" y="f16"/>
                    </a:ln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9"/>
                    </a:lnTo>
                    <a:lnTo>
                      <a:pt x="f20" y="f19"/>
                    </a:lnTo>
                    <a:lnTo>
                      <a:pt x="f20" y="f0"/>
                    </a:lnTo>
                    <a:lnTo>
                      <a:pt x="f21" y="f0"/>
                    </a:lnTo>
                    <a:lnTo>
                      <a:pt x="f21" y="f19"/>
                    </a:lnTo>
                    <a:lnTo>
                      <a:pt x="f21" y="f18"/>
                    </a:lnTo>
                    <a:lnTo>
                      <a:pt x="f21" y="f16"/>
                    </a:lnTo>
                    <a:lnTo>
                      <a:pt x="f21" y="f4"/>
                    </a:lnTo>
                    <a:lnTo>
                      <a:pt x="f21" y="f22"/>
                    </a:lnTo>
                    <a:lnTo>
                      <a:pt x="f14" y="f22"/>
                    </a:lnTo>
                    <a:lnTo>
                      <a:pt x="f14" y="f4"/>
                    </a:lnTo>
                    <a:close/>
                  </a:path>
                  <a:path w="522605" h="183515">
                    <a:moveTo>
                      <a:pt x="f23" y="f2"/>
                    </a:moveTo>
                    <a:lnTo>
                      <a:pt x="f24" y="f2"/>
                    </a:lnTo>
                    <a:lnTo>
                      <a:pt x="f24" y="f25"/>
                    </a:lnTo>
                    <a:lnTo>
                      <a:pt x="f26" y="f25"/>
                    </a:lnTo>
                    <a:lnTo>
                      <a:pt x="f26" y="f2"/>
                    </a:lnTo>
                    <a:lnTo>
                      <a:pt x="f27" y="f2"/>
                    </a:lnTo>
                    <a:lnTo>
                      <a:pt x="f27" y="f25"/>
                    </a:lnTo>
                    <a:lnTo>
                      <a:pt x="f27" y="f28"/>
                    </a:lnTo>
                    <a:lnTo>
                      <a:pt x="f27" y="f11"/>
                    </a:lnTo>
                    <a:lnTo>
                      <a:pt x="f26" y="f11"/>
                    </a:lnTo>
                    <a:lnTo>
                      <a:pt x="f26" y="f28"/>
                    </a:lnTo>
                    <a:lnTo>
                      <a:pt x="f24" y="f28"/>
                    </a:lnTo>
                    <a:lnTo>
                      <a:pt x="f24" y="f11"/>
                    </a:lnTo>
                    <a:lnTo>
                      <a:pt x="f23" y="f11"/>
                    </a:lnTo>
                    <a:lnTo>
                      <a:pt x="f23" y="f28"/>
                    </a:lnTo>
                    <a:lnTo>
                      <a:pt x="f23" y="f25"/>
                    </a:lnTo>
                    <a:lnTo>
                      <a:pt x="f23" y="f2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grpSp>
          <p:nvGrpSpPr>
            <p:cNvPr id="25" name="object 58"/>
            <p:cNvGrpSpPr/>
            <p:nvPr/>
          </p:nvGrpSpPr>
          <p:grpSpPr>
            <a:xfrm>
              <a:off x="2489040" y="1051560"/>
              <a:ext cx="291240" cy="150120"/>
              <a:chOff x="2489040" y="1051560"/>
              <a:chExt cx="291240" cy="150120"/>
            </a:xfrm>
          </p:grpSpPr>
          <p:pic>
            <p:nvPicPr>
              <p:cNvPr id="26" name="object 59"/>
              <p:cNvPicPr>
                <a:picLocks noChangeAspect="1"/>
              </p:cNvPicPr>
              <p:nvPr/>
            </p:nvPicPr>
            <p:blipFill>
              <a:blip r:embed="rId13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489040" y="1051560"/>
                <a:ext cx="12960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object 60"/>
              <p:cNvPicPr>
                <a:picLocks noChangeAspect="1"/>
              </p:cNvPicPr>
              <p:nvPr/>
            </p:nvPicPr>
            <p:blipFill>
              <a:blip r:embed="rId14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659320" y="1051560"/>
                <a:ext cx="12096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" name="object 61"/>
            <p:cNvGrpSpPr/>
            <p:nvPr/>
          </p:nvGrpSpPr>
          <p:grpSpPr>
            <a:xfrm>
              <a:off x="1556639" y="1284480"/>
              <a:ext cx="1473481" cy="188280"/>
              <a:chOff x="1556639" y="1284480"/>
              <a:chExt cx="1473481" cy="188280"/>
            </a:xfrm>
          </p:grpSpPr>
          <p:pic>
            <p:nvPicPr>
              <p:cNvPr id="29" name="object 62"/>
              <p:cNvPicPr>
                <a:picLocks noChangeAspect="1"/>
              </p:cNvPicPr>
              <p:nvPr/>
            </p:nvPicPr>
            <p:blipFill>
              <a:blip r:embed="rId15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1556639" y="1292040"/>
                <a:ext cx="14292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object 63"/>
              <p:cNvPicPr>
                <a:picLocks noChangeAspect="1"/>
              </p:cNvPicPr>
              <p:nvPr/>
            </p:nvPicPr>
            <p:blipFill>
              <a:blip r:embed="rId16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1725839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object 64"/>
              <p:cNvPicPr>
                <a:picLocks noChangeAspect="1"/>
              </p:cNvPicPr>
              <p:nvPr/>
            </p:nvPicPr>
            <p:blipFill>
              <a:blip r:embed="rId17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1918079" y="1284480"/>
                <a:ext cx="360000" cy="1882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object 65"/>
              <p:cNvPicPr>
                <a:picLocks noChangeAspect="1"/>
              </p:cNvPicPr>
              <p:nvPr/>
            </p:nvPicPr>
            <p:blipFill>
              <a:blip r:embed="rId18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300400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" name="object 66"/>
              <p:cNvSpPr/>
              <p:nvPr/>
            </p:nvSpPr>
            <p:spPr>
              <a:xfrm>
                <a:off x="2494440" y="1290960"/>
                <a:ext cx="138240" cy="149760"/>
              </a:xfrm>
              <a:custGeom>
                <a:avLst/>
                <a:gdLst>
                  <a:gd name="f0" fmla="val 0"/>
                  <a:gd name="f1" fmla="val 137807"/>
                  <a:gd name="f2" fmla="val 103035"/>
                  <a:gd name="f3" fmla="val 59690"/>
                  <a:gd name="f4" fmla="val 34772"/>
                  <a:gd name="f5" fmla="val 88900"/>
                  <a:gd name="f6" fmla="val 14986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138430" h="149859">
                    <a:moveTo>
                      <a:pt x="f1" y="f0"/>
                    </a:moveTo>
                    <a:lnTo>
                      <a:pt x="f2" y="f0"/>
                    </a:lnTo>
                    <a:lnTo>
                      <a:pt x="f2" y="f3"/>
                    </a:lnTo>
                    <a:lnTo>
                      <a:pt x="f4" y="f3"/>
                    </a:lnTo>
                    <a:lnTo>
                      <a:pt x="f4" y="f0"/>
                    </a:lnTo>
                    <a:lnTo>
                      <a:pt x="f0" y="f0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6"/>
                    </a:lnTo>
                    <a:lnTo>
                      <a:pt x="f4" y="f6"/>
                    </a:lnTo>
                    <a:lnTo>
                      <a:pt x="f4" y="f5"/>
                    </a:lnTo>
                    <a:lnTo>
                      <a:pt x="f2" y="f5"/>
                    </a:lnTo>
                    <a:lnTo>
                      <a:pt x="f2" y="f6"/>
                    </a:lnTo>
                    <a:lnTo>
                      <a:pt x="f1" y="f6"/>
                    </a:lnTo>
                    <a:lnTo>
                      <a:pt x="f1" y="f5"/>
                    </a:lnTo>
                    <a:lnTo>
                      <a:pt x="f1" y="f3"/>
                    </a:lnTo>
                    <a:lnTo>
                      <a:pt x="f1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34" name="object 67"/>
              <p:cNvPicPr>
                <a:picLocks noChangeAspect="1"/>
              </p:cNvPicPr>
              <p:nvPr/>
            </p:nvPicPr>
            <p:blipFill>
              <a:blip r:embed="rId19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661839" y="1290960"/>
                <a:ext cx="170280" cy="18144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object 68"/>
              <p:cNvPicPr>
                <a:picLocks noChangeAspect="1"/>
              </p:cNvPicPr>
              <p:nvPr/>
            </p:nvPicPr>
            <p:blipFill>
              <a:blip r:embed="rId20">
                <a:lum bright="-50000"/>
                <a:alphaModFix/>
              </a:blip>
              <a:srcRect/>
              <a:stretch>
                <a:fillRect/>
              </a:stretch>
            </p:blipFill>
            <p:spPr>
              <a:xfrm>
                <a:off x="2862000" y="1290960"/>
                <a:ext cx="168120" cy="1504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6" name="Прямоугольник: скругленные углы 2"/>
          <p:cNvSpPr/>
          <p:nvPr/>
        </p:nvSpPr>
        <p:spPr>
          <a:xfrm>
            <a:off x="6140520" y="9593640"/>
            <a:ext cx="874439" cy="8582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Овал 3"/>
          <p:cNvSpPr/>
          <p:nvPr/>
        </p:nvSpPr>
        <p:spPr>
          <a:xfrm>
            <a:off x="6047640" y="7937640"/>
            <a:ext cx="815040" cy="815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8" name="object 48"/>
          <p:cNvPicPr>
            <a:picLocks noChangeAspect="1"/>
          </p:cNvPicPr>
          <p:nvPr/>
        </p:nvPicPr>
        <p:blipFill>
          <a:blip r:embed="rId21">
            <a:alphaModFix/>
          </a:blip>
          <a:srcRect/>
          <a:stretch>
            <a:fillRect/>
          </a:stretch>
        </p:blipFill>
        <p:spPr>
          <a:xfrm>
            <a:off x="6162120" y="8141760"/>
            <a:ext cx="601200" cy="51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7"/>
          <p:cNvPicPr>
            <a:picLocks noChangeAspect="1"/>
          </p:cNvPicPr>
          <p:nvPr/>
        </p:nvPicPr>
        <p:blipFill>
          <a:blip r:embed="rId22">
            <a:lum bright="-50000"/>
            <a:alphaModFix/>
          </a:blip>
          <a:srcRect/>
          <a:stretch>
            <a:fillRect/>
          </a:stretch>
        </p:blipFill>
        <p:spPr>
          <a:xfrm>
            <a:off x="5938838" y="9398798"/>
            <a:ext cx="1076122" cy="107612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533535"/>
              </p:ext>
            </p:extLst>
          </p:nvPr>
        </p:nvGraphicFramePr>
        <p:xfrm>
          <a:off x="143950" y="1521775"/>
          <a:ext cx="7312729" cy="7357101"/>
        </p:xfrm>
        <a:graphic>
          <a:graphicData uri="http://schemas.openxmlformats.org/drawingml/2006/table">
            <a:tbl>
              <a:tblPr/>
              <a:tblGrid>
                <a:gridCol w="907494"/>
                <a:gridCol w="5166012"/>
                <a:gridCol w="1239223"/>
              </a:tblGrid>
              <a:tr h="612096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FFFFFF"/>
                          </a:solidFill>
                        </a:defRPr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Дата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Calibri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Мероприятие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Calibri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Время</a:t>
                      </a: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начала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Calibri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03.08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Школа компьютерной грамотности.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04.08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Творческая мастерская.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05.08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Онлайн экскурсия по регионам России.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06.08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 </a:t>
                      </a: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Клуб любителей настольных игр.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07.08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Информационный час «По малину в лес пойдем».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10.08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Неопознанный мир - азбука интернета..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11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Консультирование по пенсионным вопросам.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9769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12.08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 Клуб любителей настольных игр.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13.08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 Клуб любителей настольных игр.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 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3746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14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400" b="0" i="0" u="none" strike="noStrike" kern="1200" spc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Фолклерные</a:t>
                      </a:r>
                      <a:r>
                        <a:rPr lang="ru-RU" sz="14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посиделки «Медовый спас-все припас».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17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Школа компьютерной грамотности.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5506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18.08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Просмотр фото и видеоматериалов ВОО РГО по теме "Год единства народов России".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19.08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«Яблочный спас-слойку с яблоком припас».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20.08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ru-RU"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 </a:t>
                      </a: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Клуб любителей настольных игр.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21.08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Киноклуб-фильмы нашей молодости.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24.08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Неопознанный мир - азбука интернета..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25.08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Творческая мастерская.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26.08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</a:t>
                      </a: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Клуб любителей настольных игр.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3746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3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 27.08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4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Информационный час « Международный день лотереи».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 28</a:t>
                      </a: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Киноклуб - старые фильмы о главном..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47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18"/>
                          <a:ea typeface="Microsoft YaHei" pitchFamily="2"/>
                          <a:cs typeface="Mangal" pitchFamily="2"/>
                        </a:rPr>
                        <a:t>31.08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200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Школа компьютерной грамотности.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2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14:00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179</Words>
  <Application>Microsoft Office PowerPoint</Application>
  <PresentationFormat>Произвольный</PresentationFormat>
  <Paragraphs>75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Microsoft YaHei</vt:lpstr>
      <vt:lpstr>Arial</vt:lpstr>
      <vt:lpstr>Calibri</vt:lpstr>
      <vt:lpstr>Lucida Sans Unicode</vt:lpstr>
      <vt:lpstr>Mangal</vt:lpstr>
      <vt:lpstr>StarSymbol</vt:lpstr>
      <vt:lpstr>Tahoma</vt:lpstr>
      <vt:lpstr>Times New Roman</vt:lpstr>
      <vt:lpstr>Обычный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ФЕВРАЛЬ 2026</dc:title>
  <dc:creator>Сомова Светлана Петровна</dc:creator>
  <cp:lastModifiedBy>Сомова Светлана Петровна</cp:lastModifiedBy>
  <cp:revision>12</cp:revision>
  <dcterms:modified xsi:type="dcterms:W3CDTF">2026-07-29T11:36:03Z</dcterms:modified>
</cp:coreProperties>
</file>