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11650" y="316976"/>
            <a:ext cx="2827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</a:t>
            </a:r>
            <a:r>
              <a:rPr lang="ru-RU" dirty="0" smtClean="0"/>
              <a:t>А АВГУСТ</a:t>
            </a:r>
            <a:endParaRPr spc="-10" dirty="0" smtClean="0"/>
          </a:p>
          <a:p>
            <a:pPr marR="5080" algn="r">
              <a:lnSpc>
                <a:spcPts val="2700"/>
              </a:lnSpc>
            </a:pPr>
            <a:r>
              <a:rPr spc="-20" dirty="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339680" y="8459899"/>
            <a:ext cx="5451967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8(48454)2-42-32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Адрес:249650, Калужская обл., Барятинский р-н,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с.Барятино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 Советская,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8(9056423258)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Романова Любовь Владимировна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40450" y="9037478"/>
            <a:ext cx="967671" cy="38106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СФР по Калужской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lang="ru-RU" sz="800" spc="-1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120650">
              <a:lnSpc>
                <a:spcPts val="800"/>
              </a:lnSpc>
              <a:spcBef>
                <a:spcPts val="259"/>
              </a:spcBef>
            </a:pP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956224"/>
              </p:ext>
            </p:extLst>
          </p:nvPr>
        </p:nvGraphicFramePr>
        <p:xfrm>
          <a:off x="196851" y="1472362"/>
          <a:ext cx="7255152" cy="7017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612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129419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30121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2558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Мероприятие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4120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Calibri"/>
                        </a:rPr>
                        <a:t>03.08</a:t>
                      </a:r>
                      <a:endParaRPr lang="ru-RU" sz="10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+mn-lt"/>
                          <a:cs typeface="Calibri Light"/>
                        </a:rPr>
                        <a:t>Клуб по</a:t>
                      </a:r>
                      <a:r>
                        <a:rPr lang="ru-RU" sz="1000" b="0" baseline="0" dirty="0" smtClean="0">
                          <a:latin typeface="+mn-lt"/>
                          <a:cs typeface="Calibri Light"/>
                        </a:rPr>
                        <a:t> интересам – любительский матч игры в шашки</a:t>
                      </a:r>
                      <a:endParaRPr lang="ru-RU" sz="10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+mn-lt"/>
                          <a:cs typeface="Calibri"/>
                        </a:rPr>
                        <a:t>12.00</a:t>
                      </a:r>
                      <a:endParaRPr lang="ru-RU" sz="10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4120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Calibri"/>
                        </a:rPr>
                        <a:t>04.08</a:t>
                      </a:r>
                      <a:endParaRPr lang="ru-RU" sz="10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+mn-lt"/>
                          <a:cs typeface="Calibri Light"/>
                        </a:rPr>
                        <a:t>Изучаем</a:t>
                      </a:r>
                      <a:r>
                        <a:rPr lang="ru-RU" sz="1000" b="0" baseline="0" dirty="0" smtClean="0">
                          <a:latin typeface="+mn-lt"/>
                          <a:cs typeface="Calibri Light"/>
                        </a:rPr>
                        <a:t> </a:t>
                      </a:r>
                      <a:r>
                        <a:rPr lang="en-US" sz="1000" b="0" baseline="0" dirty="0" smtClean="0">
                          <a:latin typeface="+mn-lt"/>
                          <a:cs typeface="Calibri Light"/>
                        </a:rPr>
                        <a:t>MAX –  </a:t>
                      </a:r>
                      <a:r>
                        <a:rPr lang="ru-RU" sz="1000" b="0" baseline="0" dirty="0" smtClean="0">
                          <a:latin typeface="+mn-lt"/>
                          <a:cs typeface="Calibri Light"/>
                        </a:rPr>
                        <a:t>удобство в  электронном пенсионном удостоверении</a:t>
                      </a:r>
                      <a:endParaRPr lang="ru-RU" sz="10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+mn-lt"/>
                        </a:rPr>
                        <a:t>12.00</a:t>
                      </a:r>
                      <a:endParaRPr lang="ru-RU" sz="1000" b="0" dirty="0">
                        <a:latin typeface="+mn-lt"/>
                      </a:endParaRPr>
                    </a:p>
                  </a:txBody>
                  <a:tcPr/>
                </a:tc>
              </a:tr>
              <a:tr h="34120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Calibri"/>
                        </a:rPr>
                        <a:t>05.08</a:t>
                      </a:r>
                      <a:endParaRPr lang="ru-RU" sz="10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Оказание помощи СВО</a:t>
                      </a:r>
                      <a:r>
                        <a:rPr lang="ru-RU" sz="1000" baseline="0" dirty="0" smtClean="0"/>
                        <a:t> – плетение маскировочных сетей</a:t>
                      </a:r>
                      <a:r>
                        <a:rPr lang="ru-RU" sz="1000" b="0" dirty="0" smtClean="0">
                          <a:latin typeface="+mn-lt"/>
                          <a:cs typeface="Calibri Light"/>
                        </a:rPr>
                        <a:t> </a:t>
                      </a:r>
                      <a:endParaRPr lang="ru-RU" sz="10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+mn-lt"/>
                        </a:rPr>
                        <a:t>12:00</a:t>
                      </a:r>
                      <a:endParaRPr lang="ru-RU" sz="1000" b="0" dirty="0">
                        <a:latin typeface="+mn-lt"/>
                      </a:endParaRPr>
                    </a:p>
                  </a:txBody>
                  <a:tcPr/>
                </a:tc>
              </a:tr>
              <a:tr h="34120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6.08</a:t>
                      </a:r>
                      <a:endParaRPr lang="ru-RU" sz="10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Правовые вопросы: компенсационные выплаты</a:t>
                      </a:r>
                      <a:endParaRPr lang="ru-RU" sz="10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dirty="0">
                          <a:latin typeface="+mn-lt"/>
                        </a:rPr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4120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Calibri"/>
                        </a:rPr>
                        <a:t>07.08</a:t>
                      </a:r>
                      <a:endParaRPr lang="ru-RU" sz="10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+mn-lt"/>
                          <a:cs typeface="Calibri Light"/>
                        </a:rPr>
                        <a:t>Не пропустить срок отказа от НСУ </a:t>
                      </a:r>
                      <a:endParaRPr lang="ru-RU" sz="10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+mn-lt"/>
                        </a:rPr>
                        <a:t>10.00</a:t>
                      </a:r>
                      <a:endParaRPr lang="ru-RU" sz="1000" b="0" dirty="0">
                        <a:latin typeface="+mn-lt"/>
                      </a:endParaRPr>
                    </a:p>
                  </a:txBody>
                  <a:tcPr/>
                </a:tc>
              </a:tr>
              <a:tr h="34120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Обмен опытом – хозяйки</a:t>
                      </a:r>
                      <a:r>
                        <a:rPr lang="ru-RU" sz="1000" baseline="0" dirty="0" smtClean="0"/>
                        <a:t> делятся опытом заготовок к зиме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4120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11.08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Здоровый</a:t>
                      </a:r>
                      <a:r>
                        <a:rPr lang="ru-RU" sz="1000" baseline="0" dirty="0" smtClean="0"/>
                        <a:t> образ жизни пожилых людей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6884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Участие в праздновании</a:t>
                      </a:r>
                      <a:r>
                        <a:rPr lang="ru-RU" sz="1000" baseline="0" dirty="0" smtClean="0"/>
                        <a:t> дня освобождения Барятинского района от немецко-фашистских захватчиков 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34120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13.08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aseline="0" dirty="0" smtClean="0"/>
                        <a:t>Изучаем компьютер и интернет – учимся подавать заявление 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</a:t>
                      </a:r>
                      <a:r>
                        <a:rPr lang="en-US" sz="1000" dirty="0" smtClean="0"/>
                        <a:t>0</a:t>
                      </a:r>
                      <a:r>
                        <a:rPr lang="ru-RU" sz="1000" dirty="0" smtClean="0"/>
                        <a:t>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14.08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Приглашаем на медовый спас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  <a:tr h="36884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17.08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 Оказание консультативной и практической помощи гражданам подвергшимся воздействию</a:t>
                      </a:r>
                      <a:r>
                        <a:rPr lang="ru-RU" sz="1000" baseline="0" dirty="0" smtClean="0"/>
                        <a:t> радиации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  <a:tr h="232134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18.08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Русское</a:t>
                      </a:r>
                      <a:r>
                        <a:rPr lang="ru-RU" sz="1000" baseline="0" dirty="0" smtClean="0"/>
                        <a:t> географическое общество – знакомимся с природой Калужской области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6253813"/>
                  </a:ext>
                </a:extLst>
              </a:tr>
              <a:tr h="341202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</a:t>
                      </a:r>
                      <a:r>
                        <a:rPr lang="ru-RU" sz="1000" dirty="0" smtClean="0"/>
                        <a:t>9.08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  Что нужно для назначения пенсии – приглашаем будущих</a:t>
                      </a:r>
                      <a:r>
                        <a:rPr lang="ru-RU" sz="1000" baseline="0" dirty="0" smtClean="0"/>
                        <a:t> пенсионеров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3668839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20.08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  Мир книг – рассказы любителей художественной </a:t>
                      </a:r>
                      <a:r>
                        <a:rPr lang="ru-RU" sz="1000" dirty="0" smtClean="0"/>
                        <a:t>литературы</a:t>
                      </a:r>
                      <a:endParaRPr lang="ru-RU" sz="10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11.00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31712758"/>
                  </a:ext>
                </a:extLst>
              </a:tr>
              <a:tr h="34120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21.08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Вопросы финансовой грамотности -  кто имеет право</a:t>
                      </a:r>
                      <a:r>
                        <a:rPr lang="ru-RU" sz="1000" baseline="0" dirty="0" smtClean="0"/>
                        <a:t> на </a:t>
                      </a:r>
                      <a:r>
                        <a:rPr lang="ru-RU" sz="1000" dirty="0" smtClean="0"/>
                        <a:t>оплат услуг</a:t>
                      </a:r>
                      <a:r>
                        <a:rPr lang="ru-RU" sz="1000" baseline="0" dirty="0" smtClean="0"/>
                        <a:t> </a:t>
                      </a:r>
                      <a:r>
                        <a:rPr lang="ru-RU" sz="1000" baseline="0" dirty="0" err="1" smtClean="0"/>
                        <a:t>жкх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</a:tr>
              <a:tr h="22698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24.08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Скажем «НЕТ» мошенникам -  что</a:t>
                      </a:r>
                      <a:r>
                        <a:rPr lang="ru-RU" sz="1000" baseline="0" dirty="0" smtClean="0"/>
                        <a:t> для этого нужно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</a:tr>
              <a:tr h="27109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25.08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Оказание помощи СВО</a:t>
                      </a:r>
                      <a:r>
                        <a:rPr lang="ru-RU" sz="1000" baseline="0" dirty="0" smtClean="0"/>
                        <a:t> – плетение маскировочных сетей</a:t>
                      </a:r>
                      <a:r>
                        <a:rPr lang="ru-RU" sz="1000" b="0" dirty="0" smtClean="0">
                          <a:latin typeface="+mn-lt"/>
                          <a:cs typeface="Calibri Light"/>
                        </a:rPr>
                        <a:t> </a:t>
                      </a:r>
                      <a:endParaRPr lang="ru-RU" sz="10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</a:tr>
              <a:tr h="2804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2</a:t>
                      </a:r>
                      <a:r>
                        <a:rPr lang="ru-RU" sz="1000" dirty="0" smtClean="0"/>
                        <a:t>6.08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 </a:t>
                      </a:r>
                      <a:r>
                        <a:rPr lang="ru-RU" sz="1000" dirty="0" smtClean="0"/>
                        <a:t>Встреча и обмен опытом </a:t>
                      </a:r>
                      <a:r>
                        <a:rPr lang="ru-RU" sz="1000" dirty="0" smtClean="0"/>
                        <a:t>любителей-огородников</a:t>
                      </a:r>
                      <a:endParaRPr lang="ru-RU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13.00</a:t>
                      </a:r>
                      <a:endParaRPr lang="ru-RU" sz="1000" dirty="0"/>
                    </a:p>
                  </a:txBody>
                  <a:tcPr/>
                </a:tc>
              </a:tr>
              <a:tr h="22698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2</a:t>
                      </a:r>
                      <a:r>
                        <a:rPr lang="ru-RU" sz="1000" dirty="0" smtClean="0"/>
                        <a:t>7.08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Консультации по вопросам пенсионного и социального характера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</a:tr>
              <a:tr h="22698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28.08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Изучаем </a:t>
                      </a:r>
                      <a:r>
                        <a:rPr lang="ru-RU" sz="1000" dirty="0" err="1" smtClean="0"/>
                        <a:t>Госуслуги</a:t>
                      </a:r>
                      <a:r>
                        <a:rPr lang="ru-RU" sz="1000" dirty="0" smtClean="0"/>
                        <a:t> – как найти необходимую</a:t>
                      </a:r>
                      <a:r>
                        <a:rPr lang="ru-RU" sz="1000" baseline="0" dirty="0" smtClean="0"/>
                        <a:t> информацию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</a:tr>
              <a:tr h="34120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31.08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Развлекательное мероприятие – смотрим художественный </a:t>
                      </a:r>
                      <a:r>
                        <a:rPr lang="ru-RU" sz="1000" dirty="0" smtClean="0"/>
                        <a:t>фильм</a:t>
                      </a:r>
                      <a:endParaRPr lang="ru-RU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</TotalTime>
  <Words>258</Words>
  <Application>Microsoft Office PowerPoint</Application>
  <PresentationFormat>Произвольный</PresentationFormat>
  <Paragraphs>75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Office Theme</vt:lpstr>
      <vt:lpstr>МЕРОПРИЯТИЯ НА АВГУСТ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Сомова Светлана Петровна</cp:lastModifiedBy>
  <cp:revision>58</cp:revision>
  <cp:lastPrinted>2026-07-27T10:40:30Z</cp:lastPrinted>
  <dcterms:created xsi:type="dcterms:W3CDTF">2025-11-06T11:20:25Z</dcterms:created>
  <dcterms:modified xsi:type="dcterms:W3CDTF">2026-07-29T11:43:57Z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