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C5508634-083C-4E02-A088-AB51BA9C2C3C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85137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9C659EA-88E8-47B0-9728-EEC970C1AD8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01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A1B5983-6D0D-4300-891B-FF031662B046}" type="slidenum">
              <a:t>1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802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9430680-BC1A-4DF3-AB8E-4BA6CB2EB0C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396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F1217F4-2B11-45C8-BEF8-7832E2352F4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042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BAB77BB-261C-45B9-904A-8E4630FEDD4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04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7FC80B3-165A-43F1-8E4E-413FEA5C816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183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3921320-0B05-4267-9584-3689DD207B0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92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106A96-9AB4-4712-A19E-9B0DE68A763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981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137434B-F3CB-483E-B24F-32C62F50AE3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320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D4EDD9-40C8-4B34-8884-FBF81A5AD68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840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F066A21-4939-42B3-B03A-BC7A95A40DE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689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FB10F9-803B-4841-9B09-7D1F9BB96A0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580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89867DE0-91CC-4F48-A4EF-0296FD93E317}" type="datetime1">
              <a:rPr lang="ru-RU" smtClean="0"/>
              <a:pPr lvl="0"/>
              <a:t>02.02.2026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5412F84-A4AB-4FB8-978E-60EDBCDF163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227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89867DE0-91CC-4F48-A4EF-0296FD93E317}" type="datetime1">
              <a:rPr lang="ru-RU"/>
              <a:pPr lvl="0"/>
              <a:t>2026/2/2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CC9D90F-F09E-49BB-985A-3FB8FB1A094A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 pitchFamily="18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None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11240" y="7000199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pSp>
        <p:nvGrpSpPr>
          <p:cNvPr id="4" name="Группа 1"/>
          <p:cNvGrpSpPr/>
          <p:nvPr/>
        </p:nvGrpSpPr>
        <p:grpSpPr>
          <a:xfrm>
            <a:off x="644400" y="8176320"/>
            <a:ext cx="1147679" cy="132480"/>
            <a:chOff x="644400" y="8176320"/>
            <a:chExt cx="1147679" cy="132480"/>
          </a:xfrm>
        </p:grpSpPr>
        <p:pic>
          <p:nvPicPr>
            <p:cNvPr id="5" name="object 36"/>
            <p:cNvPicPr>
              <a:picLocks noChangeAspect="1"/>
            </p:cNvPicPr>
            <p:nvPr/>
          </p:nvPicPr>
          <p:blipFill>
            <a:blip r:embed="rId4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f0" fmla="val 0"/>
                <a:gd name="f1" fmla="val 129540"/>
                <a:gd name="f2" fmla="val 94272"/>
                <a:gd name="f3" fmla="val 20320"/>
                <a:gd name="f4" fmla="val 59690"/>
                <a:gd name="f5" fmla="val 80010"/>
                <a:gd name="f6" fmla="val 23952"/>
                <a:gd name="f7" fmla="val 8632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94615" h="129540">
                  <a:moveTo>
                    <a:pt x="f2" y="f0"/>
                  </a:moveTo>
                  <a:lnTo>
                    <a:pt x="f0" y="f0"/>
                  </a:lnTo>
                  <a:lnTo>
                    <a:pt x="f0" y="f3"/>
                  </a:lnTo>
                  <a:lnTo>
                    <a:pt x="f0" y="f4"/>
                  </a:lnTo>
                  <a:lnTo>
                    <a:pt x="f0" y="f5"/>
                  </a:lnTo>
                  <a:lnTo>
                    <a:pt x="f0" y="f1"/>
                  </a:lnTo>
                  <a:lnTo>
                    <a:pt x="f6" y="f1"/>
                  </a:lnTo>
                  <a:lnTo>
                    <a:pt x="f6" y="f5"/>
                  </a:lnTo>
                  <a:lnTo>
                    <a:pt x="f7" y="f5"/>
                  </a:lnTo>
                  <a:lnTo>
                    <a:pt x="f7" y="f4"/>
                  </a:lnTo>
                  <a:lnTo>
                    <a:pt x="f6" y="f4"/>
                  </a:lnTo>
                  <a:lnTo>
                    <a:pt x="f6" y="f3"/>
                  </a:lnTo>
                  <a:lnTo>
                    <a:pt x="f2" y="f3"/>
                  </a:lnTo>
                  <a:lnTo>
                    <a:pt x="f2" y="f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pic>
          <p:nvPicPr>
            <p:cNvPr id="7" name="object 38"/>
            <p:cNvPicPr>
              <a:picLocks noChangeAspect="1"/>
            </p:cNvPicPr>
            <p:nvPr/>
          </p:nvPicPr>
          <p:blipFill>
            <a:blip r:embed="rId5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object 39"/>
            <p:cNvPicPr>
              <a:picLocks noChangeAspect="1"/>
            </p:cNvPicPr>
            <p:nvPr/>
          </p:nvPicPr>
          <p:blipFill>
            <a:blip r:embed="rId6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201679" y="8176320"/>
              <a:ext cx="318960" cy="132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object 40"/>
            <p:cNvPicPr>
              <a:picLocks noChangeAspect="1"/>
            </p:cNvPicPr>
            <p:nvPr/>
          </p:nvPicPr>
          <p:blipFill>
            <a:blip r:embed="rId7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object 41"/>
            <p:cNvPicPr>
              <a:picLocks noChangeAspect="1"/>
            </p:cNvPicPr>
            <p:nvPr/>
          </p:nvPicPr>
          <p:blipFill>
            <a:blip r:embed="rId8">
              <a:lum bright="-50000"/>
              <a:alphaModFix/>
            </a:blip>
            <a:srcRect/>
            <a:stretch>
              <a:fillRect/>
            </a:stretch>
          </p:blipFill>
          <p:spPr>
            <a:xfrm>
              <a:off x="1679399" y="8178120"/>
              <a:ext cx="112680" cy="13068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object 42"/>
          <p:cNvSpPr txBox="1">
            <a:spLocks noGrp="1"/>
          </p:cNvSpPr>
          <p:nvPr>
            <p:ph type="title" idx="4294967295"/>
          </p:nvPr>
        </p:nvSpPr>
        <p:spPr>
          <a:xfrm>
            <a:off x="4822920" y="316800"/>
            <a:ext cx="2316240" cy="1866960"/>
          </a:xfrm>
        </p:spPr>
        <p:txBody>
          <a:bodyPr tIns="81360">
            <a:spAutoFit/>
          </a:bodyPr>
          <a:lstStyle/>
          <a:p>
            <a:pPr marL="439559" marR="5760" lvl="0" indent="-426960" algn="r">
              <a:spcBef>
                <a:spcPts val="641"/>
              </a:spcBef>
            </a:pPr>
            <a:r>
              <a:rPr lang="ru-RU" sz="1800" b="0">
                <a:cs typeface="Mangal" pitchFamily="2"/>
              </a:rPr>
              <a:t>МЕРОПРИЯТИЯ НА ФЕВРАЛЬ</a:t>
            </a:r>
            <a:br>
              <a:rPr lang="ru-RU" sz="1800" b="0">
                <a:cs typeface="Mangal" pitchFamily="2"/>
              </a:rPr>
            </a:br>
            <a:r>
              <a:rPr lang="ru-RU" sz="1800" b="0">
                <a:cs typeface="Mangal" pitchFamily="2"/>
              </a:rPr>
              <a:t>2026</a:t>
            </a:r>
          </a:p>
        </p:txBody>
      </p:sp>
      <p:sp>
        <p:nvSpPr>
          <p:cNvPr id="12" name="object 43"/>
          <p:cNvSpPr/>
          <p:nvPr/>
        </p:nvSpPr>
        <p:spPr>
          <a:xfrm>
            <a:off x="525240" y="8345160"/>
            <a:ext cx="5113800" cy="2137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5120" marR="1196280" lvl="0" indent="0" rtl="0" hangingPunct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 249100, ул. Ленина, д. 2, г. Таруса</a:t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Контактный номер 8(48435)2-53-68</a:t>
            </a:r>
          </a:p>
          <a:p>
            <a:pPr marL="15120" marR="5040" lvl="0" indent="0" rtl="0" hangingPunct="0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ФИО Кузьмина Жанна Александровна</a:t>
            </a:r>
          </a:p>
        </p:txBody>
      </p:sp>
      <p:sp>
        <p:nvSpPr>
          <p:cNvPr id="13" name="object 45"/>
          <p:cNvSpPr/>
          <p:nvPr/>
        </p:nvSpPr>
        <p:spPr>
          <a:xfrm>
            <a:off x="6047640" y="8706240"/>
            <a:ext cx="992880" cy="736521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33120" rIns="0" bIns="0" anchor="t" anchorCtr="0" compatLnSpc="0">
            <a:spAutoFit/>
          </a:bodyPr>
          <a:lstStyle/>
          <a:p>
            <a:pPr marL="12600" marR="1206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Отделение Фонда пенсионного</a:t>
            </a:r>
          </a:p>
          <a:p>
            <a:pPr marL="12600" marR="21600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и социального страхования РФ</a:t>
            </a:r>
          </a:p>
          <a:p>
            <a:pPr marL="12600" marR="5040" lvl="0" indent="0" rtl="0" hangingPunct="0">
              <a:lnSpc>
                <a:spcPct val="100000"/>
              </a:lnSpc>
              <a:spcBef>
                <a:spcPts val="258"/>
              </a:spcBef>
              <a:spcAft>
                <a:spcPts val="0"/>
              </a:spcAft>
              <a:buNone/>
              <a:tabLst/>
            </a:pPr>
            <a:r>
              <a:rPr lang="ru-RU" sz="8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по Калужской области</a:t>
            </a:r>
          </a:p>
        </p:txBody>
      </p:sp>
      <p:grpSp>
        <p:nvGrpSpPr>
          <p:cNvPr id="14" name="Группа 103"/>
          <p:cNvGrpSpPr/>
          <p:nvPr/>
        </p:nvGrpSpPr>
        <p:grpSpPr>
          <a:xfrm>
            <a:off x="512279" y="489240"/>
            <a:ext cx="2517841" cy="983520"/>
            <a:chOff x="512279" y="489240"/>
            <a:chExt cx="2517841" cy="983520"/>
          </a:xfrm>
        </p:grpSpPr>
        <p:pic>
          <p:nvPicPr>
            <p:cNvPr id="15" name="object 49"/>
            <p:cNvPicPr>
              <a:picLocks noChangeAspect="1"/>
            </p:cNvPicPr>
            <p:nvPr/>
          </p:nvPicPr>
          <p:blipFill>
            <a:blip r:embed="rId9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7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8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19" name="object 53"/>
              <p:cNvPicPr>
                <a:picLocks noChangeAspect="1"/>
              </p:cNvPicPr>
              <p:nvPr/>
            </p:nvPicPr>
            <p:blipFill>
              <a:blip r:embed="rId10"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0" name="object 54"/>
            <p:cNvPicPr>
              <a:picLocks noChangeAspect="1"/>
            </p:cNvPicPr>
            <p:nvPr/>
          </p:nvPicPr>
          <p:blipFill>
            <a:blip r:embed="rId11"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2" name="object 56"/>
              <p:cNvPicPr>
                <a:picLocks noChangeAspect="1"/>
              </p:cNvPicPr>
              <p:nvPr/>
            </p:nvPicPr>
            <p:blipFill>
              <a:blip r:embed="rId12"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3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4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5" name="object 59"/>
              <p:cNvPicPr>
                <a:picLocks noChangeAspect="1"/>
              </p:cNvPicPr>
              <p:nvPr/>
            </p:nvPicPr>
            <p:blipFill>
              <a:blip r:embed="rId13"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6" name="object 60"/>
              <p:cNvPicPr>
                <a:picLocks noChangeAspect="1"/>
              </p:cNvPicPr>
              <p:nvPr/>
            </p:nvPicPr>
            <p:blipFill>
              <a:blip r:embed="rId14"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7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8" name="object 62"/>
              <p:cNvPicPr>
                <a:picLocks noChangeAspect="1"/>
              </p:cNvPicPr>
              <p:nvPr/>
            </p:nvPicPr>
            <p:blipFill>
              <a:blip r:embed="rId15"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9" name="object 63"/>
              <p:cNvPicPr>
                <a:picLocks noChangeAspect="1"/>
              </p:cNvPicPr>
              <p:nvPr/>
            </p:nvPicPr>
            <p:blipFill>
              <a:blip r:embed="rId16"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4"/>
              <p:cNvPicPr>
                <a:picLocks noChangeAspect="1"/>
              </p:cNvPicPr>
              <p:nvPr/>
            </p:nvPicPr>
            <p:blipFill>
              <a:blip r:embed="rId17"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5"/>
              <p:cNvPicPr>
                <a:picLocks noChangeAspect="1"/>
              </p:cNvPicPr>
              <p:nvPr/>
            </p:nvPicPr>
            <p:blipFill>
              <a:blip r:embed="rId18"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2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3" name="object 67"/>
              <p:cNvPicPr>
                <a:picLocks noChangeAspect="1"/>
              </p:cNvPicPr>
              <p:nvPr/>
            </p:nvPicPr>
            <p:blipFill>
              <a:blip r:embed="rId19"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4" name="object 68"/>
              <p:cNvPicPr>
                <a:picLocks noChangeAspect="1"/>
              </p:cNvPicPr>
              <p:nvPr/>
            </p:nvPicPr>
            <p:blipFill>
              <a:blip r:embed="rId20"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5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6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37" name="object 48"/>
          <p:cNvPicPr>
            <a:picLocks noChangeAspect="1"/>
          </p:cNvPicPr>
          <p:nvPr/>
        </p:nvPicPr>
        <p:blipFill>
          <a:blip r:embed="rId21">
            <a:alphaModFix/>
          </a:blip>
          <a:srcRect/>
          <a:stretch>
            <a:fillRect/>
          </a:stretch>
        </p:blipFill>
        <p:spPr>
          <a:xfrm>
            <a:off x="6172920" y="8190000"/>
            <a:ext cx="601200" cy="51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Рисунок 7"/>
          <p:cNvPicPr>
            <a:picLocks noChangeAspect="1"/>
          </p:cNvPicPr>
          <p:nvPr/>
        </p:nvPicPr>
        <p:blipFill>
          <a:blip r:embed="rId22">
            <a:alphaModFix/>
          </a:blip>
          <a:srcRect/>
          <a:stretch>
            <a:fillRect/>
          </a:stretch>
        </p:blipFill>
        <p:spPr>
          <a:xfrm>
            <a:off x="6153120" y="9577080"/>
            <a:ext cx="861839" cy="861839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object 44"/>
          <p:cNvSpPr/>
          <p:nvPr/>
        </p:nvSpPr>
        <p:spPr>
          <a:xfrm>
            <a:off x="3758759" y="7229519"/>
            <a:ext cx="3297240" cy="8543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2600" rIns="0" bIns="0" anchor="t" anchorCtr="0" compatLnSpc="0">
            <a:spAutoFit/>
          </a:bodyPr>
          <a:lstStyle/>
          <a:p>
            <a:pPr marL="12600" marR="5040" lvl="0" indent="1948680" rtl="0" hangingPunct="0">
              <a:lnSpc>
                <a:spcPct val="112000"/>
              </a:lnSpc>
              <a:spcBef>
                <a:spcPts val="99"/>
              </a:spcBef>
              <a:spcAft>
                <a:spcPts val="0"/>
              </a:spcAft>
              <a:buNone/>
              <a:tabLst/>
            </a:pPr>
            <a:r>
              <a:rPr lang="ru-RU" sz="1600" b="1" i="0" u="none" strike="noStrike" kern="1200" spc="0" dirty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Время работы: понедельник – </a:t>
            </a:r>
            <a:r>
              <a:rPr lang="ru-RU" sz="1600" b="1" i="0" u="none" strike="noStrike" kern="1200" spc="0" dirty="0" smtClean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четверг: </a:t>
            </a:r>
            <a:r>
              <a:rPr lang="ru-RU" sz="1600" b="1" dirty="0" smtClean="0"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10</a:t>
            </a:r>
            <a:r>
              <a:rPr lang="ru-RU" sz="1600" b="1" i="0" u="none" strike="noStrike" kern="1200" spc="0" dirty="0" smtClean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:30 </a:t>
            </a:r>
            <a:r>
              <a:rPr lang="ru-RU" sz="1600" b="1" i="0" u="none" strike="noStrike" kern="1200" spc="0" dirty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– 17:00 </a:t>
            </a:r>
            <a:r>
              <a:rPr lang="ru-RU" sz="1600" b="1" i="0" u="none" strike="noStrike" kern="1200" spc="0" dirty="0" smtClean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пятница: 10:30 </a:t>
            </a:r>
            <a:r>
              <a:rPr lang="ru-RU" sz="1600" b="1" i="0" u="none" strike="noStrike" kern="1200" spc="0" dirty="0">
                <a:ln>
                  <a:noFill/>
                </a:ln>
                <a:solidFill>
                  <a:srgbClr val="58595B"/>
                </a:solidFill>
                <a:latin typeface="Calibri" pitchFamily="18"/>
                <a:ea typeface="Microsoft YaHei" pitchFamily="2"/>
                <a:cs typeface="Calibri" pitchFamily="2"/>
              </a:rPr>
              <a:t>– 15:45</a:t>
            </a:r>
          </a:p>
        </p:txBody>
      </p:sp>
      <p:graphicFrame>
        <p:nvGraphicFramePr>
          <p:cNvPr id="39" name="Таблица 38"/>
          <p:cNvGraphicFramePr>
            <a:graphicFrameLocks noGrp="1"/>
          </p:cNvGraphicFramePr>
          <p:nvPr/>
        </p:nvGraphicFramePr>
        <p:xfrm>
          <a:off x="493200" y="1845359"/>
          <a:ext cx="6789600" cy="5324398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5088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Время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800" b="0" i="0" u="none" strike="noStrike" kern="1200" spc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itchFamily="18"/>
                          <a:ea typeface="Microsoft YaHei" pitchFamily="2"/>
                          <a:cs typeface="Mangal" pitchFamily="2"/>
                        </a:rPr>
                        <a:t>начала</a:t>
                      </a:r>
                    </a:p>
                  </a:txBody>
                  <a:tcPr/>
                </a:tc>
              </a:tr>
              <a:tr h="518759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03.02.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Оказание помощи СВО</a:t>
                      </a:r>
                      <a:b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</a:b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День борьбы с ненармотивной лексикой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</a:tr>
              <a:tr h="464760"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05.02.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Разминка для ума. Викторина.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10:00</a:t>
                      </a:r>
                    </a:p>
                  </a:txBody>
                  <a:tcPr/>
                </a:tc>
              </a:tr>
              <a:tr h="46476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10.02.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День памяти А.С. Пушкина. Литературная встреча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</a:tr>
              <a:tr h="46476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11.02.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Кинопоказ «Фильмы нашей молодости»  </a:t>
                      </a: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ККЗ «МИР»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13:00</a:t>
                      </a:r>
                    </a:p>
                  </a:txBody>
                  <a:tcPr/>
                </a:tc>
              </a:tr>
              <a:tr h="46476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12.02.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34"/>
                          <a:ea typeface="Microsoft YaHei" pitchFamily="2"/>
                          <a:cs typeface="Mangal" pitchFamily="2"/>
                        </a:rPr>
                        <a:t> 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Читальный зал. Акция «Дарите книги с любовью»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10:30</a:t>
                      </a:r>
                    </a:p>
                  </a:txBody>
                  <a:tcPr/>
                </a:tc>
              </a:tr>
              <a:tr h="371879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16.02.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Финансовая грамотность  </a:t>
                      </a:r>
                      <a:r>
                        <a:rPr lang="ru-RU" sz="1400" b="1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ККЗ «МИР»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14:00</a:t>
                      </a:r>
                    </a:p>
                  </a:txBody>
                  <a:tcPr/>
                </a:tc>
              </a:tr>
              <a:tr h="52596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17.02.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Масленица. Истории и традиции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</a:tr>
              <a:tr h="46476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19.02</a:t>
                      </a: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Calibri" pitchFamily="34"/>
                          <a:ea typeface="Microsoft YaHei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Настольные игры — лото, шашки, падающая башня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</a:tr>
              <a:tr h="46476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24.02.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«Защитник Отечества»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</a:tr>
              <a:tr h="46836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26.02.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Оказание помощи СВО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4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11:00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151</Words>
  <Application>Microsoft Office PowerPoint</Application>
  <PresentationFormat>Широкоэкранный</PresentationFormat>
  <Paragraphs>44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Microsoft YaHei</vt:lpstr>
      <vt:lpstr>Arial</vt:lpstr>
      <vt:lpstr>Calibri</vt:lpstr>
      <vt:lpstr>Lucida Sans Unicode</vt:lpstr>
      <vt:lpstr>Mangal</vt:lpstr>
      <vt:lpstr>StarSymbol</vt:lpstr>
      <vt:lpstr>Tahoma</vt:lpstr>
      <vt:lpstr>Times New Roman</vt:lpstr>
      <vt:lpstr>Обычный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2026</dc:title>
  <dc:creator>Сомова Светлана Петровна</dc:creator>
  <cp:lastModifiedBy>Сомова Светлана Петровна</cp:lastModifiedBy>
  <cp:revision>22</cp:revision>
  <dcterms:modified xsi:type="dcterms:W3CDTF">2026-02-02T06:15:39Z</dcterms:modified>
</cp:coreProperties>
</file>