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3132" y="90"/>
      </p:cViewPr>
      <p:guideLst>
        <p:guide orient="horz" pos="3368"/>
        <p:guide pos="23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85640" cy="1770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03720" cy="2943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03720" cy="2943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785640" cy="2943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entered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85640" cy="1770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03720" cy="2943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03720" cy="6186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03720" cy="2943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 Content and 2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85640" cy="1770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03720" cy="6186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03720" cy="2943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1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03720" cy="2943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85640" cy="1770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785640" cy="2943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785640" cy="2943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85640" cy="1770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03720" cy="2943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03720" cy="2943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03720" cy="2943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9" name="PlaceHolder 5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03720" cy="2943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85640" cy="1770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2174760" cy="2943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2676960" y="2502000"/>
            <a:ext cx="2174760" cy="2943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976280" y="2502000"/>
            <a:ext cx="2174760" cy="2943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4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2174760" cy="2943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5" name="PlaceHolder 6"/>
          <p:cNvSpPr>
            <a:spLocks noGrp="1"/>
          </p:cNvSpPr>
          <p:nvPr>
            <p:ph type="body"/>
          </p:nvPr>
        </p:nvSpPr>
        <p:spPr>
          <a:xfrm>
            <a:off x="2676960" y="5741640"/>
            <a:ext cx="2174760" cy="2943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6" name="PlaceHolder 7"/>
          <p:cNvSpPr>
            <a:spLocks noGrp="1"/>
          </p:cNvSpPr>
          <p:nvPr>
            <p:ph type="body"/>
          </p:nvPr>
        </p:nvSpPr>
        <p:spPr>
          <a:xfrm>
            <a:off x="4976280" y="5741640"/>
            <a:ext cx="2174760" cy="2943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85640" cy="1770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85640" cy="1770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785640" cy="6186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85640" cy="1770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03720" cy="6186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03720" cy="6186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85640" cy="1770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object 33"/>
          <p:cNvPicPr/>
          <p:nvPr/>
        </p:nvPicPr>
        <p:blipFill>
          <a:blip r:embed="rId2" cstate="print"/>
          <a:stretch/>
        </p:blipFill>
        <p:spPr>
          <a:xfrm>
            <a:off x="3731760" y="108000"/>
            <a:ext cx="3704760" cy="1643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" name="object 35"/>
          <p:cNvSpPr/>
          <p:nvPr/>
        </p:nvSpPr>
        <p:spPr>
          <a:xfrm>
            <a:off x="111240" y="7000200"/>
            <a:ext cx="7330320" cy="3568320"/>
          </a:xfrm>
          <a:custGeom>
            <a:avLst/>
            <a:gdLst>
              <a:gd name="textAreaLeft" fmla="*/ 0 w 7330320"/>
              <a:gd name="textAreaRight" fmla="*/ 7345080 w 7330320"/>
              <a:gd name="textAreaTop" fmla="*/ 0 h 3568320"/>
              <a:gd name="textAreaBottom" fmla="*/ 3583080 h 356832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grpSp>
        <p:nvGrpSpPr>
          <p:cNvPr id="36" name="Группа 1"/>
          <p:cNvGrpSpPr/>
          <p:nvPr/>
        </p:nvGrpSpPr>
        <p:grpSpPr>
          <a:xfrm>
            <a:off x="644400" y="8176320"/>
            <a:ext cx="1132560" cy="117360"/>
            <a:chOff x="644400" y="8176320"/>
            <a:chExt cx="1132560" cy="117360"/>
          </a:xfrm>
        </p:grpSpPr>
        <p:pic>
          <p:nvPicPr>
            <p:cNvPr id="37" name="object 36"/>
            <p:cNvPicPr/>
            <p:nvPr/>
          </p:nvPicPr>
          <p:blipFill>
            <a:blip r:embed="rId3" cstate="print"/>
            <a:stretch/>
          </p:blipFill>
          <p:spPr>
            <a:xfrm>
              <a:off x="644400" y="8176320"/>
              <a:ext cx="87840" cy="1173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8" name="object 37"/>
            <p:cNvSpPr/>
            <p:nvPr/>
          </p:nvSpPr>
          <p:spPr>
            <a:xfrm>
              <a:off x="771480" y="8178120"/>
              <a:ext cx="79200" cy="114120"/>
            </a:xfrm>
            <a:custGeom>
              <a:avLst/>
              <a:gdLst>
                <a:gd name="textAreaLeft" fmla="*/ 0 w 79200"/>
                <a:gd name="textAreaRight" fmla="*/ 93960 w 79200"/>
                <a:gd name="textAreaTop" fmla="*/ 0 h 114120"/>
                <a:gd name="textAreaBottom" fmla="*/ 128880 h 11412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pic>
          <p:nvPicPr>
            <p:cNvPr id="39" name="object 38"/>
            <p:cNvPicPr/>
            <p:nvPr/>
          </p:nvPicPr>
          <p:blipFill>
            <a:blip r:embed="rId4" cstate="print"/>
            <a:stretch/>
          </p:blipFill>
          <p:spPr>
            <a:xfrm>
              <a:off x="888840" y="8176320"/>
              <a:ext cx="276840" cy="1173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0" name="object 39"/>
            <p:cNvPicPr/>
            <p:nvPr/>
          </p:nvPicPr>
          <p:blipFill>
            <a:blip r:embed="rId5" cstate="print"/>
            <a:stretch/>
          </p:blipFill>
          <p:spPr>
            <a:xfrm>
              <a:off x="1201680" y="8176320"/>
              <a:ext cx="303840" cy="1173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1" name="object 40"/>
            <p:cNvPicPr/>
            <p:nvPr/>
          </p:nvPicPr>
          <p:blipFill>
            <a:blip r:embed="rId6" cstate="print"/>
            <a:stretch/>
          </p:blipFill>
          <p:spPr>
            <a:xfrm>
              <a:off x="1545480" y="8178120"/>
              <a:ext cx="94680" cy="1137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2" name="object 41"/>
            <p:cNvPicPr/>
            <p:nvPr/>
          </p:nvPicPr>
          <p:blipFill>
            <a:blip r:embed="rId7" cstate="print"/>
            <a:stretch/>
          </p:blipFill>
          <p:spPr>
            <a:xfrm>
              <a:off x="1679400" y="8178120"/>
              <a:ext cx="97560" cy="1155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01120" cy="185184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 anchorCtr="1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u="none" strike="noStrike" spc="-11">
                <a:solidFill>
                  <a:srgbClr val="FFFFFF"/>
                </a:solidFill>
                <a:effectLst/>
                <a:uFillTx/>
                <a:latin typeface="Calibri"/>
              </a:rPr>
              <a:t>МЕРОПРИЯТИЯ</a:t>
            </a:r>
            <a:r>
              <a:rPr lang="ru-RU" sz="27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НА</a:t>
            </a:r>
            <a:r>
              <a:rPr lang="ru-RU" sz="2700" b="1" u="none" strike="noStrike" spc="-6">
                <a:solidFill>
                  <a:srgbClr val="FFFFFF"/>
                </a:solidFill>
                <a:effectLst/>
                <a:uFillTx/>
                <a:latin typeface="Calibri"/>
              </a:rPr>
              <a:t> СЕНТЯБРЬ</a:t>
            </a:r>
            <a:endParaRPr lang="ru-RU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9560" indent="-42732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u="none" strike="noStrike" spc="-20">
                <a:solidFill>
                  <a:srgbClr val="FFFFFF"/>
                </a:solidFill>
                <a:effectLst/>
                <a:uFillTx/>
                <a:latin typeface="Calibri"/>
              </a:rPr>
              <a:t>2026</a:t>
            </a:r>
            <a:endParaRPr lang="ru-RU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object 43"/>
          <p:cNvSpPr/>
          <p:nvPr/>
        </p:nvSpPr>
        <p:spPr>
          <a:xfrm>
            <a:off x="628920" y="8441640"/>
            <a:ext cx="5098680" cy="184599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 defTabSz="914400">
              <a:lnSpc>
                <a:spcPct val="75000"/>
              </a:lnSpc>
              <a:spcBef>
                <a:spcPts val="1375"/>
              </a:spcBef>
            </a:pPr>
            <a:r>
              <a:rPr lang="ru-RU" sz="4400" b="1" u="none" strike="noStrike" spc="-11" dirty="0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ПРИХОДИТЕ, </a:t>
            </a:r>
            <a:r>
              <a:rPr lang="ru-RU" sz="4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МЫ</a:t>
            </a:r>
            <a:r>
              <a:rPr lang="ru-RU" sz="4400" b="1" u="none" strike="noStrike" spc="-136" dirty="0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4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ВАС</a:t>
            </a:r>
            <a:r>
              <a:rPr lang="ru-RU" sz="4400" b="1" u="none" strike="noStrike" spc="-136" dirty="0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4400" b="1" u="none" strike="noStrike" spc="-11" dirty="0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ЖДЕМ!</a:t>
            </a:r>
            <a:endParaRPr lang="ru-RU" sz="4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lang="ru-RU" sz="1300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Наши</a:t>
            </a:r>
            <a:r>
              <a:rPr lang="ru-RU" sz="1300" b="0" u="none" strike="noStrike" spc="-34" dirty="0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1300" b="0" u="none" strike="noStrike" spc="-11" dirty="0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контакты:</a:t>
            </a:r>
            <a:endParaRPr lang="ru-RU" sz="1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 dirty="0" err="1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Адрес:г</a:t>
            </a:r>
            <a:r>
              <a:rPr lang="ru-RU" sz="1300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. Кондопога, ул. Советов, д.6</a:t>
            </a:r>
            <a:r>
              <a:rPr sz="1800" dirty="0"/>
              <a:t/>
            </a:r>
            <a:br>
              <a:rPr sz="1800" dirty="0"/>
            </a:br>
            <a:endParaRPr lang="ru-RU" sz="1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object 44"/>
          <p:cNvSpPr/>
          <p:nvPr/>
        </p:nvSpPr>
        <p:spPr>
          <a:xfrm>
            <a:off x="3819240" y="7064280"/>
            <a:ext cx="3282120" cy="137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1948680" defTabSz="9144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Время</a:t>
            </a:r>
            <a:r>
              <a:rPr lang="ru-RU" sz="1600" b="1" u="none" strike="noStrike" spc="-65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1600" b="1" u="none" strike="noStrike" spc="-11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работы: понедельник </a:t>
            </a: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</a:t>
            </a:r>
            <a:r>
              <a:rPr lang="ru-RU" sz="1600" b="1" u="none" strike="noStrike" spc="-11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четверг</a:t>
            </a:r>
            <a:r>
              <a:rPr lang="ru-RU" sz="1600" b="1" u="none" strike="noStrike" spc="-11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08:45</a:t>
            </a:r>
            <a:r>
              <a:rPr lang="ru-RU" sz="1600" b="1" u="none" strike="noStrike" spc="-6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–17:00</a:t>
            </a:r>
            <a:r>
              <a:rPr lang="ru-RU" sz="1600" b="1" u="none" strike="noStrike" spc="-14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1600" b="1" u="none" strike="noStrike" spc="-20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пятница-</a:t>
            </a:r>
            <a:r>
              <a:rPr lang="ru-RU" sz="1600" b="1" u="none" strike="noStrike" spc="-11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08:45</a:t>
            </a:r>
            <a:r>
              <a:rPr lang="ru-RU" sz="1600" b="1" u="none" strike="noStrike" spc="-6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</a:t>
            </a:r>
            <a:r>
              <a:rPr lang="ru-RU" sz="1600" b="1" u="none" strike="noStrike" spc="-14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1600" b="1" u="none" strike="noStrike" spc="-20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16:45,перерыв 13:00 до 14:00</a:t>
            </a:r>
            <a:endParaRPr lang="ru-RU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indent="1948680" defTabSz="9144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endParaRPr lang="ru-RU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object 45"/>
          <p:cNvSpPr/>
          <p:nvPr/>
        </p:nvSpPr>
        <p:spPr>
          <a:xfrm>
            <a:off x="6123240" y="8786520"/>
            <a:ext cx="90216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 defTabSz="914400">
              <a:lnSpc>
                <a:spcPts val="799"/>
              </a:lnSpc>
              <a:spcBef>
                <a:spcPts val="258"/>
              </a:spcBef>
            </a:pPr>
            <a:r>
              <a:rPr lang="ru-RU" sz="800" b="0" u="none" strike="noStrike" spc="-11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Отделение Фонда</a:t>
            </a:r>
            <a:r>
              <a:rPr lang="ru-RU" sz="800" b="0" u="none" strike="noStrike" spc="493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800" b="0" u="none" strike="noStrike" spc="-11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пенсионного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и</a:t>
            </a:r>
            <a:r>
              <a:rPr lang="ru-RU" sz="800" b="0" u="none" strike="noStrike" spc="-11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социального</a:t>
            </a:r>
            <a:r>
              <a:rPr lang="ru-RU" sz="800" b="0" u="none" strike="noStrike" spc="493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800" b="0" u="none" strike="noStrike" spc="-11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страхования</a:t>
            </a:r>
            <a:r>
              <a:rPr lang="ru-RU" sz="800" b="0" u="none" strike="noStrike" spc="6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800" b="0" u="none" strike="noStrike" spc="-26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РФ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по</a:t>
            </a:r>
            <a:r>
              <a:rPr lang="ru-RU" sz="800" b="0" u="none" strike="noStrike" spc="40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800" b="0" u="none" strike="noStrike" spc="-20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Республике Карелия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47" name="Группа 103"/>
          <p:cNvGrpSpPr/>
          <p:nvPr/>
        </p:nvGrpSpPr>
        <p:grpSpPr>
          <a:xfrm>
            <a:off x="512280" y="489240"/>
            <a:ext cx="2502360" cy="967680"/>
            <a:chOff x="512280" y="489240"/>
            <a:chExt cx="2502360" cy="967680"/>
          </a:xfrm>
        </p:grpSpPr>
        <p:pic>
          <p:nvPicPr>
            <p:cNvPr id="48" name="object 49"/>
            <p:cNvPicPr/>
            <p:nvPr/>
          </p:nvPicPr>
          <p:blipFill>
            <a:blip r:embed="rId8" cstate="print"/>
            <a:stretch/>
          </p:blipFill>
          <p:spPr>
            <a:xfrm>
              <a:off x="512280" y="489240"/>
              <a:ext cx="824040" cy="9417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49" name="object 50"/>
            <p:cNvSpPr/>
            <p:nvPr/>
          </p:nvSpPr>
          <p:spPr>
            <a:xfrm>
              <a:off x="1577160" y="814680"/>
              <a:ext cx="279720" cy="169920"/>
            </a:xfrm>
            <a:custGeom>
              <a:avLst/>
              <a:gdLst>
                <a:gd name="textAreaLeft" fmla="*/ 0 w 279720"/>
                <a:gd name="textAreaRight" fmla="*/ 294480 w 279720"/>
                <a:gd name="textAreaTop" fmla="*/ 0 h 169920"/>
                <a:gd name="textAreaBottom" fmla="*/ 184680 h 16992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grpSp>
          <p:nvGrpSpPr>
            <p:cNvPr id="50" name="object 51"/>
            <p:cNvGrpSpPr/>
            <p:nvPr/>
          </p:nvGrpSpPr>
          <p:grpSpPr>
            <a:xfrm>
              <a:off x="1917720" y="814680"/>
              <a:ext cx="432360" cy="135720"/>
              <a:chOff x="1917720" y="814680"/>
              <a:chExt cx="432360" cy="135720"/>
            </a:xfrm>
          </p:grpSpPr>
          <p:sp>
            <p:nvSpPr>
              <p:cNvPr id="51" name="object 52"/>
              <p:cNvSpPr/>
              <p:nvPr/>
            </p:nvSpPr>
            <p:spPr>
              <a:xfrm>
                <a:off x="1917720" y="814680"/>
                <a:ext cx="275400" cy="135720"/>
              </a:xfrm>
              <a:custGeom>
                <a:avLst/>
                <a:gdLst>
                  <a:gd name="textAreaLeft" fmla="*/ 0 w 275400"/>
                  <a:gd name="textAreaRight" fmla="*/ 290160 w 275400"/>
                  <a:gd name="textAreaTop" fmla="*/ 0 h 135720"/>
                  <a:gd name="textAreaBottom" fmla="*/ 150480 h 13572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effectLst/>
                  <a:uFillTx/>
                  <a:latin typeface="Arial"/>
                  <a:ea typeface="DejaVu Sans"/>
                </a:endParaRPr>
              </a:p>
            </p:txBody>
          </p:sp>
          <p:pic>
            <p:nvPicPr>
              <p:cNvPr id="52" name="object 53"/>
              <p:cNvPicPr/>
              <p:nvPr/>
            </p:nvPicPr>
            <p:blipFill>
              <a:blip r:embed="rId9" cstate="print"/>
              <a:stretch/>
            </p:blipFill>
            <p:spPr>
              <a:xfrm>
                <a:off x="2244240" y="815040"/>
                <a:ext cx="105840" cy="13464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53" name="object 54"/>
            <p:cNvPicPr/>
            <p:nvPr/>
          </p:nvPicPr>
          <p:blipFill>
            <a:blip r:embed="rId10" cstate="print"/>
            <a:stretch/>
          </p:blipFill>
          <p:spPr>
            <a:xfrm>
              <a:off x="1556640" y="1049760"/>
              <a:ext cx="144360" cy="13824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54" name="object 55"/>
            <p:cNvGrpSpPr/>
            <p:nvPr/>
          </p:nvGrpSpPr>
          <p:grpSpPr>
            <a:xfrm>
              <a:off x="1762920" y="1051200"/>
              <a:ext cx="662040" cy="168120"/>
              <a:chOff x="1762920" y="1051200"/>
              <a:chExt cx="662040" cy="168120"/>
            </a:xfrm>
          </p:grpSpPr>
          <p:pic>
            <p:nvPicPr>
              <p:cNvPr id="55" name="object 56"/>
              <p:cNvPicPr/>
              <p:nvPr/>
            </p:nvPicPr>
            <p:blipFill>
              <a:blip r:embed="rId11" cstate="print"/>
              <a:stretch/>
            </p:blipFill>
            <p:spPr>
              <a:xfrm>
                <a:off x="1762920" y="1051560"/>
                <a:ext cx="107280" cy="1346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56" name="object 57"/>
              <p:cNvSpPr/>
              <p:nvPr/>
            </p:nvSpPr>
            <p:spPr>
              <a:xfrm>
                <a:off x="1917720" y="1051200"/>
                <a:ext cx="507240" cy="168120"/>
              </a:xfrm>
              <a:custGeom>
                <a:avLst/>
                <a:gdLst>
                  <a:gd name="textAreaLeft" fmla="*/ 0 w 507240"/>
                  <a:gd name="textAreaRight" fmla="*/ 522000 w 507240"/>
                  <a:gd name="textAreaTop" fmla="*/ 0 h 168120"/>
                  <a:gd name="textAreaBottom" fmla="*/ 182880 h 16812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effectLst/>
                  <a:uFillTx/>
                  <a:latin typeface="Arial"/>
                  <a:ea typeface="DejaVu Sans"/>
                </a:endParaRPr>
              </a:p>
            </p:txBody>
          </p:sp>
        </p:grpSp>
        <p:grpSp>
          <p:nvGrpSpPr>
            <p:cNvPr id="57" name="object 58"/>
            <p:cNvGrpSpPr/>
            <p:nvPr/>
          </p:nvGrpSpPr>
          <p:grpSpPr>
            <a:xfrm>
              <a:off x="2489040" y="1051560"/>
              <a:ext cx="275400" cy="134640"/>
              <a:chOff x="2489040" y="1051560"/>
              <a:chExt cx="275400" cy="134640"/>
            </a:xfrm>
          </p:grpSpPr>
          <p:pic>
            <p:nvPicPr>
              <p:cNvPr id="58" name="object 59"/>
              <p:cNvPicPr/>
              <p:nvPr/>
            </p:nvPicPr>
            <p:blipFill>
              <a:blip r:embed="rId12" cstate="print"/>
              <a:stretch/>
            </p:blipFill>
            <p:spPr>
              <a:xfrm>
                <a:off x="2489040" y="1051560"/>
                <a:ext cx="114480" cy="1346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9" name="object 60"/>
              <p:cNvPicPr/>
              <p:nvPr/>
            </p:nvPicPr>
            <p:blipFill>
              <a:blip r:embed="rId13" cstate="print"/>
              <a:stretch/>
            </p:blipFill>
            <p:spPr>
              <a:xfrm>
                <a:off x="2658960" y="1051560"/>
                <a:ext cx="105480" cy="13464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grpSp>
          <p:nvGrpSpPr>
            <p:cNvPr id="60" name="object 61"/>
            <p:cNvGrpSpPr/>
            <p:nvPr/>
          </p:nvGrpSpPr>
          <p:grpSpPr>
            <a:xfrm>
              <a:off x="1556640" y="1284480"/>
              <a:ext cx="1458000" cy="172440"/>
              <a:chOff x="1556640" y="1284480"/>
              <a:chExt cx="1458000" cy="172440"/>
            </a:xfrm>
          </p:grpSpPr>
          <p:pic>
            <p:nvPicPr>
              <p:cNvPr id="61" name="object 62"/>
              <p:cNvPicPr/>
              <p:nvPr/>
            </p:nvPicPr>
            <p:blipFill>
              <a:blip r:embed="rId14" cstate="print"/>
              <a:stretch/>
            </p:blipFill>
            <p:spPr>
              <a:xfrm>
                <a:off x="1556640" y="1292040"/>
                <a:ext cx="127800" cy="1400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62" name="object 63"/>
              <p:cNvPicPr/>
              <p:nvPr/>
            </p:nvPicPr>
            <p:blipFill>
              <a:blip r:embed="rId15" cstate="print"/>
              <a:stretch/>
            </p:blipFill>
            <p:spPr>
              <a:xfrm>
                <a:off x="1725840" y="1292040"/>
                <a:ext cx="149040" cy="1400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63" name="object 64"/>
              <p:cNvPicPr/>
              <p:nvPr/>
            </p:nvPicPr>
            <p:blipFill>
              <a:blip r:embed="rId16" cstate="print"/>
              <a:stretch/>
            </p:blipFill>
            <p:spPr>
              <a:xfrm>
                <a:off x="1917720" y="1284480"/>
                <a:ext cx="344880" cy="1724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64" name="object 65"/>
              <p:cNvPicPr/>
              <p:nvPr/>
            </p:nvPicPr>
            <p:blipFill>
              <a:blip r:embed="rId17" cstate="print"/>
              <a:stretch/>
            </p:blipFill>
            <p:spPr>
              <a:xfrm>
                <a:off x="2300040" y="1292040"/>
                <a:ext cx="149040" cy="1400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65" name="object 66"/>
              <p:cNvSpPr/>
              <p:nvPr/>
            </p:nvSpPr>
            <p:spPr>
              <a:xfrm>
                <a:off x="2494080" y="1290960"/>
                <a:ext cx="123120" cy="134280"/>
              </a:xfrm>
              <a:custGeom>
                <a:avLst/>
                <a:gdLst>
                  <a:gd name="textAreaLeft" fmla="*/ 0 w 123120"/>
                  <a:gd name="textAreaRight" fmla="*/ 137880 w 123120"/>
                  <a:gd name="textAreaTop" fmla="*/ 0 h 134280"/>
                  <a:gd name="textAreaBottom" fmla="*/ 149040 h 13428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effectLst/>
                  <a:uFillTx/>
                  <a:latin typeface="Arial"/>
                  <a:ea typeface="DejaVu Sans"/>
                </a:endParaRPr>
              </a:p>
            </p:txBody>
          </p:sp>
          <p:pic>
            <p:nvPicPr>
              <p:cNvPr id="66" name="object 67"/>
              <p:cNvPicPr/>
              <p:nvPr/>
            </p:nvPicPr>
            <p:blipFill>
              <a:blip r:embed="rId18" cstate="print"/>
              <a:stretch/>
            </p:blipFill>
            <p:spPr>
              <a:xfrm>
                <a:off x="2661480" y="1290960"/>
                <a:ext cx="154800" cy="1659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67" name="object 68"/>
              <p:cNvPicPr/>
              <p:nvPr/>
            </p:nvPicPr>
            <p:blipFill>
              <a:blip r:embed="rId19" cstate="print"/>
              <a:stretch/>
            </p:blipFill>
            <p:spPr>
              <a:xfrm>
                <a:off x="2861640" y="1290960"/>
                <a:ext cx="153000" cy="13464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68" name="Прямоугольник: скругленные углы 2"/>
          <p:cNvSpPr/>
          <p:nvPr/>
        </p:nvSpPr>
        <p:spPr>
          <a:xfrm>
            <a:off x="6140520" y="9593640"/>
            <a:ext cx="859320" cy="84312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69" name="Овал 3"/>
          <p:cNvSpPr/>
          <p:nvPr/>
        </p:nvSpPr>
        <p:spPr>
          <a:xfrm>
            <a:off x="6047640" y="7937640"/>
            <a:ext cx="799920" cy="7999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pic>
        <p:nvPicPr>
          <p:cNvPr id="70" name="object 48"/>
          <p:cNvPicPr/>
          <p:nvPr/>
        </p:nvPicPr>
        <p:blipFill>
          <a:blip r:embed="rId20" cstate="print"/>
          <a:stretch/>
        </p:blipFill>
        <p:spPr>
          <a:xfrm>
            <a:off x="6162120" y="8141760"/>
            <a:ext cx="586080" cy="501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1" name="Рисунок 7"/>
          <p:cNvPicPr/>
          <p:nvPr/>
        </p:nvPicPr>
        <p:blipFill>
          <a:blip r:embed="rId21" cstate="print"/>
          <a:stretch/>
        </p:blipFill>
        <p:spPr>
          <a:xfrm>
            <a:off x="6153120" y="9577080"/>
            <a:ext cx="846720" cy="84672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72" name="Таблица 4"/>
          <p:cNvGraphicFramePr/>
          <p:nvPr>
            <p:extLst>
              <p:ext uri="{D42A27DB-BD31-4B8C-83A1-F6EECF244321}">
                <p14:modId xmlns:p14="http://schemas.microsoft.com/office/powerpoint/2010/main" val="216704214"/>
              </p:ext>
            </p:extLst>
          </p:nvPr>
        </p:nvGraphicFramePr>
        <p:xfrm>
          <a:off x="180000" y="1980000"/>
          <a:ext cx="7200000" cy="3499644"/>
        </p:xfrm>
        <a:graphic>
          <a:graphicData uri="http://schemas.openxmlformats.org/drawingml/2006/table">
            <a:tbl>
              <a:tblPr/>
              <a:tblGrid>
                <a:gridCol w="8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7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1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Дата </a:t>
                      </a:r>
                      <a:endParaRPr lang="ru-RU" sz="1800" b="0" u="none" strike="noStrike" dirty="0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Мероприятие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Время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начала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3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500" b="1" u="none" strike="noStrike" spc="-11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01.09</a:t>
                      </a:r>
                      <a:endParaRPr lang="ru-RU" sz="15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День </a:t>
                      </a:r>
                      <a:r>
                        <a:rPr lang="ru-RU" sz="15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знаний. Фото выставка</a:t>
                      </a:r>
                      <a:r>
                        <a:rPr lang="ru-RU" sz="15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.</a:t>
                      </a:r>
                      <a:endParaRPr lang="ru-RU" sz="15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5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10:00</a:t>
                      </a:r>
                      <a:endParaRPr lang="ru-RU" sz="15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500" b="1" u="none" strike="noStrike" spc="-11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03.09</a:t>
                      </a: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РО Знание </a:t>
                      </a:r>
                      <a:r>
                        <a:rPr lang="ru-RU" sz="1500" b="0" u="none" strike="noStrike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онлайн</a:t>
                      </a:r>
                      <a:r>
                        <a:rPr lang="ru-RU" sz="15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 лекция: « Голосуем </a:t>
                      </a:r>
                      <a:r>
                        <a:rPr lang="ru-RU" sz="1500" b="0" u="none" strike="noStrike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сердцем-воспитываем</a:t>
                      </a:r>
                      <a:r>
                        <a:rPr lang="ru-RU" sz="15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 </a:t>
                      </a:r>
                      <a:r>
                        <a:rPr lang="ru-RU" sz="1500" b="0" u="none" strike="noStrike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примером:выборы</a:t>
                      </a:r>
                      <a:r>
                        <a:rPr lang="ru-RU" sz="15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 в России».</a:t>
                      </a:r>
                      <a:endParaRPr lang="ru-RU" sz="15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10:00-11:30</a:t>
                      </a: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7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500" b="1" u="none" strike="noStrike" spc="-11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08.09</a:t>
                      </a: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День языков народов Российской Федерации.</a:t>
                      </a:r>
                      <a:endParaRPr lang="ru-RU" sz="15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5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5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u="none" strike="noStrike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Нейрогимнастика</a:t>
                      </a:r>
                      <a:r>
                        <a:rPr lang="ru-RU" sz="15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.</a:t>
                      </a:r>
                      <a:endParaRPr lang="ru-RU" sz="15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10:00</a:t>
                      </a: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14:15</a:t>
                      </a: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500" b="1" u="none" strike="noStrike" spc="-11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22.09</a:t>
                      </a:r>
                      <a:endParaRPr lang="ru-RU" sz="15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u="none" strike="noStrike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Нейрогимнастика</a:t>
                      </a:r>
                      <a:r>
                        <a:rPr lang="ru-RU" sz="15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.</a:t>
                      </a:r>
                      <a:endParaRPr lang="ru-RU" sz="15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5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14:15</a:t>
                      </a:r>
                      <a:endParaRPr lang="ru-RU" sz="15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500" b="1" u="none" strike="noStrike" spc="-11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30.09</a:t>
                      </a:r>
                      <a:endParaRPr lang="ru-RU" sz="15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День</a:t>
                      </a:r>
                      <a:r>
                        <a:rPr lang="ru-RU" sz="1500" b="0" u="none" strike="noStrike" baseline="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 воссоединения ЛНР и ДНР</a:t>
                      </a:r>
                      <a:endParaRPr lang="ru-RU" sz="15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5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10:00</a:t>
                      </a:r>
                      <a:endParaRPr lang="ru-RU" sz="15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2766</TotalTime>
  <Words>96</Words>
  <Application>Microsoft Office PowerPoint</Application>
  <PresentationFormat>Произвольный</PresentationFormat>
  <Paragraphs>34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8" baseType="lpstr">
      <vt:lpstr>Arial</vt:lpstr>
      <vt:lpstr>Calibri</vt:lpstr>
      <vt:lpstr>DejaVu Sans</vt:lpstr>
      <vt:lpstr>Symbol</vt:lpstr>
      <vt:lpstr>Times New Roman</vt:lpstr>
      <vt:lpstr>Wingdings</vt:lpstr>
      <vt:lpstr>Office Theme</vt:lpstr>
      <vt:lpstr>МЕРОПРИЯТИЯНА СЕНТЯБРЬ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subject/>
  <dc:creator>Пользователь</dc:creator>
  <dc:description/>
  <cp:lastModifiedBy>Борисова Дарья Владимировна</cp:lastModifiedBy>
  <cp:revision>110</cp:revision>
  <cp:lastPrinted>2026-08-07T11:50:03Z</cp:lastPrinted>
  <dcterms:created xsi:type="dcterms:W3CDTF">2025-11-06T11:20:25Z</dcterms:created>
  <dcterms:modified xsi:type="dcterms:W3CDTF">2026-08-31T06:50:22Z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