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31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31793E5-6B19-43E8-ABE2-6E5E0C7B26D0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93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378000" y="6145920"/>
            <a:ext cx="67993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43F335-733D-49FD-A8D9-3EF2BFF0498E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6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378000" y="61459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body"/>
          </p:nvPr>
        </p:nvSpPr>
        <p:spPr>
          <a:xfrm>
            <a:off x="3865680" y="61459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7" name="PlaceHolder 7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27B7313-36A9-421E-8DD9-52660D3FF88C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8" name="PlaceHolder 8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2679120" y="24595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980600" y="24595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body"/>
          </p:nvPr>
        </p:nvSpPr>
        <p:spPr>
          <a:xfrm>
            <a:off x="378000" y="61459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6"/>
          <p:cNvSpPr>
            <a:spLocks noGrp="1"/>
          </p:cNvSpPr>
          <p:nvPr>
            <p:ph type="body"/>
          </p:nvPr>
        </p:nvSpPr>
        <p:spPr>
          <a:xfrm>
            <a:off x="2679120" y="61459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5" name="PlaceHolder 7"/>
          <p:cNvSpPr>
            <a:spLocks noGrp="1"/>
          </p:cNvSpPr>
          <p:nvPr>
            <p:ph type="body"/>
          </p:nvPr>
        </p:nvSpPr>
        <p:spPr>
          <a:xfrm>
            <a:off x="4980600" y="6145920"/>
            <a:ext cx="218448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250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6" name="PlaceHolder 8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7" name="PlaceHolder 9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0F803B3-5743-448E-9913-CE991FD6088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10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478AB75E-5BC4-4ADB-9D5A-F0B25D019F6C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799320" cy="70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6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A29F120-1A66-44D5-A95B-73E805C15E52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4520" cy="70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4520" cy="70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ftr" idx="19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sldNum" idx="20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3C95E39D-FABC-471E-A7E1-D318E9E372CC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 type="dt" idx="21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2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6" name="PlaceHolder 3"/>
          <p:cNvSpPr>
            <a:spLocks noGrp="1"/>
          </p:cNvSpPr>
          <p:nvPr>
            <p:ph type="sldNum" idx="23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956F927-79A5-41E5-8B34-E1F923D9D47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dt" idx="24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ftr" idx="25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9" name="PlaceHolder 2"/>
          <p:cNvSpPr>
            <a:spLocks noGrp="1"/>
          </p:cNvSpPr>
          <p:nvPr>
            <p:ph type="sldNum" idx="26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681D306-1B47-4972-B174-27DF667DDEE4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dt" idx="27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4520" cy="70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4" name="PlaceHolder 4"/>
          <p:cNvSpPr>
            <a:spLocks noGrp="1"/>
          </p:cNvSpPr>
          <p:nvPr>
            <p:ph type="body"/>
          </p:nvPr>
        </p:nvSpPr>
        <p:spPr>
          <a:xfrm>
            <a:off x="378000" y="61459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5" name="PlaceHolder 5"/>
          <p:cNvSpPr>
            <a:spLocks noGrp="1"/>
          </p:cNvSpPr>
          <p:nvPr>
            <p:ph type="ftr" idx="28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56" name="PlaceHolder 6"/>
          <p:cNvSpPr>
            <a:spLocks noGrp="1"/>
          </p:cNvSpPr>
          <p:nvPr>
            <p:ph type="sldNum" idx="29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5B1134B4-65BC-4303-BDAA-67776E93AB7C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7" name="PlaceHolder 7"/>
          <p:cNvSpPr>
            <a:spLocks noGrp="1"/>
          </p:cNvSpPr>
          <p:nvPr>
            <p:ph type="dt" idx="30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4520" cy="7050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3865680" y="61459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ftr" idx="31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63" name="PlaceHolder 6"/>
          <p:cNvSpPr>
            <a:spLocks noGrp="1"/>
          </p:cNvSpPr>
          <p:nvPr>
            <p:ph type="sldNum" idx="32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822AA2D8-990D-4801-AF26-A4DDDC2ED8A2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4" name="PlaceHolder 7"/>
          <p:cNvSpPr>
            <a:spLocks noGrp="1"/>
          </p:cNvSpPr>
          <p:nvPr>
            <p:ph type="dt" idx="33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09400" cy="1115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lnSpc>
                <a:spcPct val="100000"/>
              </a:lnSpc>
              <a:buNone/>
              <a:tabLst>
                <a:tab pos="0" algn="l"/>
              </a:tabLst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l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текста заглавия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3865680" y="2459520"/>
            <a:ext cx="33145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378000" y="6145920"/>
            <a:ext cx="6799320" cy="335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432000" indent="-324000" algn="l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Для правки структуры щёлкните мышью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 algn="l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Второй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 algn="l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Третий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 algn="l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Четвёртый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Пятый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Шестой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 algn="l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Седьмой уровень структуры</a:t>
            </a:r>
            <a:endParaRPr lang="ru-RU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ftr" idx="34"/>
          </p:nvPr>
        </p:nvSpPr>
        <p:spPr>
          <a:xfrm>
            <a:off x="2571480" y="9945000"/>
            <a:ext cx="241308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70" name="PlaceHolder 6"/>
          <p:cNvSpPr>
            <a:spLocks noGrp="1"/>
          </p:cNvSpPr>
          <p:nvPr>
            <p:ph type="sldNum" idx="35"/>
          </p:nvPr>
        </p:nvSpPr>
        <p:spPr>
          <a:xfrm>
            <a:off x="544536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A2858DC-2F8D-43D9-BCB4-026CC1B3159F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1" name="PlaceHolder 7"/>
          <p:cNvSpPr>
            <a:spLocks noGrp="1"/>
          </p:cNvSpPr>
          <p:nvPr>
            <p:ph type="dt" idx="36"/>
          </p:nvPr>
        </p:nvSpPr>
        <p:spPr>
          <a:xfrm>
            <a:off x="378000" y="9945000"/>
            <a:ext cx="1732320" cy="527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&lt;дата/время&gt;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3040" cy="1651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3" name="object 35"/>
          <p:cNvSpPr/>
          <p:nvPr/>
        </p:nvSpPr>
        <p:spPr>
          <a:xfrm>
            <a:off x="217900" y="7000791"/>
            <a:ext cx="7338600" cy="3576600"/>
          </a:xfrm>
          <a:custGeom>
            <a:avLst/>
            <a:gdLst>
              <a:gd name="textAreaLeft" fmla="*/ 0 w 7338600"/>
              <a:gd name="textAreaRight" fmla="*/ 7345800 w 7338600"/>
              <a:gd name="textAreaTop" fmla="*/ 0 h 3576600"/>
              <a:gd name="textAreaBottom" fmla="*/ 3583800 h 357660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74" name="Группа 1"/>
          <p:cNvGrpSpPr/>
          <p:nvPr/>
        </p:nvGrpSpPr>
        <p:grpSpPr>
          <a:xfrm>
            <a:off x="644400" y="8176320"/>
            <a:ext cx="1140840" cy="125640"/>
            <a:chOff x="644400" y="8176320"/>
            <a:chExt cx="1140840" cy="125640"/>
          </a:xfrm>
        </p:grpSpPr>
        <p:pic>
          <p:nvPicPr>
            <p:cNvPr id="75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96120" cy="1256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76" name="object 37"/>
            <p:cNvSpPr/>
            <p:nvPr/>
          </p:nvSpPr>
          <p:spPr>
            <a:xfrm>
              <a:off x="771480" y="8178120"/>
              <a:ext cx="87480" cy="122400"/>
            </a:xfrm>
            <a:custGeom>
              <a:avLst/>
              <a:gdLst>
                <a:gd name="textAreaLeft" fmla="*/ 0 w 87480"/>
                <a:gd name="textAreaRight" fmla="*/ 94680 w 87480"/>
                <a:gd name="textAreaTop" fmla="*/ 0 h 122400"/>
                <a:gd name="textAreaBottom" fmla="*/ 129600 h 12240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pic>
          <p:nvPicPr>
            <p:cNvPr id="77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85120" cy="125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8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2120" cy="1256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79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2960" cy="122040"/>
            </a:xfrm>
            <a:prstGeom prst="rect">
              <a:avLst/>
            </a:prstGeom>
            <a:noFill/>
            <a:ln w="0">
              <a:noFill/>
            </a:ln>
          </p:spPr>
        </p:pic>
        <p:pic>
          <p:nvPicPr>
            <p:cNvPr id="80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05840" cy="123840"/>
            </a:xfrm>
            <a:prstGeom prst="rect">
              <a:avLst/>
            </a:prstGeom>
            <a:noFill/>
            <a:ln w="0">
              <a:noFill/>
            </a:ln>
          </p:spPr>
        </p:pic>
      </p:grp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320000" y="360000"/>
            <a:ext cx="2812320" cy="181692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>
                <a:solidFill>
                  <a:schemeClr val="lt1"/>
                </a:solidFill>
                <a:effectLst/>
                <a:uFillTx/>
                <a:latin typeface="Calibri"/>
              </a:rPr>
              <a:t>МЕРОПРИЯТИЯ</a:t>
            </a:r>
            <a:r>
              <a:rPr lang="ru-RU" sz="2700" b="1" u="none" strike="noStrike">
                <a:solidFill>
                  <a:schemeClr val="lt1"/>
                </a:solidFill>
                <a:effectLst/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effectLst/>
                <a:uFillTx/>
                <a:latin typeface="Calibri"/>
              </a:rPr>
              <a:t> СЕНТЯБРЬ </a:t>
            </a:r>
            <a:r>
              <a:rPr lang="ru-RU" sz="2700" b="1" u="none" strike="noStrike" spc="-20">
                <a:solidFill>
                  <a:schemeClr val="lt1"/>
                </a:solidFill>
                <a:effectLst/>
                <a:uFillTx/>
                <a:latin typeface="Calibri"/>
              </a:rPr>
              <a:t>2026</a:t>
            </a:r>
            <a:endParaRPr lang="ru-RU" sz="27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2" name="object 43"/>
          <p:cNvSpPr/>
          <p:nvPr/>
        </p:nvSpPr>
        <p:spPr>
          <a:xfrm>
            <a:off x="628920" y="8441640"/>
            <a:ext cx="5106960" cy="184599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 defTabSz="9144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429"/>
              </a:lnSpc>
              <a:spcBef>
                <a:spcPts val="104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Наши</a:t>
            </a:r>
            <a:r>
              <a:rPr lang="ru-RU" sz="1300" b="0" u="none" strike="noStrike" spc="-34" dirty="0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1300" b="0" u="none" strike="noStrike" spc="-11" dirty="0">
                <a:solidFill>
                  <a:srgbClr val="FFFFFF"/>
                </a:solidFill>
                <a:effectLst/>
                <a:uFillTx/>
                <a:latin typeface="Calibri"/>
              </a:rPr>
              <a:t>контакты: 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5120" defTabSz="91440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Адрес: </a:t>
            </a:r>
            <a:r>
              <a:rPr lang="ru-RU" sz="1300" b="0" u="none" strike="noStrike" dirty="0" err="1">
                <a:solidFill>
                  <a:srgbClr val="FFFFFF"/>
                </a:solidFill>
                <a:effectLst/>
                <a:uFillTx/>
                <a:latin typeface="Calibri"/>
              </a:rPr>
              <a:t>г.Пудож</a:t>
            </a: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, ул.Комсомольская,д.16</a:t>
            </a:r>
            <a:r>
              <a:rPr sz="1300" dirty="0"/>
              <a:t/>
            </a:r>
            <a:br>
              <a:rPr sz="1300" dirty="0"/>
            </a:br>
            <a:r>
              <a:rPr lang="ru-RU" sz="1300" b="0" u="none" strike="noStrike" dirty="0">
                <a:solidFill>
                  <a:srgbClr val="FFFFFF"/>
                </a:solidFill>
                <a:effectLst/>
                <a:uFillTx/>
                <a:latin typeface="Calibri"/>
              </a:rPr>
              <a:t>Контактный номер 8 8142 7952 </a:t>
            </a:r>
            <a:r>
              <a:rPr lang="ru-RU" sz="13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00   </a:t>
            </a:r>
            <a:r>
              <a:rPr lang="ru-RU" sz="1300" b="0" u="none" strike="noStrike" smtClean="0">
                <a:solidFill>
                  <a:srgbClr val="FFFFFF"/>
                </a:solidFill>
                <a:effectLst/>
                <a:uFillTx/>
                <a:latin typeface="Calibri"/>
              </a:rPr>
              <a:t>1612</a:t>
            </a:r>
            <a:endParaRPr lang="ru-RU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object 44"/>
          <p:cNvSpPr/>
          <p:nvPr/>
        </p:nvSpPr>
        <p:spPr>
          <a:xfrm>
            <a:off x="4080960" y="7019460"/>
            <a:ext cx="3290400" cy="55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 defTabSz="9144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работы: понедельник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пятница</a:t>
            </a:r>
            <a:r>
              <a:rPr lang="ru-RU" sz="1600" b="1" u="none" strike="noStrike" spc="-11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09:00</a:t>
            </a:r>
            <a:r>
              <a:rPr lang="ru-RU" sz="1600" b="1" u="none" strike="noStrike" spc="-6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effectLst/>
                <a:uFillTx/>
                <a:latin typeface="Calibri"/>
              </a:rPr>
              <a:t>–</a:t>
            </a:r>
            <a:r>
              <a:rPr lang="ru-RU" sz="1600" b="1" u="none" strike="noStrike" spc="-14" dirty="0">
                <a:solidFill>
                  <a:srgbClr val="58595B"/>
                </a:solidFill>
                <a:effectLst/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effectLst/>
                <a:uFillTx/>
                <a:latin typeface="Calibri"/>
              </a:rPr>
              <a:t>17:00</a:t>
            </a:r>
            <a:endParaRPr lang="ru-RU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object 45"/>
          <p:cNvSpPr/>
          <p:nvPr/>
        </p:nvSpPr>
        <p:spPr>
          <a:xfrm>
            <a:off x="6123240" y="8786520"/>
            <a:ext cx="91044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 defTabSz="9144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Отделение Фонда</a:t>
            </a:r>
            <a:r>
              <a:rPr lang="ru-RU" sz="800" b="0" u="none" strike="noStrike" spc="49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пенсионного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и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 социального</a:t>
            </a:r>
            <a:r>
              <a:rPr lang="ru-RU" sz="800" b="0" u="none" strike="noStrike" spc="496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11">
                <a:solidFill>
                  <a:srgbClr val="FFFFFF"/>
                </a:solidFill>
                <a:effectLst/>
                <a:uFillTx/>
                <a:latin typeface="Calibri"/>
              </a:rPr>
              <a:t>страхования</a:t>
            </a:r>
            <a:r>
              <a:rPr lang="ru-RU" sz="800" b="0" u="none" strike="noStrike" spc="9">
                <a:solidFill>
                  <a:srgbClr val="FFFFFF"/>
                </a:solidFill>
                <a:effectLst/>
                <a:uFillTx/>
                <a:latin typeface="Calibri"/>
              </a:rPr>
              <a:t> </a:t>
            </a:r>
            <a:r>
              <a:rPr lang="ru-RU" sz="800" b="0" u="none" strike="noStrike" spc="-26">
                <a:solidFill>
                  <a:srgbClr val="FFFFFF"/>
                </a:solidFill>
                <a:effectLst/>
                <a:uFillTx/>
                <a:latin typeface="Calibri"/>
              </a:rPr>
              <a:t>РФ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2600" defTabSz="914400">
              <a:lnSpc>
                <a:spcPts val="799"/>
              </a:lnSpc>
            </a:pPr>
            <a:r>
              <a:rPr lang="ru-RU" sz="800" b="0" u="none" strike="noStrike">
                <a:solidFill>
                  <a:srgbClr val="FFFFFF"/>
                </a:solidFill>
                <a:effectLst/>
                <a:uFillTx/>
                <a:latin typeface="Calibri"/>
              </a:rPr>
              <a:t>по</a:t>
            </a:r>
            <a:r>
              <a:rPr lang="ru-RU" sz="800" b="0" u="none" strike="noStrike" spc="43">
                <a:solidFill>
                  <a:srgbClr val="FFFFFF"/>
                </a:solidFill>
                <a:effectLst/>
                <a:uFillTx/>
                <a:latin typeface="Calibri"/>
              </a:rPr>
              <a:t>  Республике Карелия г.Пудож</a:t>
            </a:r>
            <a:endParaRPr lang="ru-RU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pSp>
        <p:nvGrpSpPr>
          <p:cNvPr id="85" name="Группа 103"/>
          <p:cNvGrpSpPr/>
          <p:nvPr/>
        </p:nvGrpSpPr>
        <p:grpSpPr>
          <a:xfrm>
            <a:off x="512280" y="489240"/>
            <a:ext cx="2510640" cy="975960"/>
            <a:chOff x="512280" y="489240"/>
            <a:chExt cx="2510640" cy="975960"/>
          </a:xfrm>
        </p:grpSpPr>
        <p:pic>
          <p:nvPicPr>
            <p:cNvPr id="86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2320" cy="950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87" name="object 50"/>
            <p:cNvSpPr/>
            <p:nvPr/>
          </p:nvSpPr>
          <p:spPr>
            <a:xfrm>
              <a:off x="1577160" y="814680"/>
              <a:ext cx="288000" cy="178200"/>
            </a:xfrm>
            <a:custGeom>
              <a:avLst/>
              <a:gdLst>
                <a:gd name="textAreaLeft" fmla="*/ 0 w 288000"/>
                <a:gd name="textAreaRight" fmla="*/ 295200 w 288000"/>
                <a:gd name="textAreaTop" fmla="*/ 0 h 178200"/>
                <a:gd name="textAreaBottom" fmla="*/ 185400 h 17820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grpSp>
          <p:nvGrpSpPr>
            <p:cNvPr id="88" name="object 51"/>
            <p:cNvGrpSpPr/>
            <p:nvPr/>
          </p:nvGrpSpPr>
          <p:grpSpPr>
            <a:xfrm>
              <a:off x="1917720" y="814680"/>
              <a:ext cx="440640" cy="144000"/>
              <a:chOff x="1917720" y="814680"/>
              <a:chExt cx="440640" cy="144000"/>
            </a:xfrm>
          </p:grpSpPr>
          <p:sp>
            <p:nvSpPr>
              <p:cNvPr id="89" name="object 52"/>
              <p:cNvSpPr/>
              <p:nvPr/>
            </p:nvSpPr>
            <p:spPr>
              <a:xfrm>
                <a:off x="1917720" y="814680"/>
                <a:ext cx="283680" cy="144000"/>
              </a:xfrm>
              <a:custGeom>
                <a:avLst/>
                <a:gdLst>
                  <a:gd name="textAreaLeft" fmla="*/ 0 w 283680"/>
                  <a:gd name="textAreaRight" fmla="*/ 290880 w 283680"/>
                  <a:gd name="textAreaTop" fmla="*/ 0 h 144000"/>
                  <a:gd name="textAreaBottom" fmla="*/ 151200 h 14400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endParaRPr lang="ru-RU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90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14120" cy="1429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pic>
          <p:nvPicPr>
            <p:cNvPr id="91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2640" cy="146520"/>
            </a:xfrm>
            <a:prstGeom prst="rect">
              <a:avLst/>
            </a:prstGeom>
            <a:noFill/>
            <a:ln w="0">
              <a:noFill/>
            </a:ln>
          </p:spPr>
        </p:pic>
        <p:grpSp>
          <p:nvGrpSpPr>
            <p:cNvPr id="92" name="object 55"/>
            <p:cNvGrpSpPr/>
            <p:nvPr/>
          </p:nvGrpSpPr>
          <p:grpSpPr>
            <a:xfrm>
              <a:off x="1762920" y="1051200"/>
              <a:ext cx="670320" cy="176400"/>
              <a:chOff x="1762920" y="1051200"/>
              <a:chExt cx="670320" cy="176400"/>
            </a:xfrm>
          </p:grpSpPr>
          <p:pic>
            <p:nvPicPr>
              <p:cNvPr id="93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15560" cy="1429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94" name="object 57"/>
              <p:cNvSpPr/>
              <p:nvPr/>
            </p:nvSpPr>
            <p:spPr>
              <a:xfrm>
                <a:off x="1917720" y="1051200"/>
                <a:ext cx="515520" cy="176400"/>
              </a:xfrm>
              <a:custGeom>
                <a:avLst/>
                <a:gdLst>
                  <a:gd name="textAreaLeft" fmla="*/ 0 w 515520"/>
                  <a:gd name="textAreaRight" fmla="*/ 522720 w 515520"/>
                  <a:gd name="textAreaTop" fmla="*/ 0 h 176400"/>
                  <a:gd name="textAreaBottom" fmla="*/ 183600 h 17640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endParaRPr lang="ru-RU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</p:grpSp>
        <p:grpSp>
          <p:nvGrpSpPr>
            <p:cNvPr id="95" name="object 58"/>
            <p:cNvGrpSpPr/>
            <p:nvPr/>
          </p:nvGrpSpPr>
          <p:grpSpPr>
            <a:xfrm>
              <a:off x="2489040" y="1051560"/>
              <a:ext cx="283680" cy="142920"/>
              <a:chOff x="2489040" y="1051560"/>
              <a:chExt cx="283680" cy="142920"/>
            </a:xfrm>
          </p:grpSpPr>
          <p:pic>
            <p:nvPicPr>
              <p:cNvPr id="96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2760" cy="1429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97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13760" cy="1429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  <p:grpSp>
          <p:nvGrpSpPr>
            <p:cNvPr id="98" name="object 61"/>
            <p:cNvGrpSpPr/>
            <p:nvPr/>
          </p:nvGrpSpPr>
          <p:grpSpPr>
            <a:xfrm>
              <a:off x="1556640" y="1284480"/>
              <a:ext cx="1466280" cy="180720"/>
              <a:chOff x="1556640" y="1284480"/>
              <a:chExt cx="1466280" cy="180720"/>
            </a:xfrm>
          </p:grpSpPr>
          <p:pic>
            <p:nvPicPr>
              <p:cNvPr id="99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36080" cy="1483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0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57320" cy="1483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1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3160" cy="1807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2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57320" cy="14832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sp>
            <p:nvSpPr>
              <p:cNvPr id="103" name="object 66"/>
              <p:cNvSpPr/>
              <p:nvPr/>
            </p:nvSpPr>
            <p:spPr>
              <a:xfrm>
                <a:off x="2494080" y="1290960"/>
                <a:ext cx="131400" cy="142560"/>
              </a:xfrm>
              <a:custGeom>
                <a:avLst/>
                <a:gdLst>
                  <a:gd name="textAreaLeft" fmla="*/ 0 w 131400"/>
                  <a:gd name="textAreaRight" fmla="*/ 138600 w 131400"/>
                  <a:gd name="textAreaTop" fmla="*/ 0 h 142560"/>
                  <a:gd name="textAreaBottom" fmla="*/ 149760 h 14256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endParaRPr lang="ru-RU" sz="1800" b="0" u="none" strike="noStrike">
                  <a:solidFill>
                    <a:srgbClr val="000000"/>
                  </a:solidFill>
                  <a:effectLst/>
                  <a:uFillTx/>
                  <a:latin typeface="Arial"/>
                </a:endParaRPr>
              </a:p>
            </p:txBody>
          </p:sp>
          <p:pic>
            <p:nvPicPr>
              <p:cNvPr id="104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3080" cy="174240"/>
              </a:xfrm>
              <a:prstGeom prst="rect">
                <a:avLst/>
              </a:prstGeom>
              <a:noFill/>
              <a:ln w="0">
                <a:noFill/>
              </a:ln>
            </p:spPr>
          </p:pic>
          <p:pic>
            <p:nvPicPr>
              <p:cNvPr id="105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1280" cy="142920"/>
              </a:xfrm>
              <a:prstGeom prst="rect">
                <a:avLst/>
              </a:prstGeom>
              <a:noFill/>
              <a:ln w="0">
                <a:noFill/>
              </a:ln>
            </p:spPr>
          </p:pic>
        </p:grpSp>
      </p:grpSp>
      <p:sp>
        <p:nvSpPr>
          <p:cNvPr id="106" name="Прямоугольник: скругленные углы 2"/>
          <p:cNvSpPr/>
          <p:nvPr/>
        </p:nvSpPr>
        <p:spPr>
          <a:xfrm>
            <a:off x="6140520" y="9593640"/>
            <a:ext cx="867600" cy="85140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7" name="Овал 3"/>
          <p:cNvSpPr/>
          <p:nvPr/>
        </p:nvSpPr>
        <p:spPr>
          <a:xfrm>
            <a:off x="6047640" y="7937640"/>
            <a:ext cx="808200" cy="808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08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594360" cy="5094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09" name="Рисунок 7"/>
          <p:cNvPicPr/>
          <p:nvPr/>
        </p:nvPicPr>
        <p:blipFill>
          <a:blip r:embed="rId21"/>
          <a:stretch/>
        </p:blipFill>
        <p:spPr>
          <a:xfrm>
            <a:off x="6153120" y="9577080"/>
            <a:ext cx="855000" cy="855000"/>
          </a:xfrm>
          <a:prstGeom prst="rect">
            <a:avLst/>
          </a:prstGeom>
          <a:noFill/>
          <a:ln w="0">
            <a:noFill/>
          </a:ln>
        </p:spPr>
      </p:pic>
      <p:graphicFrame>
        <p:nvGraphicFramePr>
          <p:cNvPr id="110" name="Таблица 4"/>
          <p:cNvGraphicFramePr/>
          <p:nvPr>
            <p:extLst>
              <p:ext uri="{D42A27DB-BD31-4B8C-83A1-F6EECF244321}">
                <p14:modId xmlns:p14="http://schemas.microsoft.com/office/powerpoint/2010/main" val="3647792975"/>
              </p:ext>
            </p:extLst>
          </p:nvPr>
        </p:nvGraphicFramePr>
        <p:xfrm>
          <a:off x="454500" y="1908000"/>
          <a:ext cx="6789600" cy="4381071"/>
        </p:xfrm>
        <a:graphic>
          <a:graphicData uri="http://schemas.openxmlformats.org/drawingml/2006/table">
            <a:tbl>
              <a:tblPr/>
              <a:tblGrid>
                <a:gridCol w="8870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516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50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8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Дата 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Мероприятие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effectLst/>
                          <a:uFillTx/>
                          <a:latin typeface="Calibri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Мероприятие, посвященное Дню знаний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 smtClean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03.09</a:t>
                      </a:r>
                      <a:endParaRPr lang="ru-RU" sz="1800" b="0" u="none" strike="noStrike" dirty="0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Встреча с кандидатами в депутаты в Законодательное Собрание РК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8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посвященное Дню начала блокады Ленинграда 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осенних цветов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151">
                <a:tc>
                  <a:txBody>
                    <a:bodyPr/>
                    <a:lstStyle/>
                    <a:p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Прогулка по осеннему лесу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760">
                <a:tc>
                  <a:txBody>
                    <a:bodyPr/>
                    <a:lstStyle/>
                    <a:p>
                      <a:r>
                        <a:rPr lang="ru-RU" sz="1800" b="0" u="none" strike="noStrike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30.09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воссоединения ДНР, ЛНР, Запорожской и Херсонской областей РФ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u="none" strike="noStrike" dirty="0">
                          <a:solidFill>
                            <a:srgbClr val="000000"/>
                          </a:solidFill>
                          <a:effectLst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99</Words>
  <Application>Microsoft Office PowerPoint</Application>
  <PresentationFormat>Произвольный</PresentationFormat>
  <Paragraphs>30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Symbol</vt:lpstr>
      <vt:lpstr>Times New Roman</vt:lpstr>
      <vt:lpstr>Wingdings</vt:lpstr>
      <vt:lpstr>Office Theme</vt:lpstr>
      <vt:lpstr>МЕРОПРИЯТИЯНА СЕНТЯБРЬ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Борисова Дарья Владимировна</cp:lastModifiedBy>
  <cp:revision>50</cp:revision>
  <cp:lastPrinted>2026-05-22T11:12:04Z</cp:lastPrinted>
  <dcterms:created xsi:type="dcterms:W3CDTF">2025-11-06T11:20:25Z</dcterms:created>
  <dcterms:modified xsi:type="dcterms:W3CDTF">2026-08-31T06:49:07Z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