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  <Override PartName="/ppt/media/image10.png" ContentType="image/png"/>
  <Override PartName="/ppt/media/image11.png" ContentType="image/png"/>
  <Override PartName="/ppt/media/image12.png" ContentType="image/png"/>
  <Override PartName="/ppt/media/image13.png" ContentType="image/png"/>
  <Override PartName="/ppt/media/image14.png" ContentType="image/png"/>
  <Override PartName="/ppt/media/image15.png" ContentType="image/png"/>
  <Override PartName="/ppt/media/image16.png" ContentType="image/png"/>
  <Override PartName="/ppt/media/image17.png" ContentType="image/png"/>
  <Override PartName="/ppt/media/image18.png" ContentType="image/png"/>
  <Override PartName="/ppt/media/image19.png" ContentType="image/png"/>
  <Override PartName="/ppt/media/image20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7556500" cy="106934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4800" cy="112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19920" cy="3364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3865680" y="2459520"/>
            <a:ext cx="3319920" cy="3364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378000" y="6145920"/>
            <a:ext cx="6804720" cy="3364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848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6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22D69046-3D9C-41F9-BFC5-4B7350D25BAF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7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entered Text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ftr" idx="28"/>
          </p:nvPr>
        </p:nvSpPr>
        <p:spPr>
          <a:xfrm>
            <a:off x="2571480" y="9945000"/>
            <a:ext cx="241848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sldNum" idx="29"/>
          </p:nvPr>
        </p:nvSpPr>
        <p:spPr>
          <a:xfrm>
            <a:off x="544536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045C008D-D216-46B1-8908-E4E72C398E77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dt" idx="30"/>
          </p:nvPr>
        </p:nvSpPr>
        <p:spPr>
          <a:xfrm>
            <a:off x="37800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4800" cy="112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19920" cy="3364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3865680" y="2459520"/>
            <a:ext cx="3319920" cy="705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 type="body"/>
          </p:nvPr>
        </p:nvSpPr>
        <p:spPr>
          <a:xfrm>
            <a:off x="378000" y="6145920"/>
            <a:ext cx="3319920" cy="3364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" name="PlaceHolder 5"/>
          <p:cNvSpPr>
            <a:spLocks noGrp="1"/>
          </p:cNvSpPr>
          <p:nvPr>
            <p:ph type="ftr" idx="31"/>
          </p:nvPr>
        </p:nvSpPr>
        <p:spPr>
          <a:xfrm>
            <a:off x="2571480" y="9945000"/>
            <a:ext cx="241848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PlaceHolder 6"/>
          <p:cNvSpPr>
            <a:spLocks noGrp="1"/>
          </p:cNvSpPr>
          <p:nvPr>
            <p:ph type="sldNum" idx="32"/>
          </p:nvPr>
        </p:nvSpPr>
        <p:spPr>
          <a:xfrm>
            <a:off x="544536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67F4DA7B-BB17-4E23-A46A-24D3C8CCA37B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PlaceHolder 7"/>
          <p:cNvSpPr>
            <a:spLocks noGrp="1"/>
          </p:cNvSpPr>
          <p:nvPr>
            <p:ph type="dt" idx="33"/>
          </p:nvPr>
        </p:nvSpPr>
        <p:spPr>
          <a:xfrm>
            <a:off x="37800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4800" cy="112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19920" cy="705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3865680" y="2459520"/>
            <a:ext cx="3319920" cy="3364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3865680" y="6145920"/>
            <a:ext cx="3319920" cy="3364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" name="PlaceHolder 5"/>
          <p:cNvSpPr>
            <a:spLocks noGrp="1"/>
          </p:cNvSpPr>
          <p:nvPr>
            <p:ph type="ftr" idx="34"/>
          </p:nvPr>
        </p:nvSpPr>
        <p:spPr>
          <a:xfrm>
            <a:off x="2571480" y="9945000"/>
            <a:ext cx="241848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PlaceHolder 6"/>
          <p:cNvSpPr>
            <a:spLocks noGrp="1"/>
          </p:cNvSpPr>
          <p:nvPr>
            <p:ph type="sldNum" idx="35"/>
          </p:nvPr>
        </p:nvSpPr>
        <p:spPr>
          <a:xfrm>
            <a:off x="544536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AA6C0F6D-CA37-438D-8896-FB9140FB8C09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PlaceHolder 7"/>
          <p:cNvSpPr>
            <a:spLocks noGrp="1"/>
          </p:cNvSpPr>
          <p:nvPr>
            <p:ph type="dt" idx="36"/>
          </p:nvPr>
        </p:nvSpPr>
        <p:spPr>
          <a:xfrm>
            <a:off x="37800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4800" cy="112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4720" cy="3364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378000" y="6145920"/>
            <a:ext cx="6804720" cy="3364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848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sldNum" idx="5"/>
          </p:nvPr>
        </p:nvSpPr>
        <p:spPr>
          <a:xfrm>
            <a:off x="544536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FCC6556F-A578-4161-8B7D-4F3BF253B143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6"/>
          <p:cNvSpPr>
            <a:spLocks noGrp="1"/>
          </p:cNvSpPr>
          <p:nvPr>
            <p:ph type="dt" idx="6"/>
          </p:nvPr>
        </p:nvSpPr>
        <p:spPr>
          <a:xfrm>
            <a:off x="37800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4800" cy="112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19920" cy="3364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3865680" y="2459520"/>
            <a:ext cx="3319920" cy="3364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body"/>
          </p:nvPr>
        </p:nvSpPr>
        <p:spPr>
          <a:xfrm>
            <a:off x="378000" y="6145920"/>
            <a:ext cx="3319920" cy="3364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5"/>
          <p:cNvSpPr>
            <a:spLocks noGrp="1"/>
          </p:cNvSpPr>
          <p:nvPr>
            <p:ph type="body"/>
          </p:nvPr>
        </p:nvSpPr>
        <p:spPr>
          <a:xfrm>
            <a:off x="3865680" y="6145920"/>
            <a:ext cx="3319920" cy="3364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6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848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7"/>
          <p:cNvSpPr>
            <a:spLocks noGrp="1"/>
          </p:cNvSpPr>
          <p:nvPr>
            <p:ph type="sldNum" idx="8"/>
          </p:nvPr>
        </p:nvSpPr>
        <p:spPr>
          <a:xfrm>
            <a:off x="544536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AE7590D3-0928-4A08-991C-363DC847CF5C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8"/>
          <p:cNvSpPr>
            <a:spLocks noGrp="1"/>
          </p:cNvSpPr>
          <p:nvPr>
            <p:ph type="dt" idx="9"/>
          </p:nvPr>
        </p:nvSpPr>
        <p:spPr>
          <a:xfrm>
            <a:off x="37800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4800" cy="112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2189880" cy="3364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2679120" y="2459520"/>
            <a:ext cx="2189880" cy="3364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4980600" y="2459520"/>
            <a:ext cx="2189880" cy="3364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 type="body"/>
          </p:nvPr>
        </p:nvSpPr>
        <p:spPr>
          <a:xfrm>
            <a:off x="378000" y="6145920"/>
            <a:ext cx="2189880" cy="3364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6"/>
          <p:cNvSpPr>
            <a:spLocks noGrp="1"/>
          </p:cNvSpPr>
          <p:nvPr>
            <p:ph type="body"/>
          </p:nvPr>
        </p:nvSpPr>
        <p:spPr>
          <a:xfrm>
            <a:off x="2679120" y="6145920"/>
            <a:ext cx="2189880" cy="3364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7"/>
          <p:cNvSpPr>
            <a:spLocks noGrp="1"/>
          </p:cNvSpPr>
          <p:nvPr>
            <p:ph type="body"/>
          </p:nvPr>
        </p:nvSpPr>
        <p:spPr>
          <a:xfrm>
            <a:off x="4980600" y="6145920"/>
            <a:ext cx="2189880" cy="3364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8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848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9"/>
          <p:cNvSpPr>
            <a:spLocks noGrp="1"/>
          </p:cNvSpPr>
          <p:nvPr>
            <p:ph type="sldNum" idx="11"/>
          </p:nvPr>
        </p:nvSpPr>
        <p:spPr>
          <a:xfrm>
            <a:off x="544536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1022FFDD-CFA8-4677-8A32-D566DAA42663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10"/>
          <p:cNvSpPr>
            <a:spLocks noGrp="1"/>
          </p:cNvSpPr>
          <p:nvPr>
            <p:ph type="dt" idx="12"/>
          </p:nvPr>
        </p:nvSpPr>
        <p:spPr>
          <a:xfrm>
            <a:off x="37800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848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sldNum" idx="14"/>
          </p:nvPr>
        </p:nvSpPr>
        <p:spPr>
          <a:xfrm>
            <a:off x="544536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64B0765C-0846-4F9E-B5CF-AF5F2F2CEFC4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dt" idx="15"/>
          </p:nvPr>
        </p:nvSpPr>
        <p:spPr>
          <a:xfrm>
            <a:off x="37800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4800" cy="112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ftr" idx="16"/>
          </p:nvPr>
        </p:nvSpPr>
        <p:spPr>
          <a:xfrm>
            <a:off x="2571480" y="9945000"/>
            <a:ext cx="241848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sldNum" idx="17"/>
          </p:nvPr>
        </p:nvSpPr>
        <p:spPr>
          <a:xfrm>
            <a:off x="544536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45191A9A-5DA8-43B0-BB46-3FF53F4CD014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dt" idx="18"/>
          </p:nvPr>
        </p:nvSpPr>
        <p:spPr>
          <a:xfrm>
            <a:off x="37800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4800" cy="112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4720" cy="705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ftr" idx="19"/>
          </p:nvPr>
        </p:nvSpPr>
        <p:spPr>
          <a:xfrm>
            <a:off x="2571480" y="9945000"/>
            <a:ext cx="241848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4"/>
          <p:cNvSpPr>
            <a:spLocks noGrp="1"/>
          </p:cNvSpPr>
          <p:nvPr>
            <p:ph type="sldNum" idx="20"/>
          </p:nvPr>
        </p:nvSpPr>
        <p:spPr>
          <a:xfrm>
            <a:off x="544536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201A4216-611F-47E1-96DE-766547263174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PlaceHolder 5"/>
          <p:cNvSpPr>
            <a:spLocks noGrp="1"/>
          </p:cNvSpPr>
          <p:nvPr>
            <p:ph type="dt" idx="21"/>
          </p:nvPr>
        </p:nvSpPr>
        <p:spPr>
          <a:xfrm>
            <a:off x="37800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4800" cy="112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19920" cy="705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PlaceHolder 3"/>
          <p:cNvSpPr>
            <a:spLocks noGrp="1"/>
          </p:cNvSpPr>
          <p:nvPr>
            <p:ph type="body"/>
          </p:nvPr>
        </p:nvSpPr>
        <p:spPr>
          <a:xfrm>
            <a:off x="3865680" y="2459520"/>
            <a:ext cx="3319920" cy="705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PlaceHolder 4"/>
          <p:cNvSpPr>
            <a:spLocks noGrp="1"/>
          </p:cNvSpPr>
          <p:nvPr>
            <p:ph type="ftr" idx="22"/>
          </p:nvPr>
        </p:nvSpPr>
        <p:spPr>
          <a:xfrm>
            <a:off x="2571480" y="9945000"/>
            <a:ext cx="241848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PlaceHolder 5"/>
          <p:cNvSpPr>
            <a:spLocks noGrp="1"/>
          </p:cNvSpPr>
          <p:nvPr>
            <p:ph type="sldNum" idx="23"/>
          </p:nvPr>
        </p:nvSpPr>
        <p:spPr>
          <a:xfrm>
            <a:off x="544536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7CE2F590-85AD-4740-BF31-2A54732804AD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PlaceHolder 6"/>
          <p:cNvSpPr>
            <a:spLocks noGrp="1"/>
          </p:cNvSpPr>
          <p:nvPr>
            <p:ph type="dt" idx="24"/>
          </p:nvPr>
        </p:nvSpPr>
        <p:spPr>
          <a:xfrm>
            <a:off x="37800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4800" cy="112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ftr" idx="25"/>
          </p:nvPr>
        </p:nvSpPr>
        <p:spPr>
          <a:xfrm>
            <a:off x="2571480" y="9945000"/>
            <a:ext cx="241848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sldNum" idx="26"/>
          </p:nvPr>
        </p:nvSpPr>
        <p:spPr>
          <a:xfrm>
            <a:off x="544536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EF38E273-1CBB-4259-9BA2-3E36DAB7D8D3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dt" idx="27"/>
          </p:nvPr>
        </p:nvSpPr>
        <p:spPr>
          <a:xfrm>
            <a:off x="37800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8440" cy="1656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1" name="object 35"/>
          <p:cNvSpPr/>
          <p:nvPr/>
        </p:nvSpPr>
        <p:spPr>
          <a:xfrm>
            <a:off x="111240" y="7000200"/>
            <a:ext cx="7344000" cy="3582000"/>
          </a:xfrm>
          <a:custGeom>
            <a:avLst/>
            <a:gdLst>
              <a:gd name="textAreaLeft" fmla="*/ 0 w 7344000"/>
              <a:gd name="textAreaRight" fmla="*/ 7345800 w 7344000"/>
              <a:gd name="textAreaTop" fmla="*/ 0 h 3582000"/>
              <a:gd name="textAreaBottom" fmla="*/ 3583800 h 358200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72" name="Группа 1"/>
          <p:cNvGrpSpPr/>
          <p:nvPr/>
        </p:nvGrpSpPr>
        <p:grpSpPr>
          <a:xfrm>
            <a:off x="644400" y="8176320"/>
            <a:ext cx="1146240" cy="131040"/>
            <a:chOff x="644400" y="8176320"/>
            <a:chExt cx="1146240" cy="131040"/>
          </a:xfrm>
        </p:grpSpPr>
        <p:pic>
          <p:nvPicPr>
            <p:cNvPr id="73" name="object 36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101520" cy="1310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74" name="object 37"/>
            <p:cNvSpPr/>
            <p:nvPr/>
          </p:nvSpPr>
          <p:spPr>
            <a:xfrm>
              <a:off x="771480" y="8178120"/>
              <a:ext cx="92880" cy="127800"/>
            </a:xfrm>
            <a:custGeom>
              <a:avLst/>
              <a:gdLst>
                <a:gd name="textAreaLeft" fmla="*/ 0 w 92880"/>
                <a:gd name="textAreaRight" fmla="*/ 94680 w 92880"/>
                <a:gd name="textAreaTop" fmla="*/ 0 h 127800"/>
                <a:gd name="textAreaBottom" fmla="*/ 129600 h 12780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pic>
          <p:nvPicPr>
            <p:cNvPr id="75" name="object 38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90520" cy="1310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76" name="object 39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7520" cy="1310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77" name="object 40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8360" cy="1274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78" name="object 41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11240" cy="12924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4320000" y="360000"/>
            <a:ext cx="2817720" cy="182232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0" algn="r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1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МЕРОПРИЯТИЯ </a:t>
            </a:r>
            <a:r>
              <a:rPr b="1" lang="ru-RU" sz="27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НА</a:t>
            </a:r>
            <a:r>
              <a:rPr b="1" lang="ru-RU" sz="2700" spc="-6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 МАРТ</a:t>
            </a:r>
            <a:endParaRPr b="0" lang="ru-RU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700" spc="-2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2026</a:t>
            </a:r>
            <a:endParaRPr b="0" lang="ru-RU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object 43"/>
          <p:cNvSpPr/>
          <p:nvPr/>
        </p:nvSpPr>
        <p:spPr>
          <a:xfrm>
            <a:off x="628920" y="8441640"/>
            <a:ext cx="5112360" cy="2022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b="1" lang="ru-RU" sz="44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ПРИХОДИТЕ, </a:t>
            </a:r>
            <a:r>
              <a:rPr b="1" lang="ru-RU" sz="44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МЫ</a:t>
            </a:r>
            <a:r>
              <a:rPr b="1" lang="ru-RU" sz="4400" spc="-136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1" lang="ru-RU" sz="44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ВАС</a:t>
            </a:r>
            <a:r>
              <a:rPr b="1" lang="ru-RU" sz="4400" spc="-136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1" lang="ru-RU" sz="44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ЖДЕМ!</a:t>
            </a: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Наши</a:t>
            </a:r>
            <a:r>
              <a:rPr b="0" lang="ru-RU" sz="1300" spc="-34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0" lang="ru-RU" sz="13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контакты:</a:t>
            </a: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Адрес:</a:t>
            </a:r>
            <a:br>
              <a:rPr sz="1300"/>
            </a:b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Контактный номер</a:t>
            </a: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ФИО</a:t>
            </a: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" name="object 44"/>
          <p:cNvSpPr/>
          <p:nvPr/>
        </p:nvSpPr>
        <p:spPr>
          <a:xfrm>
            <a:off x="3819240" y="7361640"/>
            <a:ext cx="3295800" cy="558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algn="l" pos="0"/>
              </a:tabLst>
            </a:pP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Время</a:t>
            </a:r>
            <a:r>
              <a:rPr b="1" lang="ru-RU" sz="1600" spc="-65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b="1" lang="ru-RU" sz="1600" spc="-11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работы: понедельник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–</a:t>
            </a:r>
            <a:r>
              <a:rPr b="1" lang="ru-RU" sz="1600" spc="-11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пятница</a:t>
            </a:r>
            <a:r>
              <a:rPr b="1" lang="ru-RU" sz="1600" spc="-11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09:00</a:t>
            </a:r>
            <a:r>
              <a:rPr b="1" lang="ru-RU" sz="1600" spc="-6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–</a:t>
            </a:r>
            <a:r>
              <a:rPr b="1" lang="ru-RU" sz="1600" spc="-14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b="1" lang="ru-RU" sz="1600" spc="-2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17:00</a:t>
            </a:r>
            <a:endParaRPr b="0" lang="ru-RU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2" name="object 45"/>
          <p:cNvSpPr/>
          <p:nvPr/>
        </p:nvSpPr>
        <p:spPr>
          <a:xfrm>
            <a:off x="6123240" y="8786520"/>
            <a:ext cx="915840" cy="74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Отделение Фонда</a:t>
            </a:r>
            <a:r>
              <a:rPr b="0" lang="ru-RU" sz="800" spc="496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пенсионного</a:t>
            </a:r>
            <a:endParaRPr b="0" lang="ru-RU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и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социального</a:t>
            </a:r>
            <a:r>
              <a:rPr b="0" lang="ru-RU" sz="800" spc="496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страхования</a:t>
            </a:r>
            <a:r>
              <a:rPr b="0" lang="ru-RU" sz="800" spc="9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0" lang="ru-RU" sz="800" spc="-26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РФ</a:t>
            </a:r>
            <a:endParaRPr b="0" lang="ru-RU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по</a:t>
            </a:r>
            <a:r>
              <a:rPr b="0" lang="ru-RU" sz="800" spc="43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0" lang="ru-RU" sz="800" spc="-2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Санкт-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Петербургу</a:t>
            </a:r>
            <a:r>
              <a:rPr b="0" lang="ru-RU" sz="800" spc="496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0" lang="ru-RU" sz="8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и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Ленинградской</a:t>
            </a:r>
            <a:r>
              <a:rPr b="0" lang="ru-RU" sz="800" spc="496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области</a:t>
            </a:r>
            <a:endParaRPr b="0" lang="ru-RU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83" name="Группа 103"/>
          <p:cNvGrpSpPr/>
          <p:nvPr/>
        </p:nvGrpSpPr>
        <p:grpSpPr>
          <a:xfrm>
            <a:off x="512280" y="489240"/>
            <a:ext cx="2516040" cy="981360"/>
            <a:chOff x="512280" y="489240"/>
            <a:chExt cx="2516040" cy="981360"/>
          </a:xfrm>
        </p:grpSpPr>
        <p:pic>
          <p:nvPicPr>
            <p:cNvPr id="84" name="object 49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7720" cy="9554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85" name="object 50"/>
            <p:cNvSpPr/>
            <p:nvPr/>
          </p:nvSpPr>
          <p:spPr>
            <a:xfrm>
              <a:off x="1577160" y="814680"/>
              <a:ext cx="293400" cy="183600"/>
            </a:xfrm>
            <a:custGeom>
              <a:avLst/>
              <a:gdLst>
                <a:gd name="textAreaLeft" fmla="*/ 0 w 293400"/>
                <a:gd name="textAreaRight" fmla="*/ 295200 w 293400"/>
                <a:gd name="textAreaTop" fmla="*/ 0 h 183600"/>
                <a:gd name="textAreaBottom" fmla="*/ 185400 h 18360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86" name="object 51"/>
            <p:cNvGrpSpPr/>
            <p:nvPr/>
          </p:nvGrpSpPr>
          <p:grpSpPr>
            <a:xfrm>
              <a:off x="1917720" y="814680"/>
              <a:ext cx="446040" cy="149400"/>
              <a:chOff x="1917720" y="814680"/>
              <a:chExt cx="446040" cy="149400"/>
            </a:xfrm>
          </p:grpSpPr>
          <p:sp>
            <p:nvSpPr>
              <p:cNvPr id="87" name="object 52"/>
              <p:cNvSpPr/>
              <p:nvPr/>
            </p:nvSpPr>
            <p:spPr>
              <a:xfrm>
                <a:off x="1917720" y="814680"/>
                <a:ext cx="289080" cy="149400"/>
              </a:xfrm>
              <a:custGeom>
                <a:avLst/>
                <a:gdLst>
                  <a:gd name="textAreaLeft" fmla="*/ 0 w 289080"/>
                  <a:gd name="textAreaRight" fmla="*/ 290880 w 289080"/>
                  <a:gd name="textAreaTop" fmla="*/ 0 h 149400"/>
                  <a:gd name="textAreaBottom" fmla="*/ 151200 h 14940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pic>
            <p:nvPicPr>
              <p:cNvPr id="88" name="object 53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19520" cy="14832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pic>
          <p:nvPicPr>
            <p:cNvPr id="89" name="object 54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8040" cy="151920"/>
            </a:xfrm>
            <a:prstGeom prst="rect">
              <a:avLst/>
            </a:prstGeom>
            <a:noFill/>
            <a:ln w="0">
              <a:noFill/>
            </a:ln>
          </p:spPr>
        </p:pic>
        <p:grpSp>
          <p:nvGrpSpPr>
            <p:cNvPr id="90" name="object 55"/>
            <p:cNvGrpSpPr/>
            <p:nvPr/>
          </p:nvGrpSpPr>
          <p:grpSpPr>
            <a:xfrm>
              <a:off x="1762920" y="1051200"/>
              <a:ext cx="675720" cy="181800"/>
              <a:chOff x="1762920" y="1051200"/>
              <a:chExt cx="675720" cy="181800"/>
            </a:xfrm>
          </p:grpSpPr>
          <p:pic>
            <p:nvPicPr>
              <p:cNvPr id="91" name="object 56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20960" cy="1483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92" name="object 57"/>
              <p:cNvSpPr/>
              <p:nvPr/>
            </p:nvSpPr>
            <p:spPr>
              <a:xfrm>
                <a:off x="1917720" y="1051200"/>
                <a:ext cx="520920" cy="181800"/>
              </a:xfrm>
              <a:custGeom>
                <a:avLst/>
                <a:gdLst>
                  <a:gd name="textAreaLeft" fmla="*/ 0 w 520920"/>
                  <a:gd name="textAreaRight" fmla="*/ 522720 w 520920"/>
                  <a:gd name="textAreaTop" fmla="*/ 0 h 181800"/>
                  <a:gd name="textAreaBottom" fmla="*/ 183600 h 18180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93" name="object 58"/>
            <p:cNvGrpSpPr/>
            <p:nvPr/>
          </p:nvGrpSpPr>
          <p:grpSpPr>
            <a:xfrm>
              <a:off x="2489040" y="1051560"/>
              <a:ext cx="289080" cy="148320"/>
              <a:chOff x="2489040" y="1051560"/>
              <a:chExt cx="289080" cy="148320"/>
            </a:xfrm>
          </p:grpSpPr>
          <p:pic>
            <p:nvPicPr>
              <p:cNvPr id="94" name="object 59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8160" cy="1483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95" name="object 60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9160" cy="14832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96" name="object 61"/>
            <p:cNvGrpSpPr/>
            <p:nvPr/>
          </p:nvGrpSpPr>
          <p:grpSpPr>
            <a:xfrm>
              <a:off x="1556640" y="1284480"/>
              <a:ext cx="1471680" cy="186120"/>
              <a:chOff x="1556640" y="1284480"/>
              <a:chExt cx="1471680" cy="186120"/>
            </a:xfrm>
          </p:grpSpPr>
          <p:pic>
            <p:nvPicPr>
              <p:cNvPr id="97" name="object 62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41480" cy="1537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98" name="object 63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62720" cy="1537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99" name="object 64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8560" cy="1861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00" name="object 65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62720" cy="1537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101" name="object 66"/>
              <p:cNvSpPr/>
              <p:nvPr/>
            </p:nvSpPr>
            <p:spPr>
              <a:xfrm>
                <a:off x="2494080" y="1290960"/>
                <a:ext cx="136800" cy="147960"/>
              </a:xfrm>
              <a:custGeom>
                <a:avLst/>
                <a:gdLst>
                  <a:gd name="textAreaLeft" fmla="*/ 0 w 136800"/>
                  <a:gd name="textAreaRight" fmla="*/ 138600 w 136800"/>
                  <a:gd name="textAreaTop" fmla="*/ 0 h 147960"/>
                  <a:gd name="textAreaBottom" fmla="*/ 149760 h 14796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pic>
            <p:nvPicPr>
              <p:cNvPr id="102" name="object 67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8480" cy="1796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03" name="object 68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6680" cy="14832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</p:grpSp>
      <p:sp>
        <p:nvSpPr>
          <p:cNvPr id="104" name="Прямоугольник: скругленные углы 2"/>
          <p:cNvSpPr/>
          <p:nvPr/>
        </p:nvSpPr>
        <p:spPr>
          <a:xfrm>
            <a:off x="6140520" y="9593640"/>
            <a:ext cx="873000" cy="8568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05" name="Овал 3"/>
          <p:cNvSpPr/>
          <p:nvPr/>
        </p:nvSpPr>
        <p:spPr>
          <a:xfrm>
            <a:off x="6047640" y="7937640"/>
            <a:ext cx="813600" cy="8136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106" name="object 48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599760" cy="5148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07" name="Рисунок 7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60400" cy="86040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108" name="Таблица 4"/>
          <p:cNvGraphicFramePr/>
          <p:nvPr/>
        </p:nvGraphicFramePr>
        <p:xfrm>
          <a:off x="349200" y="2077920"/>
          <a:ext cx="6789240" cy="5903640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37080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Дата 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Мероприятие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Время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начала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06.03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Мероприятие, посвященное Дню рождения Центра общения старшего поколения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11.00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12.03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Онлайн-лекция « В здравом уме и твёрдой памяти: практики для активного долголетия», подготовленная обществом «Знание»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10.00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17.03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Встреча с руководителем социальной службы Пудожского района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14.15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19.03. 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Мастер-класс в Школе искусств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11.00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25.03.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КВН,посвященный Дню эрудита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14.00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</TotalTime>
  <Application>LibreOffice/25.2.7.2$Windows_X86_64 LibreOffice_project/5cbfd1ab6520636bb5f7b99185aa69bd7456825d</Application>
  <AppVersion>15.0000</AppVersion>
  <Words>49</Words>
  <Paragraphs>14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2025-11-06T11:20:25Z</dcterms:created>
  <dc:creator>Пользователь</dc:creator>
  <dc:description/>
  <dc:language>ru-RU</dc:language>
  <cp:lastModifiedBy/>
  <cp:lastPrinted>2026-02-27T12:36:52Z</cp:lastPrinted>
  <dcterms:modified xsi:type="dcterms:W3CDTF">2026-02-27T12:36:58Z</dcterms:modified>
  <cp:revision>21</cp:revision>
  <dc:subject/>
  <dc:title>МЕРОПРИЯТИЯ НА ДЕКАБРЬ 2025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