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384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560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56BFD78-6956-43B4-B89F-A66146E072A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840" cy="7053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560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E672F49-371E-4FAC-9204-F3EFE6A4320E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5000" cy="921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5000" cy="921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560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20E8B9C-B95C-4010-BDC2-E5EF21E59DB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1920" cy="111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27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lang="ru-RU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560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4A1C60A-4CA7-43DF-AE12-E82AC20C1731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560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4840" cy="52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12BEC20-A8B3-48F9-A0B8-106B1A6EE60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object 33"/>
          <p:cNvPicPr/>
          <p:nvPr/>
        </p:nvPicPr>
        <p:blipFill>
          <a:blip r:embed="rId2"/>
          <a:stretch/>
        </p:blipFill>
        <p:spPr>
          <a:xfrm>
            <a:off x="3781800" y="45451"/>
            <a:ext cx="3715560" cy="1653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object 35"/>
          <p:cNvSpPr/>
          <p:nvPr/>
        </p:nvSpPr>
        <p:spPr>
          <a:xfrm>
            <a:off x="111240" y="7000200"/>
            <a:ext cx="7341120" cy="3579120"/>
          </a:xfrm>
          <a:custGeom>
            <a:avLst/>
            <a:gdLst>
              <a:gd name="textAreaLeft" fmla="*/ 0 w 7341120"/>
              <a:gd name="textAreaRight" fmla="*/ 7345800 w 7341120"/>
              <a:gd name="textAreaTop" fmla="*/ 0 h 3579120"/>
              <a:gd name="textAreaBottom" fmla="*/ 3583800 h 35791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6" name="Группа 1"/>
          <p:cNvGrpSpPr/>
          <p:nvPr/>
        </p:nvGrpSpPr>
        <p:grpSpPr>
          <a:xfrm>
            <a:off x="644400" y="8176320"/>
            <a:ext cx="1143360" cy="128160"/>
            <a:chOff x="644400" y="8176320"/>
            <a:chExt cx="1143360" cy="128160"/>
          </a:xfrm>
        </p:grpSpPr>
        <p:pic>
          <p:nvPicPr>
            <p:cNvPr id="2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8640" cy="1281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" name="object 37"/>
            <p:cNvSpPr/>
            <p:nvPr/>
          </p:nvSpPr>
          <p:spPr>
            <a:xfrm>
              <a:off x="771480" y="8178120"/>
              <a:ext cx="90000" cy="124920"/>
            </a:xfrm>
            <a:custGeom>
              <a:avLst/>
              <a:gdLst>
                <a:gd name="textAreaLeft" fmla="*/ 0 w 90000"/>
                <a:gd name="textAreaRight" fmla="*/ 94680 w 90000"/>
                <a:gd name="textAreaTop" fmla="*/ 0 h 124920"/>
                <a:gd name="textAreaBottom" fmla="*/ 129600 h 1249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7640" cy="128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4640" cy="1281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5480" cy="12456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8360" cy="12636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922390" y="118290"/>
            <a:ext cx="2311920" cy="14540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11" dirty="0">
                <a:solidFill>
                  <a:schemeClr val="lt1"/>
                </a:solidFill>
                <a:effectLst/>
                <a:uFillTx/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3"/>
          <p:cNvSpPr/>
          <p:nvPr/>
        </p:nvSpPr>
        <p:spPr>
          <a:xfrm>
            <a:off x="628920" y="8441640"/>
            <a:ext cx="5109480" cy="184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Адрес: г. Сегежа, ул. Карельская, д. 14 А каб. № 2</a:t>
            </a:r>
            <a:r>
              <a:rPr sz="1300"/>
              <a:t/>
            </a:r>
            <a:br>
              <a:rPr sz="1300"/>
            </a:br>
            <a:endParaRPr lang="ru-RU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object 44"/>
          <p:cNvSpPr/>
          <p:nvPr/>
        </p:nvSpPr>
        <p:spPr>
          <a:xfrm>
            <a:off x="3993120" y="7812566"/>
            <a:ext cx="329292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object 45"/>
          <p:cNvSpPr/>
          <p:nvPr/>
        </p:nvSpPr>
        <p:spPr>
          <a:xfrm>
            <a:off x="5165390" y="9647148"/>
            <a:ext cx="9129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По Республике Карелия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7" name="Группа 103"/>
          <p:cNvGrpSpPr/>
          <p:nvPr/>
        </p:nvGrpSpPr>
        <p:grpSpPr>
          <a:xfrm>
            <a:off x="477000" y="284790"/>
            <a:ext cx="2513160" cy="978480"/>
            <a:chOff x="512280" y="489240"/>
            <a:chExt cx="2513160" cy="978480"/>
          </a:xfrm>
        </p:grpSpPr>
        <p:pic>
          <p:nvPicPr>
            <p:cNvPr id="3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4840" cy="95256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9" name="object 50"/>
            <p:cNvSpPr/>
            <p:nvPr/>
          </p:nvSpPr>
          <p:spPr>
            <a:xfrm>
              <a:off x="1577160" y="814680"/>
              <a:ext cx="290520" cy="180720"/>
            </a:xfrm>
            <a:custGeom>
              <a:avLst/>
              <a:gdLst>
                <a:gd name="textAreaLeft" fmla="*/ 0 w 290520"/>
                <a:gd name="textAreaRight" fmla="*/ 295200 w 290520"/>
                <a:gd name="textAreaTop" fmla="*/ 0 h 180720"/>
                <a:gd name="textAreaBottom" fmla="*/ 185400 h 1807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40" name="object 51"/>
            <p:cNvGrpSpPr/>
            <p:nvPr/>
          </p:nvGrpSpPr>
          <p:grpSpPr>
            <a:xfrm>
              <a:off x="1917720" y="814680"/>
              <a:ext cx="443160" cy="146520"/>
              <a:chOff x="1917720" y="814680"/>
              <a:chExt cx="443160" cy="146520"/>
            </a:xfrm>
          </p:grpSpPr>
          <p:sp>
            <p:nvSpPr>
              <p:cNvPr id="41" name="object 52"/>
              <p:cNvSpPr/>
              <p:nvPr/>
            </p:nvSpPr>
            <p:spPr>
              <a:xfrm>
                <a:off x="1917720" y="814680"/>
                <a:ext cx="286200" cy="146520"/>
              </a:xfrm>
              <a:custGeom>
                <a:avLst/>
                <a:gdLst>
                  <a:gd name="textAreaLeft" fmla="*/ 0 w 286200"/>
                  <a:gd name="textAreaRight" fmla="*/ 290880 w 286200"/>
                  <a:gd name="textAreaTop" fmla="*/ 0 h 146520"/>
                  <a:gd name="textAreaBottom" fmla="*/ 151200 h 1465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664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5160" cy="14904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4" name="object 55"/>
            <p:cNvGrpSpPr/>
            <p:nvPr/>
          </p:nvGrpSpPr>
          <p:grpSpPr>
            <a:xfrm>
              <a:off x="1762920" y="1051200"/>
              <a:ext cx="672840" cy="178920"/>
              <a:chOff x="1762920" y="1051200"/>
              <a:chExt cx="672840" cy="178920"/>
            </a:xfrm>
          </p:grpSpPr>
          <p:pic>
            <p:nvPicPr>
              <p:cNvPr id="4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808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6" name="object 57"/>
              <p:cNvSpPr/>
              <p:nvPr/>
            </p:nvSpPr>
            <p:spPr>
              <a:xfrm>
                <a:off x="1917720" y="1051200"/>
                <a:ext cx="518040" cy="178920"/>
              </a:xfrm>
              <a:custGeom>
                <a:avLst/>
                <a:gdLst>
                  <a:gd name="textAreaLeft" fmla="*/ 0 w 518040"/>
                  <a:gd name="textAreaRight" fmla="*/ 522720 w 518040"/>
                  <a:gd name="textAreaTop" fmla="*/ 0 h 178920"/>
                  <a:gd name="textAreaBottom" fmla="*/ 183600 h 1789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" name="object 58"/>
            <p:cNvGrpSpPr/>
            <p:nvPr/>
          </p:nvGrpSpPr>
          <p:grpSpPr>
            <a:xfrm>
              <a:off x="2489040" y="1051560"/>
              <a:ext cx="286200" cy="145440"/>
              <a:chOff x="2489040" y="1051560"/>
              <a:chExt cx="286200" cy="145440"/>
            </a:xfrm>
          </p:grpSpPr>
          <p:pic>
            <p:nvPicPr>
              <p:cNvPr id="4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528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628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50" name="object 61"/>
            <p:cNvGrpSpPr/>
            <p:nvPr/>
          </p:nvGrpSpPr>
          <p:grpSpPr>
            <a:xfrm>
              <a:off x="1556640" y="1284480"/>
              <a:ext cx="1468800" cy="183240"/>
              <a:chOff x="1556640" y="1284480"/>
              <a:chExt cx="1468800" cy="183240"/>
            </a:xfrm>
          </p:grpSpPr>
          <p:pic>
            <p:nvPicPr>
              <p:cNvPr id="5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8600" cy="1508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9840" cy="1508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5680" cy="1832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9840" cy="1508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5" name="object 66"/>
              <p:cNvSpPr/>
              <p:nvPr/>
            </p:nvSpPr>
            <p:spPr>
              <a:xfrm>
                <a:off x="2494080" y="1290960"/>
                <a:ext cx="133920" cy="145080"/>
              </a:xfrm>
              <a:custGeom>
                <a:avLst/>
                <a:gdLst>
                  <a:gd name="textAreaLeft" fmla="*/ 0 w 133920"/>
                  <a:gd name="textAreaRight" fmla="*/ 138600 w 133920"/>
                  <a:gd name="textAreaTop" fmla="*/ 0 h 145080"/>
                  <a:gd name="textAreaBottom" fmla="*/ 149760 h 1450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5600" cy="17676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3800" cy="14544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8" name="Прямоугольник: скругленные углы 2"/>
          <p:cNvSpPr/>
          <p:nvPr/>
        </p:nvSpPr>
        <p:spPr>
          <a:xfrm>
            <a:off x="6140520" y="9593640"/>
            <a:ext cx="870120" cy="8539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" name="Овал 3"/>
          <p:cNvSpPr/>
          <p:nvPr/>
        </p:nvSpPr>
        <p:spPr>
          <a:xfrm>
            <a:off x="6140520" y="8686822"/>
            <a:ext cx="810720" cy="8107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object 48"/>
          <p:cNvPicPr/>
          <p:nvPr/>
        </p:nvPicPr>
        <p:blipFill>
          <a:blip r:embed="rId20"/>
          <a:stretch/>
        </p:blipFill>
        <p:spPr>
          <a:xfrm>
            <a:off x="6247440" y="8814877"/>
            <a:ext cx="596880" cy="55460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Рисунок 7"/>
          <p:cNvPicPr/>
          <p:nvPr/>
        </p:nvPicPr>
        <p:blipFill>
          <a:blip r:embed="rId21"/>
          <a:stretch/>
        </p:blipFill>
        <p:spPr>
          <a:xfrm>
            <a:off x="6140520" y="9603524"/>
            <a:ext cx="857520" cy="85752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2" name="Таблица 4"/>
          <p:cNvGraphicFramePr/>
          <p:nvPr>
            <p:extLst>
              <p:ext uri="{D42A27DB-BD31-4B8C-83A1-F6EECF244321}">
                <p14:modId xmlns:p14="http://schemas.microsoft.com/office/powerpoint/2010/main" val="1661244548"/>
              </p:ext>
            </p:extLst>
          </p:nvPr>
        </p:nvGraphicFramePr>
        <p:xfrm>
          <a:off x="349200" y="1800000"/>
          <a:ext cx="7030800" cy="5885321"/>
        </p:xfrm>
        <a:graphic>
          <a:graphicData uri="http://schemas.openxmlformats.org/drawingml/2006/table">
            <a:tbl>
              <a:tblPr/>
              <a:tblGrid>
                <a:gridCol w="1138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81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09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6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День знаний. «Бегущая книга» Осенний всероссийский интеллектуальный забег библиотекарей. МБУ «Сегежская центральная модельная библиотека.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42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Родной язык — сокровища народа. День открытых дверей. МБУ «Сегежская центральная модельная библиотека.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50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Посиделки под гитару. Встреча с </a:t>
                      </a:r>
                      <a:r>
                        <a:rPr lang="ru-RU" sz="15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Лежеевой</a:t>
                      </a: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Н.В.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41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Гимнастика для ума.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35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23.09.2026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Мастер-класс «Ангелочек». Раскрашивание гипсовой фигурки Ю.Н. </a:t>
                      </a:r>
                      <a:r>
                        <a:rPr lang="ru-RU" sz="15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Гарост</a:t>
                      </a: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Ко дню святых Веры, Надежды, любови и матери их Софии.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«Дары осени». Дегустация необычных заготовок</a:t>
                      </a:r>
                      <a:endParaRPr lang="ru-RU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14:30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255038"/>
                  </a:ext>
                </a:extLst>
              </a:tr>
              <a:tr h="42308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Чтобы жили в памяти герои — земляки. </a:t>
                      </a:r>
                      <a:r>
                        <a:rPr lang="ru-RU" sz="15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Кодню</a:t>
                      </a: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освобождения Карелии. </a:t>
                      </a: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МБУ «Сегежская центральная модельная библиотека».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176147"/>
                  </a:ext>
                </a:extLst>
              </a:tr>
              <a:tr h="423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91"/>
                        </a:spcBef>
                        <a:spcAft>
                          <a:spcPts val="992"/>
                        </a:spcAft>
                      </a:pPr>
                      <a:r>
                        <a:rPr lang="ru-RU" sz="15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воссоединения ЛНР и ДНР с Россией.</a:t>
                      </a:r>
                      <a:endParaRPr lang="ru-RU" sz="15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298293"/>
                  </a:ext>
                </a:extLst>
              </a:tr>
              <a:tr h="423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30.09.2026</a:t>
                      </a:r>
                      <a:endParaRPr lang="ru-RU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фестиваля ЦОСП районов.</a:t>
                      </a:r>
                    </a:p>
                    <a:p>
                      <a:r>
                        <a:rPr lang="ru-RU" sz="15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Анонсирование мероприятия будет дано отдельным информационным постом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7953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188</Words>
  <Application>Microsoft Office PowerPoint</Application>
  <PresentationFormat>Произвольный</PresentationFormat>
  <Paragraphs>40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Microsoft YaHei</vt:lpstr>
      <vt:lpstr>Arial</vt:lpstr>
      <vt:lpstr>Calibri</vt:lpstr>
      <vt:lpstr>Symbol</vt:lpstr>
      <vt:lpstr>Times New Roman</vt:lpstr>
      <vt:lpstr>Wingdings</vt:lpstr>
      <vt:lpstr>Office Theme</vt:lpstr>
      <vt:lpstr>МЕРОПРИЯТИЯНА СЕНТЯБРЬ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38</cp:revision>
  <cp:lastPrinted>2026-07-03T11:19:26Z</cp:lastPrinted>
  <dcterms:created xsi:type="dcterms:W3CDTF">2025-11-06T11:20:25Z</dcterms:created>
  <dcterms:modified xsi:type="dcterms:W3CDTF">2026-08-31T06:13:18Z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