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16256000" cy="9144000"/>
  <p:notesSz cx="9926638" cy="679767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8F6EA53-D7B6-4AE0-9448-329E286A9DE3}">
          <p14:sldIdLst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698"/>
  </p:normalViewPr>
  <p:slideViewPr>
    <p:cSldViewPr>
      <p:cViewPr varScale="1">
        <p:scale>
          <a:sx n="66" d="100"/>
          <a:sy n="66" d="100"/>
        </p:scale>
        <p:origin x="8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220" cy="341064"/>
          </a:xfrm>
          <a:prstGeom prst="rect">
            <a:avLst/>
          </a:prstGeom>
        </p:spPr>
        <p:txBody>
          <a:bodyPr vert="horz" lIns="60204" tIns="30102" rIns="60204" bIns="30102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10" y="0"/>
            <a:ext cx="4302189" cy="341064"/>
          </a:xfrm>
          <a:prstGeom prst="rect">
            <a:avLst/>
          </a:prstGeom>
        </p:spPr>
        <p:txBody>
          <a:bodyPr vert="horz" lIns="60204" tIns="30102" rIns="60204" bIns="30102" rtlCol="0"/>
          <a:lstStyle>
            <a:lvl1pPr algn="r">
              <a:defRPr sz="800"/>
            </a:lvl1pPr>
          </a:lstStyle>
          <a:p>
            <a:fld id="{BDFFF35E-43AE-43BE-9D2A-05AB36DBAFD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0204" tIns="30102" rIns="60204" bIns="3010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60204" tIns="30102" rIns="60204" bIns="3010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220" cy="341064"/>
          </a:xfrm>
          <a:prstGeom prst="rect">
            <a:avLst/>
          </a:prstGeom>
        </p:spPr>
        <p:txBody>
          <a:bodyPr vert="horz" lIns="60204" tIns="30102" rIns="60204" bIns="30102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10" y="6456612"/>
            <a:ext cx="4302189" cy="341064"/>
          </a:xfrm>
          <a:prstGeom prst="rect">
            <a:avLst/>
          </a:prstGeom>
        </p:spPr>
        <p:txBody>
          <a:bodyPr vert="horz" lIns="60204" tIns="30102" rIns="60204" bIns="30102" rtlCol="0" anchor="b"/>
          <a:lstStyle>
            <a:lvl1pPr algn="r">
              <a:defRPr sz="800"/>
            </a:lvl1pPr>
          </a:lstStyle>
          <a:p>
            <a:fld id="{EE94F6D3-FE24-4C32-9CD8-F52FBCBF7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273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4F6D3-FE24-4C32-9CD8-F52FBCBF7CA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58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90" y="577124"/>
            <a:ext cx="12657218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9" y="2256637"/>
            <a:ext cx="8739505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hyperlink" Target="https://login.consultant.ru/link/?req=doc&amp;base=LAW&amp;n=489330&amp;dst=23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431800" y="127953"/>
            <a:ext cx="1516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субсидий работодателям в 2025 году</a:t>
            </a:r>
            <a:endParaRPr lang="ru-RU" sz="3600" dirty="0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1665961"/>
            <a:ext cx="7239000" cy="4071938"/>
          </a:xfrm>
          <a:prstGeom prst="rect">
            <a:avLst/>
          </a:prstGeom>
        </p:spPr>
      </p:pic>
      <p:pic>
        <p:nvPicPr>
          <p:cNvPr id="32" name="Picture 30">
            <a:extLst>
              <a:ext uri="{FF2B5EF4-FFF2-40B4-BE49-F238E27FC236}">
                <a16:creationId xmlns:a16="http://schemas.microsoft.com/office/drawing/2014/main" xmlns="" id="{F70FF60C-7341-964B-8440-4C1F2C70E6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49" y="1665961"/>
            <a:ext cx="16104751" cy="8847081"/>
          </a:xfrm>
          <a:prstGeom prst="rect">
            <a:avLst/>
          </a:prstGeom>
        </p:spPr>
      </p:pic>
      <p:pic>
        <p:nvPicPr>
          <p:cNvPr id="33" name="Picture 28">
            <a:extLst>
              <a:ext uri="{FF2B5EF4-FFF2-40B4-BE49-F238E27FC236}">
                <a16:creationId xmlns:a16="http://schemas.microsoft.com/office/drawing/2014/main" xmlns="" id="{8B189839-F567-C141-85A7-3182C767F6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0" y="4648200"/>
            <a:ext cx="5873169" cy="418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14209" y="81962"/>
            <a:ext cx="1531908" cy="909525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47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5858" y="61178"/>
            <a:ext cx="599227" cy="9082822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A19E95C1-44B7-5941-A77E-45C75DB8EAFB}"/>
              </a:ext>
            </a:extLst>
          </p:cNvPr>
          <p:cNvGrpSpPr/>
          <p:nvPr/>
        </p:nvGrpSpPr>
        <p:grpSpPr>
          <a:xfrm>
            <a:off x="219736" y="8305800"/>
            <a:ext cx="594186" cy="643820"/>
            <a:chOff x="634994" y="7556702"/>
            <a:chExt cx="914452" cy="1075534"/>
          </a:xfrm>
        </p:grpSpPr>
        <p:pic>
          <p:nvPicPr>
            <p:cNvPr id="49" name="object 5">
              <a:extLst>
                <a:ext uri="{FF2B5EF4-FFF2-40B4-BE49-F238E27FC236}">
                  <a16:creationId xmlns:a16="http://schemas.microsoft.com/office/drawing/2014/main" xmlns="" id="{0ECA3D47-D73F-E14C-8F56-3257F3C5B0B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50" name="object 6">
              <a:extLst>
                <a:ext uri="{FF2B5EF4-FFF2-40B4-BE49-F238E27FC236}">
                  <a16:creationId xmlns:a16="http://schemas.microsoft.com/office/drawing/2014/main" xmlns="" id="{54DFBAC4-6384-4043-B7AB-6E477911FD3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51" name="object 7">
              <a:extLst>
                <a:ext uri="{FF2B5EF4-FFF2-40B4-BE49-F238E27FC236}">
                  <a16:creationId xmlns:a16="http://schemas.microsoft.com/office/drawing/2014/main" xmlns="" id="{B360366A-6229-D34C-8ABD-0984FCC8EDD8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8">
              <a:extLst>
                <a:ext uri="{FF2B5EF4-FFF2-40B4-BE49-F238E27FC236}">
                  <a16:creationId xmlns:a16="http://schemas.microsoft.com/office/drawing/2014/main" xmlns="" id="{2A0B9DA9-576E-5F45-98B3-DDCEC039060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53" name="object 9">
              <a:extLst>
                <a:ext uri="{FF2B5EF4-FFF2-40B4-BE49-F238E27FC236}">
                  <a16:creationId xmlns:a16="http://schemas.microsoft.com/office/drawing/2014/main" xmlns="" id="{920488C4-F170-904D-8568-912251DB6E3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54" name="object 10">
              <a:extLst>
                <a:ext uri="{FF2B5EF4-FFF2-40B4-BE49-F238E27FC236}">
                  <a16:creationId xmlns:a16="http://schemas.microsoft.com/office/drawing/2014/main" xmlns="" id="{2EC8B7FF-7F96-304A-AF0B-09A5706CB567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11">
              <a:extLst>
                <a:ext uri="{FF2B5EF4-FFF2-40B4-BE49-F238E27FC236}">
                  <a16:creationId xmlns:a16="http://schemas.microsoft.com/office/drawing/2014/main" xmlns="" id="{86F243BE-F416-A648-BCFC-B667C51B261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56" name="object 12">
              <a:extLst>
                <a:ext uri="{FF2B5EF4-FFF2-40B4-BE49-F238E27FC236}">
                  <a16:creationId xmlns:a16="http://schemas.microsoft.com/office/drawing/2014/main" xmlns="" id="{596D7822-8887-3A47-97D1-FB22B43410C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57" name="object 13">
              <a:extLst>
                <a:ext uri="{FF2B5EF4-FFF2-40B4-BE49-F238E27FC236}">
                  <a16:creationId xmlns:a16="http://schemas.microsoft.com/office/drawing/2014/main" xmlns="" id="{D8B163FE-8973-404D-8E08-58D9EF9B960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58" name="object 14">
              <a:extLst>
                <a:ext uri="{FF2B5EF4-FFF2-40B4-BE49-F238E27FC236}">
                  <a16:creationId xmlns:a16="http://schemas.microsoft.com/office/drawing/2014/main" xmlns="" id="{7E5F990C-0C85-284A-BA6B-BD014A99F8EE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59" name="object 15">
              <a:extLst>
                <a:ext uri="{FF2B5EF4-FFF2-40B4-BE49-F238E27FC236}">
                  <a16:creationId xmlns:a16="http://schemas.microsoft.com/office/drawing/2014/main" xmlns="" id="{DA5A55AC-4B6C-514F-83B9-4B935DBE48E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60" name="object 16">
              <a:extLst>
                <a:ext uri="{FF2B5EF4-FFF2-40B4-BE49-F238E27FC236}">
                  <a16:creationId xmlns:a16="http://schemas.microsoft.com/office/drawing/2014/main" xmlns="" id="{F3D7E595-2F2D-CE4B-8312-46BC95AF60EB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17">
              <a:extLst>
                <a:ext uri="{FF2B5EF4-FFF2-40B4-BE49-F238E27FC236}">
                  <a16:creationId xmlns:a16="http://schemas.microsoft.com/office/drawing/2014/main" xmlns="" id="{34418427-8B52-414E-A3C5-A4EDAE0BD4DC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19" name="Прямоугольник 18"/>
          <p:cNvSpPr/>
          <p:nvPr/>
        </p:nvSpPr>
        <p:spPr>
          <a:xfrm>
            <a:off x="2199358" y="-25624"/>
            <a:ext cx="1354162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-RU" sz="21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целях реализации мероприятий, направленных на повышение трудовой активности граждан, изданы: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745952" y="383333"/>
            <a:ext cx="4340764" cy="1551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 СФР № 2714 «Об утверждении Решения о порядке предоставления субсидии на государственную поддержку стимулирования найма отдельных категорий граждан»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755250" y="398351"/>
            <a:ext cx="4495800" cy="16242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 СФР № 2713 «Об утверждении Решения о порядке предоставления субсидии на государственную поддержку трудоустройства работников из другой местности или других территорий»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93149" y="398351"/>
            <a:ext cx="4267200" cy="16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 СФР № 2712 «Об утверждении Решения о порядке предоставления субсидий в целях создания (оборудования) рабочих мест для трудоустройства инвалидов»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6108" y="3801323"/>
            <a:ext cx="4368084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оборудования для оснащения специальных рабочих мест для трудоустройства инвалидов,</a:t>
            </a:r>
          </a:p>
          <a:p>
            <a:pPr algn="ctr"/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монтаж и установка приобретенного оборудования для оснащения специальных рабочих мест для трудоустройства инвалидов</a:t>
            </a:r>
          </a:p>
          <a:p>
            <a:pPr algn="ctr"/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договора с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инвалидом 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не менее 9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труда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инвалида в размере не менее МРОТ 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законодательством выплат компенсационного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субсидии не более 200,0 тыс. руб. 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 рабочее место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6493" y="2592710"/>
            <a:ext cx="364228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инвалидов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группы, ветеранов боевых действий, имеющих инвалидность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993149" y="2132731"/>
            <a:ext cx="13916996" cy="3951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астичная компенсация затрат работодателя на оборудование рабочего места / выплату заработной платы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304586" y="2620319"/>
            <a:ext cx="43479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 граждан РФ, переехавших для трудоустройства у работодателя, включенного в перечни организаций, испытывающих потребность в привлечении работников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477870" y="2607823"/>
            <a:ext cx="479264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рудоустройство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ветеранов боевых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(участники СВО); членов семей, погибших в ходе СВО; граждан, уволенных с военной службы и членов их семей; инвалидов; одиноких и многодетных родителей; лиц, освободившихся из мест лишения свободы и ищущих работу в течение одного года; усыновителей (опекунов), воспитывающих несовершеннолетних детей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689600" y="5508396"/>
            <a:ext cx="543980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работодателям определяется как произведение размера выплаты, предусмотренной на одного трудоустроенного гражданина, на фактическую численность граждан, трудоустроенных по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профессии,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включенной в перечень профессий, по истечении 3-го, 6-го, 9-го и 12-го месяцев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с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их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трудоустройства</a:t>
            </a:r>
          </a:p>
          <a:p>
            <a:pPr algn="ctr"/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работодателю на одного трудоустроенного гражданина составляет 3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МРОТ раз в 3 месяца, увеличенного на сумму страховых взносов в государственные внебюджетные фонды                и районный коэффициент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68700" y="8136593"/>
            <a:ext cx="1162119" cy="992483"/>
          </a:xfrm>
          <a:prstGeom prst="rect">
            <a:avLst/>
          </a:prstGeom>
        </p:spPr>
      </p:pic>
      <p:sp>
        <p:nvSpPr>
          <p:cNvPr id="33" name="Скругленный прямоугольник 32"/>
          <p:cNvSpPr/>
          <p:nvPr/>
        </p:nvSpPr>
        <p:spPr>
          <a:xfrm>
            <a:off x="1917002" y="8609145"/>
            <a:ext cx="14190569" cy="354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трудоустройство по трудовому договору с полной занятостью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89600" y="3833525"/>
            <a:ext cx="57361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выплата работодателем заработной платы трудоустроенным гражданам в размере не ниже величины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МРОТ (для работодателей, включенных в перечни организаций как организации, осуществляющие деятельность в отрасли, которая субъектом РФ  включена в перечни приоритетных отраслей экономики,  – не ниже среднемесячной начисленной заработной платы по субъекту РФ)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  <a:hlinkClick r:id="rId15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319782" y="4458224"/>
            <a:ext cx="489098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работодателям определяется как произведение величины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МРОТ, увеличенной на сумму страховых взносов и районный коэффициент, на фактическую численность трудоустроенных граждан; выплата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истечении 1-го, 3-го и 6-го месяцев 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трудоустройства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14892" y="5945125"/>
            <a:ext cx="5141108" cy="2562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выплата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работодателям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юр.лицам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включая некоммерческие организации, и ИП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sz="15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МРОТ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увеличенного на сумму страховых взносов и районный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коэффициент,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работодателям, являющимся ИП и признанным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инвалидом, либо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работодатели, учредители которых являются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физическими лицами, признанными инвалидами, и (или) общероссийские общественные организации инвалидов) на одного трудоустроенного гражданина, признанного инвалидом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МРОТ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увеличенных на сумму страховых взносов и районный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коэффициент)</a:t>
            </a:r>
            <a:endParaRPr lang="ru-RU" sz="1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7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492</Words>
  <Application>Microsoft Office PowerPoint</Application>
  <PresentationFormat>Произвольный</PresentationFormat>
  <Paragraphs>31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Calibri-Light</vt:lpstr>
      <vt:lpstr>MyriadPro-Cond</vt:lpstr>
      <vt:lpstr>Times New Roman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Мухина Мария Геннадьевна</dc:creator>
  <cp:lastModifiedBy>Вохмянина Ольга Владимировна</cp:lastModifiedBy>
  <cp:revision>117</cp:revision>
  <cp:lastPrinted>2025-07-10T13:50:08Z</cp:lastPrinted>
  <dcterms:created xsi:type="dcterms:W3CDTF">2023-05-03T09:25:15Z</dcterms:created>
  <dcterms:modified xsi:type="dcterms:W3CDTF">2025-07-16T12:20:52Z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