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-3042" y="-114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67360" y="3314880"/>
            <a:ext cx="642492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7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6680" cy="531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 idx="2"/>
          </p:nvPr>
        </p:nvSpPr>
        <p:spPr>
          <a:xfrm>
            <a:off x="378000" y="9945000"/>
            <a:ext cx="1735920" cy="531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5445360" y="9945000"/>
            <a:ext cx="1735920" cy="531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EF131473-6BC6-4503-AE43-0BC20587C3B7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3000" cy="1119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7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2920" cy="7054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6680" cy="531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7" name="PlaceHolder 4"/>
          <p:cNvSpPr>
            <a:spLocks noGrp="1"/>
          </p:cNvSpPr>
          <p:nvPr>
            <p:ph type="dt" idx="5"/>
          </p:nvPr>
        </p:nvSpPr>
        <p:spPr>
          <a:xfrm>
            <a:off x="378000" y="9945000"/>
            <a:ext cx="1735920" cy="531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5"/>
          <p:cNvSpPr>
            <a:spLocks noGrp="1"/>
          </p:cNvSpPr>
          <p:nvPr>
            <p:ph type="sldNum" idx="6"/>
          </p:nvPr>
        </p:nvSpPr>
        <p:spPr>
          <a:xfrm>
            <a:off x="5445360" y="9945000"/>
            <a:ext cx="1735920" cy="531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4CDFF0B9-2EA5-4292-80BA-E3CA97814FF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3000" cy="1119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7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286080" cy="921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3894840" y="2459520"/>
            <a:ext cx="3286080" cy="921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6680" cy="531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3" name="PlaceHolder 5"/>
          <p:cNvSpPr>
            <a:spLocks noGrp="1"/>
          </p:cNvSpPr>
          <p:nvPr>
            <p:ph type="dt" idx="8"/>
          </p:nvPr>
        </p:nvSpPr>
        <p:spPr>
          <a:xfrm>
            <a:off x="378000" y="9945000"/>
            <a:ext cx="1735920" cy="531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6"/>
          <p:cNvSpPr>
            <a:spLocks noGrp="1"/>
          </p:cNvSpPr>
          <p:nvPr>
            <p:ph type="sldNum" idx="9"/>
          </p:nvPr>
        </p:nvSpPr>
        <p:spPr>
          <a:xfrm>
            <a:off x="5445360" y="9945000"/>
            <a:ext cx="1735920" cy="531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874C3E5-C08D-4F43-85A3-CF3D96ED2CB2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3000" cy="1119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7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6680" cy="531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7" name="PlaceHolder 3"/>
          <p:cNvSpPr>
            <a:spLocks noGrp="1"/>
          </p:cNvSpPr>
          <p:nvPr>
            <p:ph type="dt" idx="11"/>
          </p:nvPr>
        </p:nvSpPr>
        <p:spPr>
          <a:xfrm>
            <a:off x="378000" y="9945000"/>
            <a:ext cx="1735920" cy="531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sldNum" idx="12"/>
          </p:nvPr>
        </p:nvSpPr>
        <p:spPr>
          <a:xfrm>
            <a:off x="5445360" y="9945000"/>
            <a:ext cx="1735920" cy="531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15F7E23-B72E-4374-904D-70F2378556D5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6680" cy="531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0" name="PlaceHolder 2"/>
          <p:cNvSpPr>
            <a:spLocks noGrp="1"/>
          </p:cNvSpPr>
          <p:nvPr>
            <p:ph type="dt" idx="14"/>
          </p:nvPr>
        </p:nvSpPr>
        <p:spPr>
          <a:xfrm>
            <a:off x="378000" y="9945000"/>
            <a:ext cx="1735920" cy="531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sldNum" idx="15"/>
          </p:nvPr>
        </p:nvSpPr>
        <p:spPr>
          <a:xfrm>
            <a:off x="5445360" y="9945000"/>
            <a:ext cx="1735920" cy="531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2D28C693-02EF-4A2D-B03A-91A5B3FAA195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6640" cy="1654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" name="object 35"/>
          <p:cNvSpPr/>
          <p:nvPr/>
        </p:nvSpPr>
        <p:spPr>
          <a:xfrm>
            <a:off x="111240" y="7000200"/>
            <a:ext cx="7342200" cy="3580200"/>
          </a:xfrm>
          <a:custGeom>
            <a:avLst/>
            <a:gdLst>
              <a:gd name="textAreaLeft" fmla="*/ 0 w 7342200"/>
              <a:gd name="textAreaRight" fmla="*/ 7345800 w 7342200"/>
              <a:gd name="textAreaTop" fmla="*/ 0 h 3580200"/>
              <a:gd name="textAreaBottom" fmla="*/ 3583800 h 358020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24" name="Группа 1"/>
          <p:cNvGrpSpPr/>
          <p:nvPr/>
        </p:nvGrpSpPr>
        <p:grpSpPr>
          <a:xfrm>
            <a:off x="644400" y="8176320"/>
            <a:ext cx="1144440" cy="129240"/>
            <a:chOff x="644400" y="8176320"/>
            <a:chExt cx="1144440" cy="129240"/>
          </a:xfrm>
        </p:grpSpPr>
        <p:pic>
          <p:nvPicPr>
            <p:cNvPr id="25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99720" cy="1292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6" name="object 37"/>
            <p:cNvSpPr/>
            <p:nvPr/>
          </p:nvSpPr>
          <p:spPr>
            <a:xfrm>
              <a:off x="771480" y="8178120"/>
              <a:ext cx="91080" cy="126000"/>
            </a:xfrm>
            <a:custGeom>
              <a:avLst/>
              <a:gdLst>
                <a:gd name="textAreaLeft" fmla="*/ 0 w 91080"/>
                <a:gd name="textAreaRight" fmla="*/ 94680 w 91080"/>
                <a:gd name="textAreaTop" fmla="*/ 0 h 126000"/>
                <a:gd name="textAreaBottom" fmla="*/ 129600 h 12600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27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88720" cy="1292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8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5720" cy="1292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9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6560" cy="1256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0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09440" cy="1274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3000" cy="145656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sp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>
                <a:solidFill>
                  <a:schemeClr val="lt1"/>
                </a:solidFill>
                <a:effectLst/>
                <a:uFillTx/>
                <a:latin typeface="Calibri"/>
              </a:rPr>
              <a:t>МЕРОПРИЯТИЯ </a:t>
            </a:r>
            <a:r>
              <a:rPr lang="ru-RU" sz="2700" b="1" u="none" strike="noStrike">
                <a:solidFill>
                  <a:schemeClr val="lt1"/>
                </a:solidFill>
                <a:effectLst/>
                <a:uFillTx/>
                <a:latin typeface="Calibri"/>
              </a:rPr>
              <a:t>НА</a:t>
            </a:r>
            <a:r>
              <a:rPr lang="ru-RU" sz="2700" b="1" u="none" strike="noStrike" spc="-6">
                <a:solidFill>
                  <a:schemeClr val="lt1"/>
                </a:solidFill>
                <a:effectLst/>
                <a:uFillTx/>
                <a:latin typeface="Calibri"/>
              </a:rPr>
              <a:t> </a:t>
            </a:r>
            <a:r>
              <a:rPr lang="ru-RU" sz="2700" b="1" u="none" strike="noStrike" spc="-11">
                <a:solidFill>
                  <a:schemeClr val="lt1"/>
                </a:solidFill>
                <a:effectLst/>
                <a:uFillTx/>
                <a:latin typeface="Calibri"/>
              </a:rPr>
              <a:t>МАЙ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>
                <a:solidFill>
                  <a:schemeClr val="lt1"/>
                </a:solidFill>
                <a:effectLst/>
                <a:uFillTx/>
                <a:latin typeface="Calibri"/>
              </a:rPr>
              <a:t>2026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object 43"/>
          <p:cNvSpPr/>
          <p:nvPr/>
        </p:nvSpPr>
        <p:spPr>
          <a:xfrm>
            <a:off x="628920" y="8441640"/>
            <a:ext cx="5110560" cy="2022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ПРИХОДИТЕ, </a:t>
            </a:r>
            <a:r>
              <a:rPr lang="ru-RU" sz="44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МЫ</a:t>
            </a:r>
            <a:r>
              <a:rPr lang="ru-RU" sz="4400" b="1" u="none" strike="noStrike" spc="-136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44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ВАС</a:t>
            </a:r>
            <a:r>
              <a:rPr lang="ru-RU" sz="4400" b="1" u="none" strike="noStrike" spc="-136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4400" b="1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ЖДЕМ!</a:t>
            </a: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Наши</a:t>
            </a:r>
            <a:r>
              <a:rPr lang="ru-RU" sz="1300" b="0" u="none" strike="noStrike" spc="-34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13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контакты: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Адрес:</a:t>
            </a:r>
            <a:r>
              <a:rPr sz="1300"/>
              <a:t/>
            </a:r>
            <a:br>
              <a:rPr sz="1300"/>
            </a:b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Контактный номер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ФИО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object 44"/>
          <p:cNvSpPr/>
          <p:nvPr/>
        </p:nvSpPr>
        <p:spPr>
          <a:xfrm>
            <a:off x="3819240" y="7361640"/>
            <a:ext cx="3294000" cy="558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Время</a:t>
            </a:r>
            <a:r>
              <a:rPr lang="ru-RU" sz="1600" b="1" u="none" strike="noStrike" spc="-65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</a:rPr>
              <a:t>работы: понедельник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пятница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09:00</a:t>
            </a:r>
            <a:r>
              <a:rPr lang="ru-RU" sz="1600" b="1" u="none" strike="noStrike" spc="-6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lang="ru-RU" sz="1600" b="1" u="none" strike="noStrike" spc="-14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 spc="-20">
                <a:solidFill>
                  <a:srgbClr val="58595B"/>
                </a:solidFill>
                <a:effectLst/>
                <a:uFillTx/>
                <a:latin typeface="Calibri"/>
              </a:rPr>
              <a:t>17:00</a:t>
            </a:r>
            <a:endParaRPr lang="ru-RU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object 45"/>
          <p:cNvSpPr/>
          <p:nvPr/>
        </p:nvSpPr>
        <p:spPr>
          <a:xfrm>
            <a:off x="6123240" y="8786520"/>
            <a:ext cx="914040" cy="743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Отделение Фонда</a:t>
            </a:r>
            <a:r>
              <a:rPr lang="ru-RU" sz="800" b="0" u="none" strike="noStrike" spc="499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пенсионного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и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 социального</a:t>
            </a:r>
            <a:r>
              <a:rPr lang="ru-RU" sz="800" b="0" u="none" strike="noStrike" spc="499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страхования</a:t>
            </a:r>
            <a:r>
              <a:rPr lang="ru-RU" sz="800" b="0" u="none" strike="noStrike" spc="11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26">
                <a:solidFill>
                  <a:srgbClr val="FFFFFF"/>
                </a:solidFill>
                <a:effectLst/>
                <a:uFillTx/>
                <a:latin typeface="Calibri"/>
              </a:rPr>
              <a:t>РФ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по</a:t>
            </a:r>
            <a:r>
              <a:rPr lang="ru-RU" sz="800" b="0" u="none" strike="noStrike" spc="45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20">
                <a:solidFill>
                  <a:srgbClr val="FFFFFF"/>
                </a:solidFill>
                <a:effectLst/>
                <a:uFillTx/>
                <a:latin typeface="Calibri"/>
              </a:rPr>
              <a:t>Санкт-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Петербургу</a:t>
            </a:r>
            <a:r>
              <a:rPr lang="ru-RU" sz="800" b="0" u="none" strike="noStrike" spc="499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и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 Ленинградской</a:t>
            </a:r>
            <a:r>
              <a:rPr lang="ru-RU" sz="800" b="0" u="none" strike="noStrike" spc="499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области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5" name="Группа 103"/>
          <p:cNvGrpSpPr/>
          <p:nvPr/>
        </p:nvGrpSpPr>
        <p:grpSpPr>
          <a:xfrm>
            <a:off x="512280" y="489240"/>
            <a:ext cx="2514240" cy="979560"/>
            <a:chOff x="512280" y="489240"/>
            <a:chExt cx="2514240" cy="979560"/>
          </a:xfrm>
        </p:grpSpPr>
        <p:pic>
          <p:nvPicPr>
            <p:cNvPr id="36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5920" cy="9536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7" name="object 50"/>
            <p:cNvSpPr/>
            <p:nvPr/>
          </p:nvSpPr>
          <p:spPr>
            <a:xfrm>
              <a:off x="1577160" y="814680"/>
              <a:ext cx="291600" cy="181800"/>
            </a:xfrm>
            <a:custGeom>
              <a:avLst/>
              <a:gdLst>
                <a:gd name="textAreaLeft" fmla="*/ 0 w 291600"/>
                <a:gd name="textAreaRight" fmla="*/ 295200 w 291600"/>
                <a:gd name="textAreaTop" fmla="*/ 0 h 181800"/>
                <a:gd name="textAreaBottom" fmla="*/ 185400 h 18180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38" name="object 51"/>
            <p:cNvGrpSpPr/>
            <p:nvPr/>
          </p:nvGrpSpPr>
          <p:grpSpPr>
            <a:xfrm>
              <a:off x="1917720" y="814680"/>
              <a:ext cx="444240" cy="147600"/>
              <a:chOff x="1917720" y="814680"/>
              <a:chExt cx="444240" cy="147600"/>
            </a:xfrm>
          </p:grpSpPr>
          <p:sp>
            <p:nvSpPr>
              <p:cNvPr id="39" name="object 52"/>
              <p:cNvSpPr/>
              <p:nvPr/>
            </p:nvSpPr>
            <p:spPr>
              <a:xfrm>
                <a:off x="1917720" y="814680"/>
                <a:ext cx="287280" cy="147600"/>
              </a:xfrm>
              <a:custGeom>
                <a:avLst/>
                <a:gdLst>
                  <a:gd name="textAreaLeft" fmla="*/ 0 w 287280"/>
                  <a:gd name="textAreaRight" fmla="*/ 290880 w 287280"/>
                  <a:gd name="textAreaTop" fmla="*/ 0 h 147600"/>
                  <a:gd name="textAreaBottom" fmla="*/ 151200 h 14760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40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17720" cy="1465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41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6240" cy="15012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42" name="object 55"/>
            <p:cNvGrpSpPr/>
            <p:nvPr/>
          </p:nvGrpSpPr>
          <p:grpSpPr>
            <a:xfrm>
              <a:off x="1762920" y="1051200"/>
              <a:ext cx="673920" cy="180000"/>
              <a:chOff x="1762920" y="1051200"/>
              <a:chExt cx="673920" cy="180000"/>
            </a:xfrm>
          </p:grpSpPr>
          <p:pic>
            <p:nvPicPr>
              <p:cNvPr id="43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19160" cy="1465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44" name="object 57"/>
              <p:cNvSpPr/>
              <p:nvPr/>
            </p:nvSpPr>
            <p:spPr>
              <a:xfrm>
                <a:off x="1917720" y="1051200"/>
                <a:ext cx="519120" cy="180000"/>
              </a:xfrm>
              <a:custGeom>
                <a:avLst/>
                <a:gdLst>
                  <a:gd name="textAreaLeft" fmla="*/ 0 w 519120"/>
                  <a:gd name="textAreaRight" fmla="*/ 522720 w 519120"/>
                  <a:gd name="textAreaTop" fmla="*/ 0 h 180000"/>
                  <a:gd name="textAreaBottom" fmla="*/ 183600 h 18000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45" name="object 58"/>
            <p:cNvGrpSpPr/>
            <p:nvPr/>
          </p:nvGrpSpPr>
          <p:grpSpPr>
            <a:xfrm>
              <a:off x="2489040" y="1051560"/>
              <a:ext cx="287280" cy="146520"/>
              <a:chOff x="2489040" y="1051560"/>
              <a:chExt cx="287280" cy="146520"/>
            </a:xfrm>
          </p:grpSpPr>
          <p:pic>
            <p:nvPicPr>
              <p:cNvPr id="46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6360" cy="1465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47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17360" cy="1465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48" name="object 61"/>
            <p:cNvGrpSpPr/>
            <p:nvPr/>
          </p:nvGrpSpPr>
          <p:grpSpPr>
            <a:xfrm>
              <a:off x="1556640" y="1284480"/>
              <a:ext cx="1469880" cy="184320"/>
              <a:chOff x="1556640" y="1284480"/>
              <a:chExt cx="1469880" cy="184320"/>
            </a:xfrm>
          </p:grpSpPr>
          <p:pic>
            <p:nvPicPr>
              <p:cNvPr id="49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39680" cy="1519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0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60920" cy="1519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1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56760" cy="1843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2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60920" cy="1519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53" name="object 66"/>
              <p:cNvSpPr/>
              <p:nvPr/>
            </p:nvSpPr>
            <p:spPr>
              <a:xfrm>
                <a:off x="2494080" y="1290960"/>
                <a:ext cx="135000" cy="146160"/>
              </a:xfrm>
              <a:custGeom>
                <a:avLst/>
                <a:gdLst>
                  <a:gd name="textAreaLeft" fmla="*/ 0 w 135000"/>
                  <a:gd name="textAreaRight" fmla="*/ 138600 w 135000"/>
                  <a:gd name="textAreaTop" fmla="*/ 0 h 146160"/>
                  <a:gd name="textAreaBottom" fmla="*/ 149760 h 14616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54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6680" cy="1778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5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64880" cy="1465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56" name="Прямоугольник: скругленные углы 2"/>
          <p:cNvSpPr/>
          <p:nvPr/>
        </p:nvSpPr>
        <p:spPr>
          <a:xfrm>
            <a:off x="6140520" y="9593640"/>
            <a:ext cx="871200" cy="8550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7" name="Овал 3"/>
          <p:cNvSpPr/>
          <p:nvPr/>
        </p:nvSpPr>
        <p:spPr>
          <a:xfrm>
            <a:off x="6047640" y="7937640"/>
            <a:ext cx="811800" cy="8118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58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597960" cy="513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58600" cy="85860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60" name="Таблица 4"/>
          <p:cNvGraphicFramePr/>
          <p:nvPr>
            <p:extLst>
              <p:ext uri="{D42A27DB-BD31-4B8C-83A1-F6EECF244321}">
                <p14:modId xmlns:p14="http://schemas.microsoft.com/office/powerpoint/2010/main" xmlns="" val="4088384200"/>
              </p:ext>
            </p:extLst>
          </p:nvPr>
        </p:nvGraphicFramePr>
        <p:xfrm>
          <a:off x="424440" y="2068920"/>
          <a:ext cx="6789600" cy="8412480"/>
        </p:xfrm>
        <a:graphic>
          <a:graphicData uri="http://schemas.openxmlformats.org/drawingml/2006/table">
            <a:tbl>
              <a:tblPr/>
              <a:tblGrid>
                <a:gridCol w="842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7962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5092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518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Дата 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начала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47760"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5.05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Мастер класс «Георгиевская ленточка»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14.00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03720"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7.05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День радио, праздник работников всех отраслей связи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14.00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03720"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9.05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День победы (Акция «Бессмертный полк») возложение венков 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10.00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47760"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12.05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День медсестры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14.00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47760"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15.05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День семьи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14.00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47760"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18.05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День музеев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15.00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47760"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19.05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День пионерии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14.00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603720"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21.05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РГО «Знание» «Откуда мы родом: пишем историю семьи вместе»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10.00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603720"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22.05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24 мая День славянской письменности и культуры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14.00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603720"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25.05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Финансовая грамотность встреча с сотрудником ПАО СБЕРБАНК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14.00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47760"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27.05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Общероссийский день библиотек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15.00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47760">
                <a:tc>
                  <a:txBody>
                    <a:bodyPr/>
                    <a:lstStyle/>
                    <a:p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21840">
                <a:tc>
                  <a:txBody>
                    <a:bodyPr/>
                    <a:lstStyle/>
                    <a:p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Гимнастика-ежедневно с 11.00 часов до 12.30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321840">
                <a:tc>
                  <a:txBody>
                    <a:bodyPr/>
                    <a:lstStyle/>
                    <a:p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781920">
                <a:tc>
                  <a:txBody>
                    <a:bodyPr/>
                    <a:lstStyle/>
                    <a:p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Ежедневно с 12.00 до 17.00 волонтерская акция «Сети победы» в помещении по адресу: ул. Первомайская, д. 9, 3 этаж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321840">
                <a:tc>
                  <a:txBody>
                    <a:bodyPr/>
                    <a:lstStyle/>
                    <a:p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u="none" strike="noStrike" dirty="0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345</TotalTime>
  <Words>157</Words>
  <Application>Microsoft Office PowerPoint</Application>
  <PresentationFormat>Произвольный</PresentationFormat>
  <Paragraphs>49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МАЙ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009MukhinaMG</cp:lastModifiedBy>
  <cp:revision>25</cp:revision>
  <cp:lastPrinted>2026-04-01T09:11:50Z</cp:lastPrinted>
  <dcterms:created xsi:type="dcterms:W3CDTF">2025-11-06T11:20:25Z</dcterms:created>
  <dcterms:modified xsi:type="dcterms:W3CDTF">2026-04-29T11:38:11Z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