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-2976" y="-114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67360" y="3314880"/>
            <a:ext cx="642708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sp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27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Для правки текста заглавия щёлкните мышью</a:t>
            </a:r>
            <a:endParaRPr lang="ru-RU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884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dt" idx="2"/>
          </p:nvPr>
        </p:nvSpPr>
        <p:spPr>
          <a:xfrm>
            <a:off x="378000" y="9945000"/>
            <a:ext cx="173808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&lt;дата/время&gt;</a:t>
            </a:r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>
          <a:xfrm>
            <a:off x="5445360" y="9945000"/>
            <a:ext cx="173808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5DCB8829-6040-4F43-BABE-853FA2080AF0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160" cy="1121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27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Для правки текста заглавия щёлкните мышью</a:t>
            </a:r>
            <a:endParaRPr lang="ru-RU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080" cy="705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884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9" name="PlaceHolder 4"/>
          <p:cNvSpPr>
            <a:spLocks noGrp="1"/>
          </p:cNvSpPr>
          <p:nvPr>
            <p:ph type="dt" idx="5"/>
          </p:nvPr>
        </p:nvSpPr>
        <p:spPr>
          <a:xfrm>
            <a:off x="378000" y="9945000"/>
            <a:ext cx="173808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&lt;дата/время&gt;</a:t>
            </a:r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5"/>
          <p:cNvSpPr>
            <a:spLocks noGrp="1"/>
          </p:cNvSpPr>
          <p:nvPr>
            <p:ph type="sldNum" idx="6"/>
          </p:nvPr>
        </p:nvSpPr>
        <p:spPr>
          <a:xfrm>
            <a:off x="5445360" y="9945000"/>
            <a:ext cx="173808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40CFC059-CE95-42F3-8EB2-976238DD49B3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160" cy="1121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27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Для правки текста заглавия щёлкните мышью</a:t>
            </a:r>
            <a:endParaRPr lang="ru-RU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288240" cy="9210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sp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3894840" y="2459520"/>
            <a:ext cx="3288240" cy="9210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sp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884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5" name="PlaceHolder 5"/>
          <p:cNvSpPr>
            <a:spLocks noGrp="1"/>
          </p:cNvSpPr>
          <p:nvPr>
            <p:ph type="dt" idx="8"/>
          </p:nvPr>
        </p:nvSpPr>
        <p:spPr>
          <a:xfrm>
            <a:off x="378000" y="9945000"/>
            <a:ext cx="173808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&lt;дата/время&gt;</a:t>
            </a:r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6"/>
          <p:cNvSpPr>
            <a:spLocks noGrp="1"/>
          </p:cNvSpPr>
          <p:nvPr>
            <p:ph type="sldNum" idx="9"/>
          </p:nvPr>
        </p:nvSpPr>
        <p:spPr>
          <a:xfrm>
            <a:off x="5445360" y="9945000"/>
            <a:ext cx="173808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88994DCE-952A-4C63-94A8-55DF42164D9D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160" cy="1121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27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Для правки текста заглавия щёлкните мышью</a:t>
            </a:r>
            <a:endParaRPr lang="ru-RU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884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9" name="PlaceHolder 3"/>
          <p:cNvSpPr>
            <a:spLocks noGrp="1"/>
          </p:cNvSpPr>
          <p:nvPr>
            <p:ph type="dt" idx="11"/>
          </p:nvPr>
        </p:nvSpPr>
        <p:spPr>
          <a:xfrm>
            <a:off x="378000" y="9945000"/>
            <a:ext cx="173808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&lt;дата/время&gt;</a:t>
            </a:r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sldNum" idx="12"/>
          </p:nvPr>
        </p:nvSpPr>
        <p:spPr>
          <a:xfrm>
            <a:off x="5445360" y="9945000"/>
            <a:ext cx="173808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D958646A-1236-45F9-BCBF-63D22544FCAF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884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2" name="PlaceHolder 2"/>
          <p:cNvSpPr>
            <a:spLocks noGrp="1"/>
          </p:cNvSpPr>
          <p:nvPr>
            <p:ph type="dt" idx="14"/>
          </p:nvPr>
        </p:nvSpPr>
        <p:spPr>
          <a:xfrm>
            <a:off x="378000" y="9945000"/>
            <a:ext cx="173808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&lt;дата/время&gt;</a:t>
            </a:r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sldNum" idx="15"/>
          </p:nvPr>
        </p:nvSpPr>
        <p:spPr>
          <a:xfrm>
            <a:off x="5445360" y="9945000"/>
            <a:ext cx="173808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D39C3517-6959-4A6E-82B9-0867D84B6E7F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object 33"/>
          <p:cNvPicPr/>
          <p:nvPr/>
        </p:nvPicPr>
        <p:blipFill>
          <a:blip r:embed="rId2" cstate="print"/>
          <a:stretch/>
        </p:blipFill>
        <p:spPr>
          <a:xfrm>
            <a:off x="3731760" y="108000"/>
            <a:ext cx="3718800" cy="1657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5" name="object 35"/>
          <p:cNvSpPr/>
          <p:nvPr/>
        </p:nvSpPr>
        <p:spPr>
          <a:xfrm>
            <a:off x="111240" y="7000200"/>
            <a:ext cx="7344360" cy="3582360"/>
          </a:xfrm>
          <a:custGeom>
            <a:avLst/>
            <a:gdLst>
              <a:gd name="textAreaLeft" fmla="*/ 0 w 7344360"/>
              <a:gd name="textAreaRight" fmla="*/ 7345800 w 7344360"/>
              <a:gd name="textAreaTop" fmla="*/ 0 h 3582360"/>
              <a:gd name="textAreaBottom" fmla="*/ 3583800 h 358236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26" name="Группа 1"/>
          <p:cNvGrpSpPr/>
          <p:nvPr/>
        </p:nvGrpSpPr>
        <p:grpSpPr>
          <a:xfrm>
            <a:off x="644400" y="8176320"/>
            <a:ext cx="1146600" cy="131400"/>
            <a:chOff x="644400" y="8176320"/>
            <a:chExt cx="1146600" cy="131400"/>
          </a:xfrm>
        </p:grpSpPr>
        <p:pic>
          <p:nvPicPr>
            <p:cNvPr id="27" name="object 36"/>
            <p:cNvPicPr/>
            <p:nvPr/>
          </p:nvPicPr>
          <p:blipFill>
            <a:blip r:embed="rId3" cstate="print"/>
            <a:stretch/>
          </p:blipFill>
          <p:spPr>
            <a:xfrm>
              <a:off x="644400" y="8176320"/>
              <a:ext cx="101880" cy="13140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28" name="object 37"/>
            <p:cNvSpPr/>
            <p:nvPr/>
          </p:nvSpPr>
          <p:spPr>
            <a:xfrm>
              <a:off x="771480" y="8178120"/>
              <a:ext cx="93240" cy="128160"/>
            </a:xfrm>
            <a:custGeom>
              <a:avLst/>
              <a:gdLst>
                <a:gd name="textAreaLeft" fmla="*/ 0 w 93240"/>
                <a:gd name="textAreaRight" fmla="*/ 94680 w 93240"/>
                <a:gd name="textAreaTop" fmla="*/ 0 h 128160"/>
                <a:gd name="textAreaBottom" fmla="*/ 129600 h 12816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pic>
          <p:nvPicPr>
            <p:cNvPr id="29" name="object 38"/>
            <p:cNvPicPr/>
            <p:nvPr/>
          </p:nvPicPr>
          <p:blipFill>
            <a:blip r:embed="rId4" cstate="print"/>
            <a:stretch/>
          </p:blipFill>
          <p:spPr>
            <a:xfrm>
              <a:off x="888840" y="8176320"/>
              <a:ext cx="290880" cy="13140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30" name="object 39"/>
            <p:cNvPicPr/>
            <p:nvPr/>
          </p:nvPicPr>
          <p:blipFill>
            <a:blip r:embed="rId5" cstate="print"/>
            <a:stretch/>
          </p:blipFill>
          <p:spPr>
            <a:xfrm>
              <a:off x="1201680" y="8176320"/>
              <a:ext cx="317880" cy="13140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31" name="object 40"/>
            <p:cNvPicPr/>
            <p:nvPr/>
          </p:nvPicPr>
          <p:blipFill>
            <a:blip r:embed="rId6" cstate="print"/>
            <a:stretch/>
          </p:blipFill>
          <p:spPr>
            <a:xfrm>
              <a:off x="1545480" y="8178120"/>
              <a:ext cx="108720" cy="12780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32" name="object 41"/>
            <p:cNvPicPr/>
            <p:nvPr/>
          </p:nvPicPr>
          <p:blipFill>
            <a:blip r:embed="rId7" cstate="print"/>
            <a:stretch/>
          </p:blipFill>
          <p:spPr>
            <a:xfrm>
              <a:off x="1679400" y="8178120"/>
              <a:ext cx="111600" cy="12960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160" cy="112392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sp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u="none" strike="noStrike" spc="-11">
                <a:solidFill>
                  <a:schemeClr val="lt1"/>
                </a:solidFill>
                <a:effectLst/>
                <a:uFillTx/>
                <a:latin typeface="Calibri"/>
              </a:rPr>
              <a:t>МЕРОПРИЯТИЯ </a:t>
            </a:r>
            <a:r>
              <a:rPr lang="ru-RU" sz="2700" b="1" u="none" strike="noStrike">
                <a:solidFill>
                  <a:schemeClr val="lt1"/>
                </a:solidFill>
                <a:effectLst/>
                <a:uFillTx/>
                <a:latin typeface="Calibri"/>
              </a:rPr>
              <a:t>НА</a:t>
            </a:r>
            <a:r>
              <a:rPr lang="ru-RU" sz="2700" b="1" u="none" strike="noStrike" spc="-6">
                <a:solidFill>
                  <a:schemeClr val="lt1"/>
                </a:solidFill>
                <a:effectLst/>
                <a:uFillTx/>
                <a:latin typeface="Calibri"/>
              </a:rPr>
              <a:t> </a:t>
            </a:r>
            <a:r>
              <a:rPr lang="ru-RU" sz="2700" b="1" u="none" strike="noStrike" spc="-11">
                <a:solidFill>
                  <a:schemeClr val="lt1"/>
                </a:solidFill>
                <a:effectLst/>
                <a:uFillTx/>
                <a:latin typeface="Calibri"/>
              </a:rPr>
              <a:t>АПРЕЛЬ</a:t>
            </a:r>
            <a:endParaRPr lang="ru-RU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u="none" strike="noStrike" spc="-20">
                <a:solidFill>
                  <a:schemeClr val="lt1"/>
                </a:solidFill>
                <a:effectLst/>
                <a:uFillTx/>
                <a:latin typeface="Calibri"/>
              </a:rPr>
              <a:t>2026</a:t>
            </a:r>
            <a:endParaRPr lang="ru-RU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object 43"/>
          <p:cNvSpPr/>
          <p:nvPr/>
        </p:nvSpPr>
        <p:spPr>
          <a:xfrm>
            <a:off x="628920" y="8441640"/>
            <a:ext cx="5112720" cy="1840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ПРИХОДИТЕ, </a:t>
            </a:r>
            <a:r>
              <a:rPr lang="ru-RU" sz="4400" b="1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МЫ</a:t>
            </a:r>
            <a:r>
              <a:rPr lang="ru-RU" sz="4400" b="1" u="none" strike="noStrike" spc="-136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4400" b="1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ВАС</a:t>
            </a:r>
            <a:r>
              <a:rPr lang="ru-RU" sz="4400" b="1" u="none" strike="noStrike" spc="-136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4400" b="1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ЖДЕМ!</a:t>
            </a: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endParaRPr lang="ru-RU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Адрес: г. Сегежа, ул. Карельская, д. 14 А каб. № 2</a:t>
            </a:r>
            <a:r>
              <a:rPr sz="1300"/>
              <a:t/>
            </a:r>
            <a:br>
              <a:rPr sz="1300"/>
            </a:br>
            <a:endParaRPr lang="ru-RU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object 44"/>
          <p:cNvSpPr/>
          <p:nvPr/>
        </p:nvSpPr>
        <p:spPr>
          <a:xfrm>
            <a:off x="3819240" y="7361640"/>
            <a:ext cx="3296160" cy="553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 dirty="0">
                <a:solidFill>
                  <a:srgbClr val="58595B"/>
                </a:solidFill>
                <a:effectLst/>
                <a:uFillTx/>
                <a:latin typeface="Calibri"/>
              </a:rPr>
              <a:t>Время</a:t>
            </a:r>
            <a:r>
              <a:rPr lang="ru-RU" sz="1600" b="1" u="none" strike="noStrike" spc="-65" dirty="0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lang="ru-RU" sz="1600" b="1" u="none" strike="noStrike" spc="-11" dirty="0">
                <a:solidFill>
                  <a:srgbClr val="58595B"/>
                </a:solidFill>
                <a:effectLst/>
                <a:uFillTx/>
                <a:latin typeface="Calibri"/>
              </a:rPr>
              <a:t>работы: понедельник </a:t>
            </a:r>
            <a:r>
              <a:rPr lang="ru-RU" sz="1600" b="1" u="none" strike="noStrike" dirty="0">
                <a:solidFill>
                  <a:srgbClr val="58595B"/>
                </a:solidFill>
                <a:effectLst/>
                <a:uFillTx/>
                <a:latin typeface="Calibri"/>
              </a:rPr>
              <a:t>–</a:t>
            </a:r>
            <a:r>
              <a:rPr lang="ru-RU" sz="1600" b="1" u="none" strike="noStrike" spc="-11" dirty="0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lang="ru-RU" sz="1600" b="1" u="none" strike="noStrike" dirty="0">
                <a:solidFill>
                  <a:srgbClr val="58595B"/>
                </a:solidFill>
                <a:effectLst/>
                <a:uFillTx/>
                <a:latin typeface="Calibri"/>
              </a:rPr>
              <a:t>пятница</a:t>
            </a:r>
            <a:r>
              <a:rPr lang="ru-RU" sz="1600" b="1" u="none" strike="noStrike" spc="-11" dirty="0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lang="ru-RU" sz="1600" b="1" u="none" strike="noStrike" dirty="0">
                <a:solidFill>
                  <a:srgbClr val="58595B"/>
                </a:solidFill>
                <a:effectLst/>
                <a:uFillTx/>
                <a:latin typeface="Calibri"/>
              </a:rPr>
              <a:t>09:00</a:t>
            </a:r>
            <a:r>
              <a:rPr lang="ru-RU" sz="1600" b="1" u="none" strike="noStrike" spc="-6" dirty="0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lang="ru-RU" sz="1600" b="1" u="none" strike="noStrike" dirty="0">
                <a:solidFill>
                  <a:srgbClr val="58595B"/>
                </a:solidFill>
                <a:effectLst/>
                <a:uFillTx/>
                <a:latin typeface="Calibri"/>
              </a:rPr>
              <a:t>–</a:t>
            </a:r>
            <a:r>
              <a:rPr lang="ru-RU" sz="1600" b="1" u="none" strike="noStrike" spc="-14" dirty="0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lang="ru-RU" sz="1600" b="1" u="none" strike="noStrike" spc="-20" dirty="0">
                <a:solidFill>
                  <a:srgbClr val="58595B"/>
                </a:solidFill>
                <a:effectLst/>
                <a:uFillTx/>
                <a:latin typeface="Calibri"/>
              </a:rPr>
              <a:t>17:00</a:t>
            </a:r>
            <a:endParaRPr lang="ru-RU" sz="16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object 45"/>
          <p:cNvSpPr/>
          <p:nvPr/>
        </p:nvSpPr>
        <p:spPr>
          <a:xfrm>
            <a:off x="6123240" y="8786520"/>
            <a:ext cx="916200" cy="641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Отделение Фонда</a:t>
            </a:r>
            <a:r>
              <a:rPr lang="ru-RU" sz="800" b="0" u="none" strike="noStrike" spc="499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пенсионного</a:t>
            </a:r>
            <a:endParaRPr lang="ru-RU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и</a:t>
            </a: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 социального</a:t>
            </a:r>
            <a:r>
              <a:rPr lang="ru-RU" sz="800" b="0" u="none" strike="noStrike" spc="499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страхования</a:t>
            </a:r>
            <a:r>
              <a:rPr lang="ru-RU" sz="800" b="0" u="none" strike="noStrike" spc="11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800" b="0" u="none" strike="noStrike" spc="-26">
                <a:solidFill>
                  <a:srgbClr val="FFFFFF"/>
                </a:solidFill>
                <a:effectLst/>
                <a:uFillTx/>
                <a:latin typeface="Calibri"/>
              </a:rPr>
              <a:t>РФ</a:t>
            </a:r>
            <a:endParaRPr lang="ru-RU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По Республике Карелия</a:t>
            </a:r>
            <a:endParaRPr lang="ru-RU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37" name="Группа 103"/>
          <p:cNvGrpSpPr/>
          <p:nvPr/>
        </p:nvGrpSpPr>
        <p:grpSpPr>
          <a:xfrm>
            <a:off x="512280" y="489240"/>
            <a:ext cx="2516400" cy="981720"/>
            <a:chOff x="512280" y="489240"/>
            <a:chExt cx="2516400" cy="981720"/>
          </a:xfrm>
        </p:grpSpPr>
        <p:pic>
          <p:nvPicPr>
            <p:cNvPr id="38" name="object 49"/>
            <p:cNvPicPr/>
            <p:nvPr/>
          </p:nvPicPr>
          <p:blipFill>
            <a:blip r:embed="rId8" cstate="print"/>
            <a:stretch/>
          </p:blipFill>
          <p:spPr>
            <a:xfrm>
              <a:off x="512280" y="489240"/>
              <a:ext cx="838080" cy="95580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39" name="object 50"/>
            <p:cNvSpPr/>
            <p:nvPr/>
          </p:nvSpPr>
          <p:spPr>
            <a:xfrm>
              <a:off x="1577160" y="814680"/>
              <a:ext cx="293760" cy="183960"/>
            </a:xfrm>
            <a:custGeom>
              <a:avLst/>
              <a:gdLst>
                <a:gd name="textAreaLeft" fmla="*/ 0 w 293760"/>
                <a:gd name="textAreaRight" fmla="*/ 295200 w 293760"/>
                <a:gd name="textAreaTop" fmla="*/ 0 h 183960"/>
                <a:gd name="textAreaBottom" fmla="*/ 185400 h 18396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40" name="object 51"/>
            <p:cNvGrpSpPr/>
            <p:nvPr/>
          </p:nvGrpSpPr>
          <p:grpSpPr>
            <a:xfrm>
              <a:off x="1917720" y="814680"/>
              <a:ext cx="446400" cy="149760"/>
              <a:chOff x="1917720" y="814680"/>
              <a:chExt cx="446400" cy="149760"/>
            </a:xfrm>
          </p:grpSpPr>
          <p:sp>
            <p:nvSpPr>
              <p:cNvPr id="41" name="object 52"/>
              <p:cNvSpPr/>
              <p:nvPr/>
            </p:nvSpPr>
            <p:spPr>
              <a:xfrm>
                <a:off x="1917720" y="814680"/>
                <a:ext cx="289440" cy="149760"/>
              </a:xfrm>
              <a:custGeom>
                <a:avLst/>
                <a:gdLst>
                  <a:gd name="textAreaLeft" fmla="*/ 0 w 289440"/>
                  <a:gd name="textAreaRight" fmla="*/ 290880 w 289440"/>
                  <a:gd name="textAreaTop" fmla="*/ 0 h 149760"/>
                  <a:gd name="textAreaBottom" fmla="*/ 151200 h 14976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pic>
            <p:nvPicPr>
              <p:cNvPr id="42" name="object 53"/>
              <p:cNvPicPr/>
              <p:nvPr/>
            </p:nvPicPr>
            <p:blipFill>
              <a:blip r:embed="rId9" cstate="print"/>
              <a:stretch/>
            </p:blipFill>
            <p:spPr>
              <a:xfrm>
                <a:off x="2244240" y="815040"/>
                <a:ext cx="119880" cy="14868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pic>
          <p:nvPicPr>
            <p:cNvPr id="43" name="object 54"/>
            <p:cNvPicPr/>
            <p:nvPr/>
          </p:nvPicPr>
          <p:blipFill>
            <a:blip r:embed="rId10" cstate="print"/>
            <a:stretch/>
          </p:blipFill>
          <p:spPr>
            <a:xfrm>
              <a:off x="1556640" y="1049760"/>
              <a:ext cx="158400" cy="152280"/>
            </a:xfrm>
            <a:prstGeom prst="rect">
              <a:avLst/>
            </a:prstGeom>
            <a:noFill/>
            <a:ln w="0">
              <a:noFill/>
            </a:ln>
          </p:spPr>
        </p:pic>
        <p:grpSp>
          <p:nvGrpSpPr>
            <p:cNvPr id="44" name="object 55"/>
            <p:cNvGrpSpPr/>
            <p:nvPr/>
          </p:nvGrpSpPr>
          <p:grpSpPr>
            <a:xfrm>
              <a:off x="1762920" y="1051200"/>
              <a:ext cx="676080" cy="182160"/>
              <a:chOff x="1762920" y="1051200"/>
              <a:chExt cx="676080" cy="182160"/>
            </a:xfrm>
          </p:grpSpPr>
          <p:pic>
            <p:nvPicPr>
              <p:cNvPr id="45" name="object 56"/>
              <p:cNvPicPr/>
              <p:nvPr/>
            </p:nvPicPr>
            <p:blipFill>
              <a:blip r:embed="rId11" cstate="print"/>
              <a:stretch/>
            </p:blipFill>
            <p:spPr>
              <a:xfrm>
                <a:off x="1762920" y="1051560"/>
                <a:ext cx="121320" cy="1486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46" name="object 57"/>
              <p:cNvSpPr/>
              <p:nvPr/>
            </p:nvSpPr>
            <p:spPr>
              <a:xfrm>
                <a:off x="1917720" y="1051200"/>
                <a:ext cx="521280" cy="182160"/>
              </a:xfrm>
              <a:custGeom>
                <a:avLst/>
                <a:gdLst>
                  <a:gd name="textAreaLeft" fmla="*/ 0 w 521280"/>
                  <a:gd name="textAreaRight" fmla="*/ 522720 w 521280"/>
                  <a:gd name="textAreaTop" fmla="*/ 0 h 182160"/>
                  <a:gd name="textAreaBottom" fmla="*/ 183600 h 18216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47" name="object 58"/>
            <p:cNvGrpSpPr/>
            <p:nvPr/>
          </p:nvGrpSpPr>
          <p:grpSpPr>
            <a:xfrm>
              <a:off x="2489040" y="1051560"/>
              <a:ext cx="289440" cy="148680"/>
              <a:chOff x="2489040" y="1051560"/>
              <a:chExt cx="289440" cy="148680"/>
            </a:xfrm>
          </p:grpSpPr>
          <p:pic>
            <p:nvPicPr>
              <p:cNvPr id="48" name="object 59"/>
              <p:cNvPicPr/>
              <p:nvPr/>
            </p:nvPicPr>
            <p:blipFill>
              <a:blip r:embed="rId12" cstate="print"/>
              <a:stretch/>
            </p:blipFill>
            <p:spPr>
              <a:xfrm>
                <a:off x="2489040" y="1051560"/>
                <a:ext cx="128520" cy="1486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49" name="object 60"/>
              <p:cNvPicPr/>
              <p:nvPr/>
            </p:nvPicPr>
            <p:blipFill>
              <a:blip r:embed="rId13" cstate="print"/>
              <a:stretch/>
            </p:blipFill>
            <p:spPr>
              <a:xfrm>
                <a:off x="2658960" y="1051560"/>
                <a:ext cx="119520" cy="14868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grpSp>
          <p:nvGrpSpPr>
            <p:cNvPr id="50" name="object 61"/>
            <p:cNvGrpSpPr/>
            <p:nvPr/>
          </p:nvGrpSpPr>
          <p:grpSpPr>
            <a:xfrm>
              <a:off x="1556640" y="1284480"/>
              <a:ext cx="1472040" cy="186480"/>
              <a:chOff x="1556640" y="1284480"/>
              <a:chExt cx="1472040" cy="186480"/>
            </a:xfrm>
          </p:grpSpPr>
          <p:pic>
            <p:nvPicPr>
              <p:cNvPr id="51" name="object 62"/>
              <p:cNvPicPr/>
              <p:nvPr/>
            </p:nvPicPr>
            <p:blipFill>
              <a:blip r:embed="rId14" cstate="print"/>
              <a:stretch/>
            </p:blipFill>
            <p:spPr>
              <a:xfrm>
                <a:off x="1556640" y="1292040"/>
                <a:ext cx="141840" cy="1540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52" name="object 63"/>
              <p:cNvPicPr/>
              <p:nvPr/>
            </p:nvPicPr>
            <p:blipFill>
              <a:blip r:embed="rId15" cstate="print"/>
              <a:stretch/>
            </p:blipFill>
            <p:spPr>
              <a:xfrm>
                <a:off x="1725840" y="1292040"/>
                <a:ext cx="163080" cy="1540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53" name="object 64"/>
              <p:cNvPicPr/>
              <p:nvPr/>
            </p:nvPicPr>
            <p:blipFill>
              <a:blip r:embed="rId16" cstate="print"/>
              <a:stretch/>
            </p:blipFill>
            <p:spPr>
              <a:xfrm>
                <a:off x="1917720" y="1284480"/>
                <a:ext cx="358920" cy="1864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54" name="object 65"/>
              <p:cNvPicPr/>
              <p:nvPr/>
            </p:nvPicPr>
            <p:blipFill>
              <a:blip r:embed="rId17" cstate="print"/>
              <a:stretch/>
            </p:blipFill>
            <p:spPr>
              <a:xfrm>
                <a:off x="2300040" y="1292040"/>
                <a:ext cx="163080" cy="1540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55" name="object 66"/>
              <p:cNvSpPr/>
              <p:nvPr/>
            </p:nvSpPr>
            <p:spPr>
              <a:xfrm>
                <a:off x="2494080" y="1290960"/>
                <a:ext cx="137160" cy="148320"/>
              </a:xfrm>
              <a:custGeom>
                <a:avLst/>
                <a:gdLst>
                  <a:gd name="textAreaLeft" fmla="*/ 0 w 137160"/>
                  <a:gd name="textAreaRight" fmla="*/ 138600 w 137160"/>
                  <a:gd name="textAreaTop" fmla="*/ 0 h 148320"/>
                  <a:gd name="textAreaBottom" fmla="*/ 149760 h 14832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pic>
            <p:nvPicPr>
              <p:cNvPr id="56" name="object 67"/>
              <p:cNvPicPr/>
              <p:nvPr/>
            </p:nvPicPr>
            <p:blipFill>
              <a:blip r:embed="rId18" cstate="print"/>
              <a:stretch/>
            </p:blipFill>
            <p:spPr>
              <a:xfrm>
                <a:off x="2661480" y="1290960"/>
                <a:ext cx="168840" cy="18000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57" name="object 68"/>
              <p:cNvPicPr/>
              <p:nvPr/>
            </p:nvPicPr>
            <p:blipFill>
              <a:blip r:embed="rId19" cstate="print"/>
              <a:stretch/>
            </p:blipFill>
            <p:spPr>
              <a:xfrm>
                <a:off x="2861640" y="1290960"/>
                <a:ext cx="167040" cy="14868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</p:grpSp>
      <p:sp>
        <p:nvSpPr>
          <p:cNvPr id="58" name="Прямоугольник: скругленные углы 2"/>
          <p:cNvSpPr/>
          <p:nvPr/>
        </p:nvSpPr>
        <p:spPr>
          <a:xfrm>
            <a:off x="6140520" y="9593640"/>
            <a:ext cx="873360" cy="85716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59" name="Овал 3"/>
          <p:cNvSpPr/>
          <p:nvPr/>
        </p:nvSpPr>
        <p:spPr>
          <a:xfrm>
            <a:off x="6047640" y="7937640"/>
            <a:ext cx="813960" cy="81396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pic>
        <p:nvPicPr>
          <p:cNvPr id="60" name="object 48"/>
          <p:cNvPicPr/>
          <p:nvPr/>
        </p:nvPicPr>
        <p:blipFill>
          <a:blip r:embed="rId20" cstate="print"/>
          <a:stretch/>
        </p:blipFill>
        <p:spPr>
          <a:xfrm>
            <a:off x="6162120" y="8141760"/>
            <a:ext cx="600120" cy="515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1" name="Рисунок 7"/>
          <p:cNvPicPr/>
          <p:nvPr/>
        </p:nvPicPr>
        <p:blipFill>
          <a:blip r:embed="rId21" cstate="print"/>
          <a:stretch/>
        </p:blipFill>
        <p:spPr>
          <a:xfrm>
            <a:off x="6153120" y="9577080"/>
            <a:ext cx="860760" cy="86076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62" name="Таблица 4"/>
          <p:cNvGraphicFramePr/>
          <p:nvPr>
            <p:extLst>
              <p:ext uri="{D42A27DB-BD31-4B8C-83A1-F6EECF244321}">
                <p14:modId xmlns:p14="http://schemas.microsoft.com/office/powerpoint/2010/main" xmlns="" val="1265235704"/>
              </p:ext>
            </p:extLst>
          </p:nvPr>
        </p:nvGraphicFramePr>
        <p:xfrm>
          <a:off x="349200" y="2077920"/>
          <a:ext cx="6789600" cy="3606720"/>
        </p:xfrm>
        <a:graphic>
          <a:graphicData uri="http://schemas.openxmlformats.org/drawingml/2006/table">
            <a:tbl>
              <a:tblPr/>
              <a:tblGrid>
                <a:gridCol w="14796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15908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5092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Дата 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Мероприятие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Время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начала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10.04.2026</a:t>
                      </a:r>
                      <a:endParaRPr lang="ru-RU" sz="16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91"/>
                        </a:spcBef>
                        <a:spcAft>
                          <a:spcPts val="992"/>
                        </a:spcAft>
                      </a:pPr>
                      <a:r>
                        <a:rPr lang="ru-RU" sz="1600" b="0" u="none" strike="noStrike" dirty="0" smtClean="0">
                          <a:solidFill>
                            <a:schemeClr val="dk1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День </a:t>
                      </a:r>
                      <a:r>
                        <a:rPr lang="ru-RU" sz="16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космонавтики</a:t>
                      </a:r>
                      <a:endParaRPr lang="ru-RU" sz="16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10:00</a:t>
                      </a:r>
                      <a:endParaRPr lang="ru-RU" sz="16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00">
                <a:tc>
                  <a:txBody>
                    <a:bodyPr/>
                    <a:lstStyle/>
                    <a:p>
                      <a:r>
                        <a:rPr lang="ru-RU" sz="16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14.04.2026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Урок финансовой грамотности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14:00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16.04.2026</a:t>
                      </a:r>
                      <a:endParaRPr lang="ru-RU" sz="16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День участников ликвидации последствий радиационных аварий и катастроф и памяти жертв этих аварий и катастроф РГО "Знание"</a:t>
                      </a:r>
                      <a:endParaRPr lang="ru-RU" sz="16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10:00</a:t>
                      </a:r>
                      <a:endParaRPr lang="ru-RU" sz="16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23.04.2026</a:t>
                      </a:r>
                      <a:endParaRPr lang="ru-RU" sz="16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91"/>
                        </a:spcBef>
                        <a:spcAft>
                          <a:spcPts val="992"/>
                        </a:spcAft>
                      </a:pPr>
                      <a:r>
                        <a:rPr lang="ru-RU" sz="16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РГО "Знание" Праздничное мероприятие в преддверии 9 мая в формате ВКС </a:t>
                      </a:r>
                      <a:endParaRPr lang="ru-RU" sz="16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10:00</a:t>
                      </a:r>
                      <a:endParaRPr lang="ru-RU" sz="16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30.04.2026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91"/>
                        </a:spcBef>
                        <a:spcAft>
                          <a:spcPts val="992"/>
                        </a:spcAft>
                      </a:pPr>
                      <a:r>
                        <a:rPr lang="ru-RU" sz="16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День коренных малочисленных народов Российской Федерации (Год Единства народов России) 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14:00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</TotalTime>
  <Words>101</Words>
  <Application>Microsoft Office PowerPoint</Application>
  <PresentationFormat>Произвольный</PresentationFormat>
  <Paragraphs>28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АПРЕЛЬ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009MukhinaMG</cp:lastModifiedBy>
  <cp:revision>24</cp:revision>
  <dcterms:created xsi:type="dcterms:W3CDTF">2025-11-06T11:20:25Z</dcterms:created>
  <dcterms:modified xsi:type="dcterms:W3CDTF">2026-04-01T12:41:20Z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