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2994" y="-11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6000" cy="8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A5A7CD6-5DF2-4702-B16E-4FF55E8DA052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080" cy="1120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6D266AA3-EE7E-4EEF-ABB1-8C2F3616E4B4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080" cy="1120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7160" cy="893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7160" cy="893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5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A017553-D3AF-46D3-A33A-0819B7A0186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080" cy="1120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AFE0AFC-FE8E-464C-B3AE-4582F3EBC63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521E4C9-3A10-4D8D-8CB8-95A11269D13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720" cy="1656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" name="object 35"/>
          <p:cNvSpPr/>
          <p:nvPr/>
        </p:nvSpPr>
        <p:spPr>
          <a:xfrm>
            <a:off x="111240" y="7000200"/>
            <a:ext cx="7343280" cy="3581280"/>
          </a:xfrm>
          <a:custGeom>
            <a:avLst/>
            <a:gdLst>
              <a:gd name="textAreaLeft" fmla="*/ 0 w 7343280"/>
              <a:gd name="textAreaRight" fmla="*/ 7345800 w 7343280"/>
              <a:gd name="textAreaTop" fmla="*/ 0 h 3581280"/>
              <a:gd name="textAreaBottom" fmla="*/ 3583800 h 35812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6" name="Группа 1"/>
          <p:cNvGrpSpPr/>
          <p:nvPr/>
        </p:nvGrpSpPr>
        <p:grpSpPr>
          <a:xfrm>
            <a:off x="644400" y="8176320"/>
            <a:ext cx="1145520" cy="130320"/>
            <a:chOff x="644400" y="8176320"/>
            <a:chExt cx="1145520" cy="130320"/>
          </a:xfrm>
        </p:grpSpPr>
        <p:pic>
          <p:nvPicPr>
            <p:cNvPr id="27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0800" cy="1303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8" name="object 37"/>
            <p:cNvSpPr/>
            <p:nvPr/>
          </p:nvSpPr>
          <p:spPr>
            <a:xfrm>
              <a:off x="771480" y="8178120"/>
              <a:ext cx="92160" cy="127080"/>
            </a:xfrm>
            <a:custGeom>
              <a:avLst/>
              <a:gdLst>
                <a:gd name="textAreaLeft" fmla="*/ 0 w 92160"/>
                <a:gd name="textAreaRight" fmla="*/ 94680 w 92160"/>
                <a:gd name="textAreaTop" fmla="*/ 0 h 127080"/>
                <a:gd name="textAreaBottom" fmla="*/ 129600 h 1270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9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9800" cy="1303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6800" cy="1303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7640" cy="1267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2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0520" cy="12852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080" cy="11250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ИЮНЬ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object 43"/>
          <p:cNvSpPr/>
          <p:nvPr/>
        </p:nvSpPr>
        <p:spPr>
          <a:xfrm>
            <a:off x="628920" y="8441640"/>
            <a:ext cx="5111640" cy="184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Адрес: г. Сегежа, ул. Карельская, д. 14 А каб. № 2</a:t>
            </a:r>
            <a:r>
              <a:rPr sz="1300"/>
              <a:t/>
            </a:r>
            <a:br>
              <a:rPr sz="1300"/>
            </a:b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object 44"/>
          <p:cNvSpPr/>
          <p:nvPr/>
        </p:nvSpPr>
        <p:spPr>
          <a:xfrm>
            <a:off x="3819240" y="7361640"/>
            <a:ext cx="3295080" cy="5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object 45"/>
          <p:cNvSpPr/>
          <p:nvPr/>
        </p:nvSpPr>
        <p:spPr>
          <a:xfrm>
            <a:off x="6123240" y="8786520"/>
            <a:ext cx="91512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 Республике Карелия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7" name="Группа 103"/>
          <p:cNvGrpSpPr/>
          <p:nvPr/>
        </p:nvGrpSpPr>
        <p:grpSpPr>
          <a:xfrm>
            <a:off x="512280" y="489240"/>
            <a:ext cx="2515320" cy="980640"/>
            <a:chOff x="512280" y="489240"/>
            <a:chExt cx="2515320" cy="980640"/>
          </a:xfrm>
        </p:grpSpPr>
        <p:pic>
          <p:nvPicPr>
            <p:cNvPr id="38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7000" cy="9547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9" name="object 50"/>
            <p:cNvSpPr/>
            <p:nvPr/>
          </p:nvSpPr>
          <p:spPr>
            <a:xfrm>
              <a:off x="1577160" y="814680"/>
              <a:ext cx="292680" cy="182880"/>
            </a:xfrm>
            <a:custGeom>
              <a:avLst/>
              <a:gdLst>
                <a:gd name="textAreaLeft" fmla="*/ 0 w 292680"/>
                <a:gd name="textAreaRight" fmla="*/ 295200 w 292680"/>
                <a:gd name="textAreaTop" fmla="*/ 0 h 182880"/>
                <a:gd name="textAreaBottom" fmla="*/ 185400 h 1828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40" name="object 51"/>
            <p:cNvGrpSpPr/>
            <p:nvPr/>
          </p:nvGrpSpPr>
          <p:grpSpPr>
            <a:xfrm>
              <a:off x="1917720" y="814680"/>
              <a:ext cx="445320" cy="148680"/>
              <a:chOff x="1917720" y="814680"/>
              <a:chExt cx="445320" cy="148680"/>
            </a:xfrm>
          </p:grpSpPr>
          <p:sp>
            <p:nvSpPr>
              <p:cNvPr id="41" name="object 52"/>
              <p:cNvSpPr/>
              <p:nvPr/>
            </p:nvSpPr>
            <p:spPr>
              <a:xfrm>
                <a:off x="1917720" y="814680"/>
                <a:ext cx="288360" cy="148680"/>
              </a:xfrm>
              <a:custGeom>
                <a:avLst/>
                <a:gdLst>
                  <a:gd name="textAreaLeft" fmla="*/ 0 w 288360"/>
                  <a:gd name="textAreaRight" fmla="*/ 290880 w 288360"/>
                  <a:gd name="textAreaTop" fmla="*/ 0 h 148680"/>
                  <a:gd name="textAreaBottom" fmla="*/ 151200 h 1486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2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8800" cy="1476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3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7320" cy="15120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4" name="object 55"/>
            <p:cNvGrpSpPr/>
            <p:nvPr/>
          </p:nvGrpSpPr>
          <p:grpSpPr>
            <a:xfrm>
              <a:off x="1762920" y="1051200"/>
              <a:ext cx="675000" cy="181080"/>
              <a:chOff x="1762920" y="1051200"/>
              <a:chExt cx="675000" cy="181080"/>
            </a:xfrm>
          </p:grpSpPr>
          <p:pic>
            <p:nvPicPr>
              <p:cNvPr id="45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0240" cy="1476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6" name="object 57"/>
              <p:cNvSpPr/>
              <p:nvPr/>
            </p:nvSpPr>
            <p:spPr>
              <a:xfrm>
                <a:off x="1917720" y="1051200"/>
                <a:ext cx="520200" cy="181080"/>
              </a:xfrm>
              <a:custGeom>
                <a:avLst/>
                <a:gdLst>
                  <a:gd name="textAreaLeft" fmla="*/ 0 w 520200"/>
                  <a:gd name="textAreaRight" fmla="*/ 522720 w 520200"/>
                  <a:gd name="textAreaTop" fmla="*/ 0 h 181080"/>
                  <a:gd name="textAreaBottom" fmla="*/ 183600 h 1810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7" name="object 58"/>
            <p:cNvGrpSpPr/>
            <p:nvPr/>
          </p:nvGrpSpPr>
          <p:grpSpPr>
            <a:xfrm>
              <a:off x="2489040" y="1051560"/>
              <a:ext cx="288360" cy="147600"/>
              <a:chOff x="2489040" y="1051560"/>
              <a:chExt cx="288360" cy="147600"/>
            </a:xfrm>
          </p:grpSpPr>
          <p:pic>
            <p:nvPicPr>
              <p:cNvPr id="48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7440" cy="1476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9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8440" cy="1476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50" name="object 61"/>
            <p:cNvGrpSpPr/>
            <p:nvPr/>
          </p:nvGrpSpPr>
          <p:grpSpPr>
            <a:xfrm>
              <a:off x="1556640" y="1284480"/>
              <a:ext cx="1470960" cy="185400"/>
              <a:chOff x="1556640" y="1284480"/>
              <a:chExt cx="1470960" cy="185400"/>
            </a:xfrm>
          </p:grpSpPr>
          <p:pic>
            <p:nvPicPr>
              <p:cNvPr id="51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0760" cy="153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2000" cy="153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3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7840" cy="185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4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2000" cy="153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5" name="object 66"/>
              <p:cNvSpPr/>
              <p:nvPr/>
            </p:nvSpPr>
            <p:spPr>
              <a:xfrm>
                <a:off x="2494080" y="1290960"/>
                <a:ext cx="136080" cy="147240"/>
              </a:xfrm>
              <a:custGeom>
                <a:avLst/>
                <a:gdLst>
                  <a:gd name="textAreaLeft" fmla="*/ 0 w 136080"/>
                  <a:gd name="textAreaRight" fmla="*/ 138600 w 136080"/>
                  <a:gd name="textAreaTop" fmla="*/ 0 h 147240"/>
                  <a:gd name="textAreaBottom" fmla="*/ 149760 h 1472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6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7760" cy="178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7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5960" cy="1476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8" name="Прямоугольник: скругленные углы 2"/>
          <p:cNvSpPr/>
          <p:nvPr/>
        </p:nvSpPr>
        <p:spPr>
          <a:xfrm>
            <a:off x="6140520" y="9593640"/>
            <a:ext cx="872280" cy="8560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9" name="Овал 3"/>
          <p:cNvSpPr/>
          <p:nvPr/>
        </p:nvSpPr>
        <p:spPr>
          <a:xfrm>
            <a:off x="6047640" y="7937640"/>
            <a:ext cx="812880" cy="812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60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9040" cy="514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9680" cy="8596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2" name="Таблица 4"/>
          <p:cNvGraphicFramePr/>
          <p:nvPr>
            <p:extLst>
              <p:ext uri="{D42A27DB-BD31-4B8C-83A1-F6EECF244321}">
                <p14:modId xmlns="" xmlns:p14="http://schemas.microsoft.com/office/powerpoint/2010/main" val="4027520964"/>
              </p:ext>
            </p:extLst>
          </p:nvPr>
        </p:nvGraphicFramePr>
        <p:xfrm>
          <a:off x="349200" y="1800000"/>
          <a:ext cx="7030800" cy="6674852"/>
        </p:xfrm>
        <a:graphic>
          <a:graphicData uri="http://schemas.openxmlformats.org/drawingml/2006/table">
            <a:tbl>
              <a:tblPr/>
              <a:tblGrid>
                <a:gridCol w="869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2387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26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6153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750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2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01.06.2026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2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Герои — дети на страницах книг. Литературно - познавательное мероприятие к Дню защиты детей. МБУ Сегежская ЦБС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2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11:00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750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01.06.2026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2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Экскурсия для детей по клиентской службе. «Что значит быть пенсионером?» Мастер класс.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15:30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796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05.06.2026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2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День социального работника. Чай — это не просто напиток, а живая аптека.</a:t>
                      </a:r>
                      <a:endParaRPr lang="ru-RU" sz="2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14:30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796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08.06.2026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Моя Карелия. МБУ Сегежская ЦБС. Мероприятие посвященное дню Карелии.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11:00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796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2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18.06.2026</a:t>
                      </a:r>
                      <a:endParaRPr lang="ru-RU" sz="20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2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Гимнастика для ума</a:t>
                      </a:r>
                      <a:endParaRPr lang="ru-RU" sz="20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2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14:30</a:t>
                      </a:r>
                      <a:endParaRPr lang="ru-RU" sz="20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9750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2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22.06.2026</a:t>
                      </a:r>
                      <a:endParaRPr lang="ru-RU" sz="20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День скорби. Митинг у памятника Партизану. Во славу тех, кто совершил бессмертный подвиг.</a:t>
                      </a:r>
                      <a:endParaRPr lang="ru-RU" sz="2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lang="ru-RU" sz="2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975092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22.06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 smtClean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Лекция </a:t>
                      </a: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«Знание» «22 июня 1941 года. День который изменил историю.»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10.00</a:t>
                      </a: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9356025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080" cy="1656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" name="object 35"/>
          <p:cNvSpPr/>
          <p:nvPr/>
        </p:nvSpPr>
        <p:spPr>
          <a:xfrm>
            <a:off x="111240" y="7000200"/>
            <a:ext cx="7343640" cy="3581640"/>
          </a:xfrm>
          <a:custGeom>
            <a:avLst/>
            <a:gdLst>
              <a:gd name="textAreaLeft" fmla="*/ 0 w 7343640"/>
              <a:gd name="textAreaRight" fmla="*/ 7345800 w 7343640"/>
              <a:gd name="textAreaTop" fmla="*/ 0 h 3581640"/>
              <a:gd name="textAreaBottom" fmla="*/ 3583800 h 35816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644400" y="8176320"/>
            <a:ext cx="1145880" cy="130680"/>
            <a:chOff x="644400" y="8176320"/>
            <a:chExt cx="1145880" cy="130680"/>
          </a:xfrm>
        </p:grpSpPr>
        <p:pic>
          <p:nvPicPr>
            <p:cNvPr id="27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160" cy="130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8" name="object 37"/>
            <p:cNvSpPr/>
            <p:nvPr/>
          </p:nvSpPr>
          <p:spPr>
            <a:xfrm>
              <a:off x="771480" y="8178120"/>
              <a:ext cx="92520" cy="127440"/>
            </a:xfrm>
            <a:custGeom>
              <a:avLst/>
              <a:gdLst>
                <a:gd name="textAreaLeft" fmla="*/ 0 w 92520"/>
                <a:gd name="textAreaRight" fmla="*/ 94680 w 92520"/>
                <a:gd name="textAreaTop" fmla="*/ 0 h 127440"/>
                <a:gd name="textAreaBottom" fmla="*/ 129600 h 1274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9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160" cy="130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160" cy="130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000" cy="127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2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0880" cy="1288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46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ИЮНЬ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object 43"/>
          <p:cNvSpPr/>
          <p:nvPr/>
        </p:nvSpPr>
        <p:spPr>
          <a:xfrm>
            <a:off x="628920" y="8441640"/>
            <a:ext cx="5112000" cy="184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Адрес: г. Сегежа, ул. Карельская, д. 14 А каб. № 2</a:t>
            </a:r>
            <a:r>
              <a:rPr sz="1300"/>
              <a:t/>
            </a:r>
            <a:br>
              <a:rPr sz="1300"/>
            </a:b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object 44"/>
          <p:cNvSpPr/>
          <p:nvPr/>
        </p:nvSpPr>
        <p:spPr>
          <a:xfrm>
            <a:off x="3819240" y="7361640"/>
            <a:ext cx="3295440" cy="5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object 45"/>
          <p:cNvSpPr/>
          <p:nvPr/>
        </p:nvSpPr>
        <p:spPr>
          <a:xfrm>
            <a:off x="6123240" y="8786520"/>
            <a:ext cx="9154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 Республике Карелия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" name="Группа 103"/>
          <p:cNvGrpSpPr/>
          <p:nvPr/>
        </p:nvGrpSpPr>
        <p:grpSpPr>
          <a:xfrm>
            <a:off x="512280" y="489240"/>
            <a:ext cx="2515680" cy="981000"/>
            <a:chOff x="512280" y="489240"/>
            <a:chExt cx="2515680" cy="981000"/>
          </a:xfrm>
        </p:grpSpPr>
        <p:pic>
          <p:nvPicPr>
            <p:cNvPr id="38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7360" cy="9550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9" name="object 50"/>
            <p:cNvSpPr/>
            <p:nvPr/>
          </p:nvSpPr>
          <p:spPr>
            <a:xfrm>
              <a:off x="1577160" y="814680"/>
              <a:ext cx="293040" cy="183240"/>
            </a:xfrm>
            <a:custGeom>
              <a:avLst/>
              <a:gdLst>
                <a:gd name="textAreaLeft" fmla="*/ 0 w 293040"/>
                <a:gd name="textAreaRight" fmla="*/ 295200 w 293040"/>
                <a:gd name="textAreaTop" fmla="*/ 0 h 183240"/>
                <a:gd name="textAreaBottom" fmla="*/ 185400 h 1832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4" name="object 51"/>
            <p:cNvGrpSpPr/>
            <p:nvPr/>
          </p:nvGrpSpPr>
          <p:grpSpPr>
            <a:xfrm>
              <a:off x="1917720" y="814680"/>
              <a:ext cx="445680" cy="149040"/>
              <a:chOff x="1917720" y="814680"/>
              <a:chExt cx="445680" cy="149040"/>
            </a:xfrm>
          </p:grpSpPr>
          <p:sp>
            <p:nvSpPr>
              <p:cNvPr id="41" name="object 52"/>
              <p:cNvSpPr/>
              <p:nvPr/>
            </p:nvSpPr>
            <p:spPr>
              <a:xfrm>
                <a:off x="1917720" y="814680"/>
                <a:ext cx="288720" cy="149040"/>
              </a:xfrm>
              <a:custGeom>
                <a:avLst/>
                <a:gdLst>
                  <a:gd name="textAreaLeft" fmla="*/ 0 w 288720"/>
                  <a:gd name="textAreaRight" fmla="*/ 290880 w 288720"/>
                  <a:gd name="textAreaTop" fmla="*/ 0 h 149040"/>
                  <a:gd name="textAreaBottom" fmla="*/ 151200 h 1490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2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916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3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7680" cy="15156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" name="object 55"/>
            <p:cNvGrpSpPr/>
            <p:nvPr/>
          </p:nvGrpSpPr>
          <p:grpSpPr>
            <a:xfrm>
              <a:off x="1762920" y="1051200"/>
              <a:ext cx="675360" cy="181440"/>
              <a:chOff x="1762920" y="1051200"/>
              <a:chExt cx="675360" cy="181440"/>
            </a:xfrm>
          </p:grpSpPr>
          <p:pic>
            <p:nvPicPr>
              <p:cNvPr id="45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060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6" name="object 57"/>
              <p:cNvSpPr/>
              <p:nvPr/>
            </p:nvSpPr>
            <p:spPr>
              <a:xfrm>
                <a:off x="1917720" y="1051200"/>
                <a:ext cx="520560" cy="181440"/>
              </a:xfrm>
              <a:custGeom>
                <a:avLst/>
                <a:gdLst>
                  <a:gd name="textAreaLeft" fmla="*/ 0 w 520560"/>
                  <a:gd name="textAreaRight" fmla="*/ 522720 w 520560"/>
                  <a:gd name="textAreaTop" fmla="*/ 0 h 181440"/>
                  <a:gd name="textAreaBottom" fmla="*/ 183600 h 1814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6" name="object 58"/>
            <p:cNvGrpSpPr/>
            <p:nvPr/>
          </p:nvGrpSpPr>
          <p:grpSpPr>
            <a:xfrm>
              <a:off x="2489040" y="1051560"/>
              <a:ext cx="288720" cy="147960"/>
              <a:chOff x="2489040" y="1051560"/>
              <a:chExt cx="288720" cy="147960"/>
            </a:xfrm>
          </p:grpSpPr>
          <p:pic>
            <p:nvPicPr>
              <p:cNvPr id="48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780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9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880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7" name="object 61"/>
            <p:cNvGrpSpPr/>
            <p:nvPr/>
          </p:nvGrpSpPr>
          <p:grpSpPr>
            <a:xfrm>
              <a:off x="1556640" y="1284480"/>
              <a:ext cx="1471320" cy="185760"/>
              <a:chOff x="1556640" y="1284480"/>
              <a:chExt cx="1471320" cy="185760"/>
            </a:xfrm>
          </p:grpSpPr>
          <p:pic>
            <p:nvPicPr>
              <p:cNvPr id="51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1120" cy="153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2360" cy="153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3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8200" cy="185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4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2360" cy="153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5" name="object 66"/>
              <p:cNvSpPr/>
              <p:nvPr/>
            </p:nvSpPr>
            <p:spPr>
              <a:xfrm>
                <a:off x="2494080" y="1290960"/>
                <a:ext cx="136440" cy="147600"/>
              </a:xfrm>
              <a:custGeom>
                <a:avLst/>
                <a:gdLst>
                  <a:gd name="textAreaLeft" fmla="*/ 0 w 136440"/>
                  <a:gd name="textAreaRight" fmla="*/ 138600 w 136440"/>
                  <a:gd name="textAreaTop" fmla="*/ 0 h 147600"/>
                  <a:gd name="textAreaBottom" fmla="*/ 149760 h 1476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6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8120" cy="179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7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632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8" name="Прямоугольник: скругленные углы 2"/>
          <p:cNvSpPr/>
          <p:nvPr/>
        </p:nvSpPr>
        <p:spPr>
          <a:xfrm>
            <a:off x="6140520" y="9593640"/>
            <a:ext cx="872640" cy="856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9" name="Овал 3"/>
          <p:cNvSpPr/>
          <p:nvPr/>
        </p:nvSpPr>
        <p:spPr>
          <a:xfrm>
            <a:off x="6047640" y="7937640"/>
            <a:ext cx="813240" cy="813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60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9400" cy="514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040" cy="8600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2" name="Таблица 4"/>
          <p:cNvGraphicFramePr/>
          <p:nvPr>
            <p:extLst>
              <p:ext uri="{D42A27DB-BD31-4B8C-83A1-F6EECF244321}">
                <p14:modId xmlns:p14="http://schemas.microsoft.com/office/powerpoint/2010/main" xmlns="" val="2210128217"/>
              </p:ext>
            </p:extLst>
          </p:nvPr>
        </p:nvGraphicFramePr>
        <p:xfrm>
          <a:off x="349200" y="1800000"/>
          <a:ext cx="7030800" cy="4023840"/>
        </p:xfrm>
        <a:graphic>
          <a:graphicData uri="http://schemas.openxmlformats.org/drawingml/2006/table">
            <a:tbl>
              <a:tblPr/>
              <a:tblGrid>
                <a:gridCol w="869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387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26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79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9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2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26.06.2026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2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Юбилейный календарь Сегежи. «Сталинский путь — Ленинец-Доверие» - 80 лет районной газете. МБУ Сегежская ЦБС.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2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5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2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27.06.2026</a:t>
                      </a:r>
                      <a:endParaRPr lang="ru-RU" sz="20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2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Карельские народные художественные промыслы</a:t>
                      </a:r>
                      <a:endParaRPr lang="ru-RU" sz="20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2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11:00</a:t>
                      </a:r>
                      <a:endParaRPr lang="ru-RU" sz="20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924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924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7924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</TotalTime>
  <Words>239</Words>
  <Application>Microsoft Office PowerPoint</Application>
  <PresentationFormat>Произвольный</PresentationFormat>
  <Paragraphs>53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МЕРОПРИЯТИЯНА ИЮНЬ 2026</vt:lpstr>
      <vt:lpstr>МЕРОПРИЯТИЯНА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009MukhinaMG</cp:lastModifiedBy>
  <cp:revision>32</cp:revision>
  <cp:lastPrinted>2026-05-28T14:13:19Z</cp:lastPrinted>
  <dcterms:created xsi:type="dcterms:W3CDTF">2025-11-06T11:20:25Z</dcterms:created>
  <dcterms:modified xsi:type="dcterms:W3CDTF">2026-05-29T09:36:20Z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