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sldIdLst>
    <p:sldId id="256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90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10040"/>
            <a:ext cx="231120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0E97E25-B43A-41CA-8DC9-8359BDF27359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3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E2F86D8-7CEC-45C7-AAC6-59812800018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9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AF1B92A-D80E-4591-BEAB-3CA299E8310E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46CD08C-7EC6-444A-95AD-874E14D3912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5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4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D514264-44E8-4E8D-8376-F34AA3D09D1B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8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B6DB896-0C92-47E9-AAF3-613E8CF59D7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4" name="PlaceHolder 3"/>
          <p:cNvSpPr>
            <a:spLocks noGrp="1"/>
          </p:cNvSpPr>
          <p:nvPr>
            <p:ph type="ftr" idx="19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sldNum" idx="20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F46683C-E044-464E-9B4C-3FDFC123139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dt" idx="21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7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22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sldNum" idx="23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990CF95-C330-4E86-87CF-B2ADB5BE2907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24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6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ftr" idx="25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sldNum" idx="26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238AC4F-15B8-400A-BF0E-A41E0083CDF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dt" idx="27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ftr" idx="31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sldNum" idx="32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9627374-9DB1-40AB-9B86-E64DE8A2777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dt" idx="33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49" name="PlaceHolder 3"/>
          <p:cNvSpPr>
            <a:spLocks noGrp="1"/>
          </p:cNvSpPr>
          <p:nvPr>
            <p:ph type="ftr" idx="28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sldNum" idx="29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E92F1DB-7C7A-483B-B9ED-FCD7A81042C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dt" idx="30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59" name="PlaceHolder 3"/>
          <p:cNvSpPr>
            <a:spLocks noGrp="1"/>
          </p:cNvSpPr>
          <p:nvPr>
            <p:ph type="ftr" idx="34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sldNum" idx="35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928994E-AF94-4A29-A488-1AD4E14B589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5"/>
          <p:cNvSpPr>
            <a:spLocks noGrp="1"/>
          </p:cNvSpPr>
          <p:nvPr>
            <p:ph type="dt" idx="36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64" name="PlaceHolder 3"/>
          <p:cNvSpPr>
            <a:spLocks noGrp="1"/>
          </p:cNvSpPr>
          <p:nvPr>
            <p:ph type="ftr" idx="37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sldNum" idx="38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AE57AE9-8761-491D-AF6E-22AFC060060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dt" idx="39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0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69" name="PlaceHolder 3"/>
          <p:cNvSpPr>
            <a:spLocks noGrp="1"/>
          </p:cNvSpPr>
          <p:nvPr>
            <p:ph type="ftr" idx="40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sldNum" idx="41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10FC295-1359-4062-94FD-DD38FA08CCC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dt" idx="42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74" name="PlaceHolder 3"/>
          <p:cNvSpPr>
            <a:spLocks noGrp="1"/>
          </p:cNvSpPr>
          <p:nvPr>
            <p:ph type="ftr" idx="43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sldNum" idx="44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A84920A-E83B-4DC4-B22D-3C597D6E59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dt" idx="45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822920" y="46584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79" name="PlaceHolder 3"/>
          <p:cNvSpPr>
            <a:spLocks noGrp="1"/>
          </p:cNvSpPr>
          <p:nvPr>
            <p:ph type="ftr" idx="46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sldNum" idx="47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5EF146E-C40A-43B4-93C3-7CB8D462615F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dt" idx="48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&lt;дата/время&gt;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465480"/>
            <a:ext cx="2311200" cy="823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1120" cy="70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488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DejaVu Sans"/>
              </a:rPr>
              <a:t>&lt;нижний колонтитул&gt;</a:t>
            </a:r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BE68613-DA2F-4E26-8B13-0D86E8E6FF2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  <a:ea typeface="DejaVu Sans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4120" cy="52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4840" cy="1653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" name="object 35"/>
          <p:cNvSpPr/>
          <p:nvPr/>
        </p:nvSpPr>
        <p:spPr>
          <a:xfrm>
            <a:off x="180000" y="7020000"/>
            <a:ext cx="7340400" cy="3578400"/>
          </a:xfrm>
          <a:custGeom>
            <a:avLst/>
            <a:gdLst>
              <a:gd name="textAreaLeft" fmla="*/ 0 w 7340400"/>
              <a:gd name="textAreaRight" fmla="*/ 7345800 w 7340400"/>
              <a:gd name="textAreaTop" fmla="*/ 0 h 3578400"/>
              <a:gd name="textAreaBottom" fmla="*/ 3583800 h 357840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effectLst/>
              <a:uFillTx/>
              <a:latin typeface="Arial"/>
              <a:ea typeface="DejaVu Sans"/>
            </a:endParaRPr>
          </a:p>
        </p:txBody>
      </p:sp>
      <p:grpSp>
        <p:nvGrpSpPr>
          <p:cNvPr id="84" name="Группа 1"/>
          <p:cNvGrpSpPr/>
          <p:nvPr/>
        </p:nvGrpSpPr>
        <p:grpSpPr>
          <a:xfrm>
            <a:off x="644400" y="8176320"/>
            <a:ext cx="1142640" cy="127440"/>
            <a:chOff x="644400" y="8176320"/>
            <a:chExt cx="1142640" cy="127440"/>
          </a:xfrm>
        </p:grpSpPr>
        <p:pic>
          <p:nvPicPr>
            <p:cNvPr id="85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7920" cy="1274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6" name="object 37"/>
            <p:cNvSpPr/>
            <p:nvPr/>
          </p:nvSpPr>
          <p:spPr>
            <a:xfrm>
              <a:off x="771480" y="8178120"/>
              <a:ext cx="89280" cy="124200"/>
            </a:xfrm>
            <a:custGeom>
              <a:avLst/>
              <a:gdLst>
                <a:gd name="textAreaLeft" fmla="*/ 0 w 89280"/>
                <a:gd name="textAreaRight" fmla="*/ 94680 w 89280"/>
                <a:gd name="textAreaTop" fmla="*/ 0 h 124200"/>
                <a:gd name="textAreaBottom" fmla="*/ 129600 h 12420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pic>
          <p:nvPicPr>
            <p:cNvPr id="87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6920" cy="127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8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3920" cy="1274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9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4760" cy="1238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90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7640" cy="1256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00000" y="199800"/>
            <a:ext cx="2694960" cy="112090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sp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effectLst/>
                <a:uFillTx/>
                <a:latin typeface="Calibri"/>
              </a:rPr>
              <a:t>МЕРОПРИЯТИЯ </a:t>
            </a:r>
            <a:r>
              <a:rPr lang="ru-RU" sz="2700" b="1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 dirty="0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ru-RU" sz="2700" b="1" u="none" strike="noStrike" spc="-6" dirty="0" smtClean="0">
                <a:solidFill>
                  <a:schemeClr val="lt1"/>
                </a:solidFill>
                <a:effectLst/>
                <a:uFillTx/>
                <a:latin typeface="Calibri"/>
              </a:rPr>
              <a:t>ОКТЯБРЬ</a:t>
            </a:r>
            <a:endParaRPr lang="ru-RU" sz="2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object 43"/>
          <p:cNvSpPr/>
          <p:nvPr/>
        </p:nvSpPr>
        <p:spPr>
          <a:xfrm>
            <a:off x="540000" y="8280000"/>
            <a:ext cx="5108760" cy="2022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Наши</a:t>
            </a:r>
            <a:r>
              <a:rPr lang="ru-RU" sz="1300" b="0" u="none" strike="noStrike" spc="-34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3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контакты: 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Адрес: г. Олонец, ул. Комсомольская, д. 2, </a:t>
            </a:r>
            <a:r>
              <a:rPr lang="ru-RU" sz="1300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каб</a:t>
            </a: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. </a:t>
            </a:r>
            <a:r>
              <a:rPr lang="ru-RU" sz="1300" b="0" u="none" strike="noStrike" dirty="0" smtClean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3,11</a:t>
            </a:r>
            <a:r>
              <a:rPr sz="1300" dirty="0"/>
              <a:t/>
            </a:r>
            <a:br>
              <a:rPr sz="1300" dirty="0"/>
            </a:b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Контактный номер: 8(8142)795200 </a:t>
            </a:r>
            <a:r>
              <a:rPr lang="ru-RU" sz="1300" b="0" u="none" strike="noStrike" dirty="0" err="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доб</a:t>
            </a: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. 1500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ФИО: Корнилова Ирина Петровна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object 44"/>
          <p:cNvSpPr/>
          <p:nvPr/>
        </p:nvSpPr>
        <p:spPr>
          <a:xfrm>
            <a:off x="3634234" y="7362924"/>
            <a:ext cx="3686754" cy="56428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 anchor="t">
            <a:spAutoFit/>
          </a:bodyPr>
          <a:lstStyle/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работы: понедельник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пятница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09:00</a:t>
            </a:r>
            <a:r>
              <a:rPr lang="ru-RU" sz="1600" b="1" u="none" strike="noStrike" spc="-6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–</a:t>
            </a:r>
            <a:r>
              <a:rPr lang="ru-RU" sz="1600" b="1" u="none" strike="noStrike" spc="-14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effectLst/>
                <a:uFillTx/>
                <a:latin typeface="Calibri"/>
                <a:ea typeface="DejaVu Sans"/>
              </a:rPr>
              <a:t>17:00</a:t>
            </a: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object 45"/>
          <p:cNvSpPr/>
          <p:nvPr/>
        </p:nvSpPr>
        <p:spPr>
          <a:xfrm>
            <a:off x="6123240" y="8786520"/>
            <a:ext cx="91224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Отделение Фонда</a:t>
            </a:r>
            <a:r>
              <a:rPr lang="ru-RU" sz="800" b="0" u="none" strike="noStrike" spc="499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и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социального</a:t>
            </a:r>
            <a:r>
              <a:rPr lang="ru-RU" sz="800" b="0" u="none" strike="noStrike" spc="499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страхования</a:t>
            </a:r>
            <a:r>
              <a:rPr lang="ru-RU" sz="800" b="0" u="none" strike="noStrike" spc="11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26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РФ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по</a:t>
            </a:r>
            <a:r>
              <a:rPr lang="ru-RU" sz="800" b="0" u="none" strike="noStrike" spc="45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 </a:t>
            </a:r>
            <a:r>
              <a:rPr lang="ru-RU" sz="800" b="0" u="none" strike="noStrike" spc="-20">
                <a:solidFill>
                  <a:srgbClr val="FFFFFF"/>
                </a:solidFill>
                <a:effectLst/>
                <a:uFillTx/>
                <a:latin typeface="Calibri"/>
                <a:ea typeface="DejaVu Sans"/>
              </a:rPr>
              <a:t>Республике Карелия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5" name="Группа 103"/>
          <p:cNvGrpSpPr/>
          <p:nvPr/>
        </p:nvGrpSpPr>
        <p:grpSpPr>
          <a:xfrm>
            <a:off x="465840" y="306000"/>
            <a:ext cx="2512440" cy="977760"/>
            <a:chOff x="465840" y="306000"/>
            <a:chExt cx="2512440" cy="977760"/>
          </a:xfrm>
        </p:grpSpPr>
        <p:pic>
          <p:nvPicPr>
            <p:cNvPr id="96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465840" y="306000"/>
              <a:ext cx="834120" cy="9518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97" name="object 50"/>
            <p:cNvSpPr/>
            <p:nvPr/>
          </p:nvSpPr>
          <p:spPr>
            <a:xfrm>
              <a:off x="1530720" y="631440"/>
              <a:ext cx="289800" cy="180000"/>
            </a:xfrm>
            <a:custGeom>
              <a:avLst/>
              <a:gdLst>
                <a:gd name="textAreaLeft" fmla="*/ 0 w 289800"/>
                <a:gd name="textAreaRight" fmla="*/ 295200 w 289800"/>
                <a:gd name="textAreaTop" fmla="*/ 0 h 180000"/>
                <a:gd name="textAreaBottom" fmla="*/ 185400 h 18000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DejaVu Sans"/>
              </a:endParaRPr>
            </a:p>
          </p:txBody>
        </p:sp>
        <p:grpSp>
          <p:nvGrpSpPr>
            <p:cNvPr id="98" name="object 51"/>
            <p:cNvGrpSpPr/>
            <p:nvPr/>
          </p:nvGrpSpPr>
          <p:grpSpPr>
            <a:xfrm>
              <a:off x="1871280" y="631440"/>
              <a:ext cx="442440" cy="145800"/>
              <a:chOff x="1871280" y="631440"/>
              <a:chExt cx="442440" cy="145800"/>
            </a:xfrm>
          </p:grpSpPr>
          <p:sp>
            <p:nvSpPr>
              <p:cNvPr id="99" name="object 52"/>
              <p:cNvSpPr/>
              <p:nvPr/>
            </p:nvSpPr>
            <p:spPr>
              <a:xfrm>
                <a:off x="1871280" y="631440"/>
                <a:ext cx="285480" cy="145800"/>
              </a:xfrm>
              <a:custGeom>
                <a:avLst/>
                <a:gdLst>
                  <a:gd name="textAreaLeft" fmla="*/ 0 w 285480"/>
                  <a:gd name="textAreaRight" fmla="*/ 290880 w 285480"/>
                  <a:gd name="textAreaTop" fmla="*/ 0 h 145800"/>
                  <a:gd name="textAreaBottom" fmla="*/ 151200 h 14580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100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197800" y="631800"/>
                <a:ext cx="11592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101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10200" y="866520"/>
              <a:ext cx="154440" cy="14832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102" name="object 55"/>
            <p:cNvGrpSpPr/>
            <p:nvPr/>
          </p:nvGrpSpPr>
          <p:grpSpPr>
            <a:xfrm>
              <a:off x="1716480" y="867960"/>
              <a:ext cx="672120" cy="178200"/>
              <a:chOff x="1716480" y="867960"/>
              <a:chExt cx="672120" cy="178200"/>
            </a:xfrm>
          </p:grpSpPr>
          <p:pic>
            <p:nvPicPr>
              <p:cNvPr id="103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16480" y="868320"/>
                <a:ext cx="11736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04" name="object 57"/>
              <p:cNvSpPr/>
              <p:nvPr/>
            </p:nvSpPr>
            <p:spPr>
              <a:xfrm>
                <a:off x="1871280" y="867960"/>
                <a:ext cx="517320" cy="178200"/>
              </a:xfrm>
              <a:custGeom>
                <a:avLst/>
                <a:gdLst>
                  <a:gd name="textAreaLeft" fmla="*/ 0 w 517320"/>
                  <a:gd name="textAreaRight" fmla="*/ 522720 w 517320"/>
                  <a:gd name="textAreaTop" fmla="*/ 0 h 178200"/>
                  <a:gd name="textAreaBottom" fmla="*/ 183600 h 17820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</p:grpSp>
        <p:grpSp>
          <p:nvGrpSpPr>
            <p:cNvPr id="105" name="object 58"/>
            <p:cNvGrpSpPr/>
            <p:nvPr/>
          </p:nvGrpSpPr>
          <p:grpSpPr>
            <a:xfrm>
              <a:off x="2442600" y="868320"/>
              <a:ext cx="285480" cy="144720"/>
              <a:chOff x="2442600" y="868320"/>
              <a:chExt cx="285480" cy="144720"/>
            </a:xfrm>
          </p:grpSpPr>
          <p:pic>
            <p:nvPicPr>
              <p:cNvPr id="106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42600" y="868320"/>
                <a:ext cx="12456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7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12520" y="868320"/>
                <a:ext cx="11556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108" name="object 61"/>
            <p:cNvGrpSpPr/>
            <p:nvPr/>
          </p:nvGrpSpPr>
          <p:grpSpPr>
            <a:xfrm>
              <a:off x="1510200" y="1101240"/>
              <a:ext cx="1468080" cy="182520"/>
              <a:chOff x="1510200" y="1101240"/>
              <a:chExt cx="1468080" cy="182520"/>
            </a:xfrm>
          </p:grpSpPr>
          <p:pic>
            <p:nvPicPr>
              <p:cNvPr id="109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10200" y="1108800"/>
                <a:ext cx="137880" cy="150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10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679400" y="1108800"/>
                <a:ext cx="159120" cy="150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11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871280" y="1101240"/>
                <a:ext cx="354960" cy="1825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12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253600" y="1108800"/>
                <a:ext cx="159120" cy="1501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13" name="object 66"/>
              <p:cNvSpPr/>
              <p:nvPr/>
            </p:nvSpPr>
            <p:spPr>
              <a:xfrm>
                <a:off x="2447640" y="1107720"/>
                <a:ext cx="133200" cy="144360"/>
              </a:xfrm>
              <a:custGeom>
                <a:avLst/>
                <a:gdLst>
                  <a:gd name="textAreaLeft" fmla="*/ 0 w 133200"/>
                  <a:gd name="textAreaRight" fmla="*/ 138600 w 133200"/>
                  <a:gd name="textAreaTop" fmla="*/ 0 h 144360"/>
                  <a:gd name="textAreaBottom" fmla="*/ 149760 h 14436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effectLst/>
                  <a:uFillTx/>
                  <a:latin typeface="Arial"/>
                  <a:ea typeface="DejaVu Sans"/>
                </a:endParaRPr>
              </a:p>
            </p:txBody>
          </p:sp>
          <p:pic>
            <p:nvPicPr>
              <p:cNvPr id="114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15040" y="1107720"/>
                <a:ext cx="164880" cy="1760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15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15200" y="1107720"/>
                <a:ext cx="163080" cy="1447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116" name="Прямоугольник: скругленные углы 2"/>
          <p:cNvSpPr/>
          <p:nvPr/>
        </p:nvSpPr>
        <p:spPr>
          <a:xfrm>
            <a:off x="6140520" y="9593640"/>
            <a:ext cx="869400" cy="853200"/>
          </a:xfrm>
          <a:prstGeom prst="roundRect">
            <a:avLst>
              <a:gd name="adj" fmla="val 8611"/>
            </a:avLst>
          </a:prstGeom>
          <a:solidFill>
            <a:schemeClr val="lt1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sp>
        <p:nvSpPr>
          <p:cNvPr id="117" name="Овал 3"/>
          <p:cNvSpPr/>
          <p:nvPr/>
        </p:nvSpPr>
        <p:spPr>
          <a:xfrm>
            <a:off x="6047640" y="7971480"/>
            <a:ext cx="810000" cy="810000"/>
          </a:xfrm>
          <a:prstGeom prst="ellipse">
            <a:avLst/>
          </a:prstGeom>
          <a:solidFill>
            <a:schemeClr val="lt1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  <a:ea typeface="DejaVu Sans"/>
            </a:endParaRPr>
          </a:p>
        </p:txBody>
      </p:sp>
      <p:pic>
        <p:nvPicPr>
          <p:cNvPr id="118" name="object 48"/>
          <p:cNvPicPr/>
          <p:nvPr/>
        </p:nvPicPr>
        <p:blipFill>
          <a:blip r:embed="rId20" cstate="print"/>
          <a:stretch/>
        </p:blipFill>
        <p:spPr>
          <a:xfrm>
            <a:off x="6123240" y="8124120"/>
            <a:ext cx="596160" cy="51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9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6800" cy="85680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20" name="Таблица 4"/>
          <p:cNvGraphicFramePr/>
          <p:nvPr>
            <p:extLst>
              <p:ext uri="{D42A27DB-BD31-4B8C-83A1-F6EECF244321}">
                <p14:modId xmlns:p14="http://schemas.microsoft.com/office/powerpoint/2010/main" val="379300413"/>
              </p:ext>
            </p:extLst>
          </p:nvPr>
        </p:nvGraphicFramePr>
        <p:xfrm>
          <a:off x="465840" y="1903836"/>
          <a:ext cx="6830280" cy="5319840"/>
        </p:xfrm>
        <a:graphic>
          <a:graphicData uri="http://schemas.openxmlformats.org/drawingml/2006/table">
            <a:tbl>
              <a:tblPr/>
              <a:tblGrid>
                <a:gridCol w="1549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7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68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октября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Онлайн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лекция РО Знание «1 </a:t>
                      </a:r>
                      <a:r>
                        <a:rPr lang="ru-RU" sz="1400" b="0" u="none" strike="noStrike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октября-наш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день: говорим о главном для пожилых людей»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2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октября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Соревнования  «Игры народов мира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«</a:t>
                      </a:r>
                      <a:r>
                        <a:rPr lang="ru-RU" sz="1400" b="0" u="none" strike="noStrike" dirty="0" err="1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Кюккя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п. Ильинский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 12, 19, 26 октября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Физкультурное занятие «Ее величество мышца» (</a:t>
                      </a:r>
                      <a:r>
                        <a:rPr lang="ru-RU" sz="1400" b="0" u="none" strike="noStrike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3)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6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 12, 19, 26 октября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Урок вокального мастерства (</a:t>
                      </a:r>
                      <a:r>
                        <a:rPr lang="ru-RU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</a:t>
                      </a: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11)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 28 октября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Серебряные танцы (</a:t>
                      </a:r>
                      <a:r>
                        <a:rPr lang="ru-RU" sz="1400" b="0" u="none" strike="noStrike" dirty="0" err="1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каб</a:t>
                      </a:r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3)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6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 15 октября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заботой о здоровье. </a:t>
                      </a:r>
                      <a:r>
                        <a:rPr lang="ru-RU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Нейрогимнастика</a:t>
                      </a: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нейроупражнения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октября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Финансовая грамотность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68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октября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заботой о здоровье. </a:t>
                      </a:r>
                      <a:r>
                        <a:rPr lang="ru-RU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Нейрогимнастика</a:t>
                      </a: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400" b="0" u="none" strike="noStrike" dirty="0" err="1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нейроупражнения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55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октября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грамотность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12.00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2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u="none" strike="noStrike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 29 октября</a:t>
                      </a:r>
                      <a:endParaRPr lang="ru-RU" sz="14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Творческая гостиная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u="none" strike="noStrike" dirty="0">
                          <a:solidFill>
                            <a:schemeClr val="dk1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</a:t>
                      </a:r>
                      <a:endParaRPr lang="ru-RU" sz="14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280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октября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Осенний карельский праздник «</a:t>
                      </a:r>
                      <a:r>
                        <a:rPr lang="ru-RU" sz="1400" b="0" u="none" strike="noStrike" dirty="0" err="1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Кегри</a:t>
                      </a: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1" name="Прямоугольник 85"/>
          <p:cNvSpPr/>
          <p:nvPr/>
        </p:nvSpPr>
        <p:spPr>
          <a:xfrm>
            <a:off x="1978920" y="2546640"/>
            <a:ext cx="3776760" cy="330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  <a:ea typeface="DejaVu Sa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199</Words>
  <Application>Microsoft Office PowerPoint</Application>
  <PresentationFormat>Произвольный</PresentationFormat>
  <Paragraphs>43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10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Борисова Дарья Владимировна</cp:lastModifiedBy>
  <cp:revision>54</cp:revision>
  <cp:lastPrinted>2026-08-31T11:00:56Z</cp:lastPrinted>
  <dcterms:created xsi:type="dcterms:W3CDTF">2025-11-06T11:20:25Z</dcterms:created>
  <dcterms:modified xsi:type="dcterms:W3CDTF">2026-09-29T12:21:59Z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