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_rels/presentation.xml.rels" ContentType="application/vnd.openxmlformats-package.relationships+xml"/>
  <Override PartName="/ppt/media/image13.png" ContentType="image/png"/>
  <Override PartName="/ppt/media/image4.png" ContentType="image/png"/>
  <Override PartName="/ppt/media/image9.png" ContentType="image/png"/>
  <Override PartName="/ppt/media/image18.png" ContentType="image/png"/>
  <Override PartName="/ppt/media/image20.png" ContentType="image/png"/>
  <Override PartName="/ppt/media/image12.png" ContentType="image/png"/>
  <Override PartName="/ppt/media/image3.png" ContentType="image/png"/>
  <Override PartName="/ppt/media/image19.png" ContentType="image/png"/>
  <Override PartName="/ppt/media/image14.png" ContentType="image/png"/>
  <Override PartName="/ppt/media/image5.png" ContentType="image/png"/>
  <Override PartName="/ppt/media/image15.png" ContentType="image/png"/>
  <Override PartName="/ppt/media/image6.png" ContentType="image/png"/>
  <Override PartName="/ppt/media/image10.png" ContentType="image/png"/>
  <Override PartName="/ppt/media/image1.png" ContentType="image/png"/>
  <Override PartName="/ppt/media/image16.png" ContentType="image/png"/>
  <Override PartName="/ppt/media/image7.png" ContentType="image/png"/>
  <Override PartName="/ppt/media/image2.png" ContentType="image/png"/>
  <Override PartName="/ppt/media/image11.png" ContentType="image/png"/>
  <Override PartName="/ppt/media/image17.png" ContentType="image/png"/>
  <Override PartName="/ppt/media/image8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7556500" cy="106934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67360" y="3314880"/>
            <a:ext cx="6424200" cy="2011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spAutoFit/>
          </a:bodyPr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5960" cy="53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2"/>
          </p:nvPr>
        </p:nvSpPr>
        <p:spPr>
          <a:xfrm>
            <a:off x="378000" y="9945000"/>
            <a:ext cx="1735200" cy="53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5445360" y="9945000"/>
            <a:ext cx="1735200" cy="53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34015CF6-7A04-41EF-8B3C-821C80090680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2280" cy="111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2200" cy="7053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 defTabSz="9144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 defTabSz="9144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 defTabSz="9144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 defTabSz="9144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5960" cy="53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dt" idx="5"/>
          </p:nvPr>
        </p:nvSpPr>
        <p:spPr>
          <a:xfrm>
            <a:off x="378000" y="9945000"/>
            <a:ext cx="1735200" cy="53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" name="PlaceHolder 5"/>
          <p:cNvSpPr>
            <a:spLocks noGrp="1"/>
          </p:cNvSpPr>
          <p:nvPr>
            <p:ph type="sldNum" idx="6"/>
          </p:nvPr>
        </p:nvSpPr>
        <p:spPr>
          <a:xfrm>
            <a:off x="5445360" y="9945000"/>
            <a:ext cx="1735200" cy="53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8EEF1B96-A3F8-45F1-A971-8005F6151863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wo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2280" cy="111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285360" cy="1848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spAutoFit/>
          </a:bodyPr>
          <a:p>
            <a:pPr marL="432000" indent="-324000" defTabSz="9144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 defTabSz="9144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 defTabSz="9144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 defTabSz="9144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3894840" y="2459520"/>
            <a:ext cx="3285360" cy="1848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spAutoFit/>
          </a:bodyPr>
          <a:p>
            <a:pPr marL="432000" indent="-324000" defTabSz="9144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 defTabSz="9144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 defTabSz="9144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 defTabSz="9144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5960" cy="53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dt" idx="8"/>
          </p:nvPr>
        </p:nvSpPr>
        <p:spPr>
          <a:xfrm>
            <a:off x="378000" y="9945000"/>
            <a:ext cx="1735200" cy="53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" name="PlaceHolder 6"/>
          <p:cNvSpPr>
            <a:spLocks noGrp="1"/>
          </p:cNvSpPr>
          <p:nvPr>
            <p:ph type="sldNum" idx="9"/>
          </p:nvPr>
        </p:nvSpPr>
        <p:spPr>
          <a:xfrm>
            <a:off x="5445360" y="9945000"/>
            <a:ext cx="1735200" cy="53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73DD4CD-6569-4327-9DBE-059E972A04AF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2280" cy="111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5960" cy="53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dt" idx="11"/>
          </p:nvPr>
        </p:nvSpPr>
        <p:spPr>
          <a:xfrm>
            <a:off x="378000" y="9945000"/>
            <a:ext cx="1735200" cy="53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sldNum" idx="12"/>
          </p:nvPr>
        </p:nvSpPr>
        <p:spPr>
          <a:xfrm>
            <a:off x="5445360" y="9945000"/>
            <a:ext cx="1735200" cy="53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7D4AAD2-0ADB-434B-9675-D71EEA8B2605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5960" cy="53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dt" idx="14"/>
          </p:nvPr>
        </p:nvSpPr>
        <p:spPr>
          <a:xfrm>
            <a:off x="378000" y="9945000"/>
            <a:ext cx="1735200" cy="53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sldNum" idx="15"/>
          </p:nvPr>
        </p:nvSpPr>
        <p:spPr>
          <a:xfrm>
            <a:off x="5445360" y="9945000"/>
            <a:ext cx="1735200" cy="53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88CF0FE-F2C0-45CF-BB49-BD4D5579DD2E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object 33" descr=""/>
          <p:cNvPicPr/>
          <p:nvPr/>
        </p:nvPicPr>
        <p:blipFill>
          <a:blip r:embed="rId1"/>
          <a:stretch/>
        </p:blipFill>
        <p:spPr>
          <a:xfrm>
            <a:off x="3731760" y="108000"/>
            <a:ext cx="3715920" cy="1654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" name="object 35"/>
          <p:cNvSpPr/>
          <p:nvPr/>
        </p:nvSpPr>
        <p:spPr>
          <a:xfrm>
            <a:off x="111240" y="7000200"/>
            <a:ext cx="7341480" cy="3579480"/>
          </a:xfrm>
          <a:custGeom>
            <a:avLst/>
            <a:gdLst>
              <a:gd name="textAreaLeft" fmla="*/ 0 w 7341480"/>
              <a:gd name="textAreaRight" fmla="*/ 7345800 w 7341480"/>
              <a:gd name="textAreaTop" fmla="*/ 0 h 3579480"/>
              <a:gd name="textAreaBottom" fmla="*/ 3583800 h 357948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24" name="Группа 1"/>
          <p:cNvGrpSpPr/>
          <p:nvPr/>
        </p:nvGrpSpPr>
        <p:grpSpPr>
          <a:xfrm>
            <a:off x="644400" y="8176320"/>
            <a:ext cx="1143720" cy="128520"/>
            <a:chOff x="644400" y="8176320"/>
            <a:chExt cx="1143720" cy="128520"/>
          </a:xfrm>
        </p:grpSpPr>
        <p:pic>
          <p:nvPicPr>
            <p:cNvPr id="25" name="object 36" descr=""/>
            <p:cNvPicPr/>
            <p:nvPr/>
          </p:nvPicPr>
          <p:blipFill>
            <a:blip r:embed="rId2"/>
            <a:stretch/>
          </p:blipFill>
          <p:spPr>
            <a:xfrm>
              <a:off x="644400" y="8176320"/>
              <a:ext cx="99000" cy="1285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26" name="object 37"/>
            <p:cNvSpPr/>
            <p:nvPr/>
          </p:nvSpPr>
          <p:spPr>
            <a:xfrm>
              <a:off x="771480" y="8178120"/>
              <a:ext cx="90360" cy="125280"/>
            </a:xfrm>
            <a:custGeom>
              <a:avLst/>
              <a:gdLst>
                <a:gd name="textAreaLeft" fmla="*/ 0 w 90360"/>
                <a:gd name="textAreaRight" fmla="*/ 94680 w 90360"/>
                <a:gd name="textAreaTop" fmla="*/ 0 h 125280"/>
                <a:gd name="textAreaBottom" fmla="*/ 129600 h 12528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27" name="object 38" descr=""/>
            <p:cNvPicPr/>
            <p:nvPr/>
          </p:nvPicPr>
          <p:blipFill>
            <a:blip r:embed="rId3"/>
            <a:stretch/>
          </p:blipFill>
          <p:spPr>
            <a:xfrm>
              <a:off x="888840" y="8176320"/>
              <a:ext cx="288000" cy="12852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28" name="object 39" descr=""/>
            <p:cNvPicPr/>
            <p:nvPr/>
          </p:nvPicPr>
          <p:blipFill>
            <a:blip r:embed="rId4"/>
            <a:stretch/>
          </p:blipFill>
          <p:spPr>
            <a:xfrm>
              <a:off x="1201680" y="8176320"/>
              <a:ext cx="315000" cy="12852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29" name="object 40" descr=""/>
            <p:cNvPicPr/>
            <p:nvPr/>
          </p:nvPicPr>
          <p:blipFill>
            <a:blip r:embed="rId5"/>
            <a:stretch/>
          </p:blipFill>
          <p:spPr>
            <a:xfrm>
              <a:off x="1545480" y="8178120"/>
              <a:ext cx="105840" cy="12492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30" name="object 41" descr=""/>
            <p:cNvPicPr/>
            <p:nvPr/>
          </p:nvPicPr>
          <p:blipFill>
            <a:blip r:embed="rId6"/>
            <a:stretch/>
          </p:blipFill>
          <p:spPr>
            <a:xfrm>
              <a:off x="1679400" y="8178120"/>
              <a:ext cx="108720" cy="12672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2280" cy="112680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spAutoFit/>
          </a:bodyPr>
          <a:p>
            <a:pPr marL="439560" indent="-427320" algn="r" defTabSz="914400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1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МЕРОПРИЯТИЯ</a:t>
            </a:r>
            <a:r>
              <a:rPr b="1" lang="ru-RU" sz="2700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НА</a:t>
            </a:r>
            <a:r>
              <a:rPr b="1" lang="ru-RU" sz="2700" spc="-6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 </a:t>
            </a:r>
            <a:r>
              <a:rPr b="1" lang="ru-RU" sz="2700" spc="-11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АВГУСТ</a:t>
            </a:r>
            <a:endParaRPr b="0" lang="ru-RU" sz="27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439560" indent="0" algn="r" defTabSz="914400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0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2026</a:t>
            </a:r>
            <a:endParaRPr b="0" lang="ru-RU" sz="27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2" name="object 43"/>
          <p:cNvSpPr/>
          <p:nvPr/>
        </p:nvSpPr>
        <p:spPr>
          <a:xfrm>
            <a:off x="628920" y="8441640"/>
            <a:ext cx="5109840" cy="184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5000"/>
              </a:lnSpc>
              <a:spcBef>
                <a:spcPts val="1375"/>
              </a:spcBef>
            </a:pPr>
            <a:r>
              <a:rPr b="1" lang="ru-RU" sz="44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ПРИХОДИТЕ, </a:t>
            </a:r>
            <a:r>
              <a:rPr b="1" lang="ru-RU" sz="44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МЫ</a:t>
            </a:r>
            <a:r>
              <a:rPr b="1" lang="ru-RU" sz="4400" spc="-136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1" lang="ru-RU" sz="44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ВАС</a:t>
            </a:r>
            <a:r>
              <a:rPr b="1" lang="ru-RU" sz="4400" spc="-136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1" lang="ru-RU" sz="44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ЖДЕМ!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Адрес: г. Сегежа, ул. Карельская, д. 14 А каб. № 2</a:t>
            </a:r>
            <a:br>
              <a:rPr sz="1300"/>
            </a:b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object 44"/>
          <p:cNvSpPr/>
          <p:nvPr/>
        </p:nvSpPr>
        <p:spPr>
          <a:xfrm>
            <a:off x="3819240" y="7361640"/>
            <a:ext cx="3293280" cy="55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indent="1948680" defTabSz="91440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Время</a:t>
            </a:r>
            <a:r>
              <a:rPr b="1" lang="ru-RU" sz="1600" spc="-65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b="1" lang="ru-RU" sz="1600" spc="-11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работы: понедельник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–</a:t>
            </a:r>
            <a:r>
              <a:rPr b="1" lang="ru-RU" sz="1600" spc="-11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пятница</a:t>
            </a:r>
            <a:r>
              <a:rPr b="1" lang="ru-RU" sz="1600" spc="-11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09:00</a:t>
            </a:r>
            <a:r>
              <a:rPr b="1" lang="ru-RU" sz="1600" spc="-6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–</a:t>
            </a:r>
            <a:r>
              <a:rPr b="1" lang="ru-RU" sz="1600" spc="-14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b="1" lang="ru-RU" sz="1600" spc="-2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17:00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object 45"/>
          <p:cNvSpPr/>
          <p:nvPr/>
        </p:nvSpPr>
        <p:spPr>
          <a:xfrm>
            <a:off x="6123240" y="8786520"/>
            <a:ext cx="91332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58"/>
              </a:spcBef>
            </a:pP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Отделение Фонда</a:t>
            </a:r>
            <a:r>
              <a:rPr b="0" lang="ru-RU" sz="800" spc="499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пенсионного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и</a:t>
            </a: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социального</a:t>
            </a:r>
            <a:r>
              <a:rPr b="0" lang="ru-RU" sz="800" spc="499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страхования</a:t>
            </a:r>
            <a:r>
              <a:rPr b="0" lang="ru-RU" sz="800" spc="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0" lang="ru-RU" sz="800" spc="-26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РФ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По Республике Карелия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35" name="Группа 103"/>
          <p:cNvGrpSpPr/>
          <p:nvPr/>
        </p:nvGrpSpPr>
        <p:grpSpPr>
          <a:xfrm>
            <a:off x="512280" y="489240"/>
            <a:ext cx="2513520" cy="978840"/>
            <a:chOff x="512280" y="489240"/>
            <a:chExt cx="2513520" cy="978840"/>
          </a:xfrm>
        </p:grpSpPr>
        <p:pic>
          <p:nvPicPr>
            <p:cNvPr id="36" name="object 49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5200" cy="9529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37" name="object 50"/>
            <p:cNvSpPr/>
            <p:nvPr/>
          </p:nvSpPr>
          <p:spPr>
            <a:xfrm>
              <a:off x="1577160" y="814680"/>
              <a:ext cx="290880" cy="181080"/>
            </a:xfrm>
            <a:custGeom>
              <a:avLst/>
              <a:gdLst>
                <a:gd name="textAreaLeft" fmla="*/ 0 w 290880"/>
                <a:gd name="textAreaRight" fmla="*/ 295200 w 290880"/>
                <a:gd name="textAreaTop" fmla="*/ 0 h 181080"/>
                <a:gd name="textAreaBottom" fmla="*/ 185400 h 18108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trike="noStrike" u="non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grpSp>
          <p:nvGrpSpPr>
            <p:cNvPr id="38" name="object 51"/>
            <p:cNvGrpSpPr/>
            <p:nvPr/>
          </p:nvGrpSpPr>
          <p:grpSpPr>
            <a:xfrm>
              <a:off x="1917720" y="814680"/>
              <a:ext cx="443520" cy="146880"/>
              <a:chOff x="1917720" y="814680"/>
              <a:chExt cx="443520" cy="146880"/>
            </a:xfrm>
          </p:grpSpPr>
          <p:sp>
            <p:nvSpPr>
              <p:cNvPr id="39" name="object 52"/>
              <p:cNvSpPr/>
              <p:nvPr/>
            </p:nvSpPr>
            <p:spPr>
              <a:xfrm>
                <a:off x="1917720" y="814680"/>
                <a:ext cx="286560" cy="146880"/>
              </a:xfrm>
              <a:custGeom>
                <a:avLst/>
                <a:gdLst>
                  <a:gd name="textAreaLeft" fmla="*/ 0 w 286560"/>
                  <a:gd name="textAreaRight" fmla="*/ 290880 w 286560"/>
                  <a:gd name="textAreaTop" fmla="*/ 0 h 146880"/>
                  <a:gd name="textAreaBottom" fmla="*/ 151200 h 14688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pic>
            <p:nvPicPr>
              <p:cNvPr id="40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17000" cy="14580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41" name="object 54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5520" cy="14940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42" name="object 55"/>
            <p:cNvGrpSpPr/>
            <p:nvPr/>
          </p:nvGrpSpPr>
          <p:grpSpPr>
            <a:xfrm>
              <a:off x="1762920" y="1051200"/>
              <a:ext cx="673200" cy="179280"/>
              <a:chOff x="1762920" y="1051200"/>
              <a:chExt cx="673200" cy="179280"/>
            </a:xfrm>
          </p:grpSpPr>
          <p:pic>
            <p:nvPicPr>
              <p:cNvPr id="43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18440" cy="1458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44" name="object 57"/>
              <p:cNvSpPr/>
              <p:nvPr/>
            </p:nvSpPr>
            <p:spPr>
              <a:xfrm>
                <a:off x="1917720" y="1051200"/>
                <a:ext cx="518400" cy="179280"/>
              </a:xfrm>
              <a:custGeom>
                <a:avLst/>
                <a:gdLst>
                  <a:gd name="textAreaLeft" fmla="*/ 0 w 518400"/>
                  <a:gd name="textAreaRight" fmla="*/ 522720 w 518400"/>
                  <a:gd name="textAreaTop" fmla="*/ 0 h 179280"/>
                  <a:gd name="textAreaBottom" fmla="*/ 183600 h 17928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</p:grpSp>
        <p:grpSp>
          <p:nvGrpSpPr>
            <p:cNvPr id="45" name="object 58"/>
            <p:cNvGrpSpPr/>
            <p:nvPr/>
          </p:nvGrpSpPr>
          <p:grpSpPr>
            <a:xfrm>
              <a:off x="2489040" y="1051560"/>
              <a:ext cx="286560" cy="145800"/>
              <a:chOff x="2489040" y="1051560"/>
              <a:chExt cx="286560" cy="145800"/>
            </a:xfrm>
          </p:grpSpPr>
          <p:pic>
            <p:nvPicPr>
              <p:cNvPr id="46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5640" cy="1458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47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6640" cy="14580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grpSp>
          <p:nvGrpSpPr>
            <p:cNvPr id="48" name="object 61"/>
            <p:cNvGrpSpPr/>
            <p:nvPr/>
          </p:nvGrpSpPr>
          <p:grpSpPr>
            <a:xfrm>
              <a:off x="1556640" y="1284480"/>
              <a:ext cx="1469160" cy="183600"/>
              <a:chOff x="1556640" y="1284480"/>
              <a:chExt cx="1469160" cy="183600"/>
            </a:xfrm>
          </p:grpSpPr>
          <p:pic>
            <p:nvPicPr>
              <p:cNvPr id="49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38960" cy="1512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50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60200" cy="1512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51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6040" cy="1836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52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60200" cy="1512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53" name="object 66"/>
              <p:cNvSpPr/>
              <p:nvPr/>
            </p:nvSpPr>
            <p:spPr>
              <a:xfrm>
                <a:off x="2494080" y="1290960"/>
                <a:ext cx="134280" cy="145440"/>
              </a:xfrm>
              <a:custGeom>
                <a:avLst/>
                <a:gdLst>
                  <a:gd name="textAreaLeft" fmla="*/ 0 w 134280"/>
                  <a:gd name="textAreaRight" fmla="*/ 138600 w 134280"/>
                  <a:gd name="textAreaTop" fmla="*/ 0 h 145440"/>
                  <a:gd name="textAreaBottom" fmla="*/ 149760 h 14544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pic>
            <p:nvPicPr>
              <p:cNvPr id="54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5960" cy="1771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55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4160" cy="14580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</p:grpSp>
      <p:sp>
        <p:nvSpPr>
          <p:cNvPr id="56" name="Прямоугольник: скругленные углы 2"/>
          <p:cNvSpPr/>
          <p:nvPr/>
        </p:nvSpPr>
        <p:spPr>
          <a:xfrm>
            <a:off x="6140520" y="9593640"/>
            <a:ext cx="870480" cy="85428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7" name="Овал 3"/>
          <p:cNvSpPr/>
          <p:nvPr/>
        </p:nvSpPr>
        <p:spPr>
          <a:xfrm>
            <a:off x="6047640" y="7937640"/>
            <a:ext cx="811080" cy="8110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58" name="object 48" descr=""/>
          <p:cNvPicPr/>
          <p:nvPr/>
        </p:nvPicPr>
        <p:blipFill>
          <a:blip r:embed="rId19"/>
          <a:stretch/>
        </p:blipFill>
        <p:spPr>
          <a:xfrm>
            <a:off x="6162120" y="8141760"/>
            <a:ext cx="597240" cy="512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9" name="Рисунок 7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57880" cy="85788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60" name="Таблица 4"/>
          <p:cNvGraphicFramePr/>
          <p:nvPr/>
        </p:nvGraphicFramePr>
        <p:xfrm>
          <a:off x="371880" y="1569600"/>
          <a:ext cx="7030440" cy="5806080"/>
        </p:xfrm>
        <a:graphic>
          <a:graphicData uri="http://schemas.openxmlformats.org/drawingml/2006/table">
            <a:tbl>
              <a:tblPr/>
              <a:tblGrid>
                <a:gridCol w="1247400"/>
                <a:gridCol w="4860360"/>
                <a:gridCol w="922680"/>
              </a:tblGrid>
              <a:tr h="497160"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600" strike="noStrike" u="non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Дата </a:t>
                      </a:r>
                      <a:endParaRPr b="0" lang="ru-RU" sz="16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600" strike="noStrike" u="non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Мероприятие</a:t>
                      </a:r>
                      <a:endParaRPr b="0" lang="ru-RU" sz="16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600" strike="noStrike" u="non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Время</a:t>
                      </a:r>
                      <a:endParaRPr b="0" lang="ru-RU" sz="16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600" strike="noStrike" u="non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начала</a:t>
                      </a:r>
                      <a:endParaRPr b="0" lang="ru-RU" sz="16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60084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spcBef>
                          <a:spcPts val="1191"/>
                        </a:spcBef>
                        <a:spcAft>
                          <a:spcPts val="992"/>
                        </a:spcAft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04.08.2026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spcBef>
                          <a:spcPts val="1191"/>
                        </a:spcBef>
                        <a:spcAft>
                          <a:spcPts val="992"/>
                        </a:spcAft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Музейная программа с мастер-классом - «Аромакамень»,  Музейный центр г. Сегежа.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spcBef>
                          <a:spcPts val="1191"/>
                        </a:spcBef>
                        <a:spcAft>
                          <a:spcPts val="992"/>
                        </a:spcAft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12:00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8553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10.08.2026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spcBef>
                          <a:spcPts val="1191"/>
                        </a:spcBef>
                        <a:spcAft>
                          <a:spcPts val="992"/>
                        </a:spcAft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Беседа - «Исторический портрет Сегежи», МБУ «Сегежская центральная библиотечная система».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14:30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8553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12.08.2026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spcBef>
                          <a:spcPts val="1191"/>
                        </a:spcBef>
                        <a:spcAft>
                          <a:spcPts val="992"/>
                        </a:spcAft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Microsoft YaHei"/>
                        </a:rPr>
                        <a:t>Информационная встреча - «Топонимы Сегежского округа», МБУ «Сегежская центральная библиотечная система».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14:30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60084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19.08.2026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spcBef>
                          <a:spcPts val="1191"/>
                        </a:spcBef>
                        <a:spcAft>
                          <a:spcPts val="992"/>
                        </a:spcAft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Гимнастика для ума.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14:30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60084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spcBef>
                          <a:spcPts val="1191"/>
                        </a:spcBef>
                        <a:spcAft>
                          <a:spcPts val="992"/>
                        </a:spcAft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21.08.2026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spcBef>
                          <a:spcPts val="1191"/>
                        </a:spcBef>
                        <a:spcAft>
                          <a:spcPts val="992"/>
                        </a:spcAft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Нетрадиционное рисование «Цветы лета».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spcBef>
                          <a:spcPts val="1191"/>
                        </a:spcBef>
                        <a:spcAft>
                          <a:spcPts val="992"/>
                        </a:spcAft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14:30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477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spcBef>
                          <a:spcPts val="1191"/>
                        </a:spcBef>
                        <a:spcAft>
                          <a:spcPts val="992"/>
                        </a:spcAft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25.08.2026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spcBef>
                          <a:spcPts val="1191"/>
                        </a:spcBef>
                        <a:spcAft>
                          <a:spcPts val="992"/>
                        </a:spcAft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Музейная программа с мастер-классом - «Отлив бумаги», Музейный центр г. Сегежа.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spcBef>
                          <a:spcPts val="1191"/>
                        </a:spcBef>
                        <a:spcAft>
                          <a:spcPts val="992"/>
                        </a:spcAft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12:00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477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27.08.2026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spcBef>
                          <a:spcPts val="1191"/>
                        </a:spcBef>
                        <a:spcAft>
                          <a:spcPts val="992"/>
                        </a:spcAft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Музейная программа с мастер-классом - «Цветок в старинном доме», Музейный центр г. Сегежа.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12:00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</TotalTime>
  <Application>LibreOffice/25.2.6.2$Linux_X86_64 LibreOffice_project/520$Build-2</Application>
  <AppVersion>15.0000</AppVersion>
  <Words>150</Words>
  <Paragraphs>34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2025-11-06T11:20:25Z</dcterms:created>
  <dc:creator>Пользователь</dc:creator>
  <dc:description/>
  <dc:language>ru-RU</dc:language>
  <cp:lastModifiedBy>Борисова Дарья Владимировна</cp:lastModifiedBy>
  <cp:lastPrinted>2026-07-03T11:19:26Z</cp:lastPrinted>
  <dcterms:modified xsi:type="dcterms:W3CDTF">2026-07-28T06:39:36Z</dcterms:modified>
  <cp:revision>35</cp:revision>
  <dc:subject/>
  <dc:title>МЕРОПРИЯТИЯ НА ДЕКАБРЬ 2025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