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313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87440" cy="177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87440" cy="177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05520" cy="294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05520" cy="294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05520" cy="294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6" name="PlaceHolder 5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05520" cy="294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87440" cy="177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2176560" cy="294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2676960" y="2502000"/>
            <a:ext cx="2176560" cy="294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4976280" y="2502000"/>
            <a:ext cx="2176560" cy="294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377640" y="5741640"/>
            <a:ext cx="2176560" cy="294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2" name="PlaceHolder 6"/>
          <p:cNvSpPr>
            <a:spLocks noGrp="1"/>
          </p:cNvSpPr>
          <p:nvPr>
            <p:ph type="body"/>
          </p:nvPr>
        </p:nvSpPr>
        <p:spPr>
          <a:xfrm>
            <a:off x="2676960" y="5741640"/>
            <a:ext cx="2176560" cy="294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3" name="PlaceHolder 7"/>
          <p:cNvSpPr>
            <a:spLocks noGrp="1"/>
          </p:cNvSpPr>
          <p:nvPr>
            <p:ph type="body"/>
          </p:nvPr>
        </p:nvSpPr>
        <p:spPr>
          <a:xfrm>
            <a:off x="4976280" y="5741640"/>
            <a:ext cx="2176560" cy="294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87440" cy="177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787440" cy="6188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87440" cy="177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05520" cy="6188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5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05520" cy="6188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87440" cy="177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87440" cy="177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05520" cy="294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05520" cy="294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6787440" cy="294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entere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87440" cy="177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05520" cy="294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05520" cy="6188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05520" cy="294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 Content and 2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87440" cy="177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05520" cy="6188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05520" cy="294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05520" cy="294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87440" cy="177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787440" cy="294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6787440" cy="294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06560" cy="1644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" name="object 35"/>
          <p:cNvSpPr/>
          <p:nvPr/>
        </p:nvSpPr>
        <p:spPr>
          <a:xfrm>
            <a:off x="111240" y="7000200"/>
            <a:ext cx="7332120" cy="3570120"/>
          </a:xfrm>
          <a:custGeom>
            <a:avLst/>
            <a:gdLst>
              <a:gd name="textAreaLeft" fmla="*/ 0 w 7332120"/>
              <a:gd name="textAreaRight" fmla="*/ 7345080 w 7332120"/>
              <a:gd name="textAreaTop" fmla="*/ 0 h 3570120"/>
              <a:gd name="textAreaBottom" fmla="*/ 3583080 h 357012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grpSp>
        <p:nvGrpSpPr>
          <p:cNvPr id="36" name="Группа 1"/>
          <p:cNvGrpSpPr/>
          <p:nvPr/>
        </p:nvGrpSpPr>
        <p:grpSpPr>
          <a:xfrm>
            <a:off x="644400" y="8176320"/>
            <a:ext cx="1134360" cy="119160"/>
            <a:chOff x="644400" y="8176320"/>
            <a:chExt cx="1134360" cy="119160"/>
          </a:xfrm>
        </p:grpSpPr>
        <p:pic>
          <p:nvPicPr>
            <p:cNvPr id="37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89640" cy="1191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8" name="object 37"/>
            <p:cNvSpPr/>
            <p:nvPr/>
          </p:nvSpPr>
          <p:spPr>
            <a:xfrm>
              <a:off x="771480" y="8178120"/>
              <a:ext cx="81000" cy="115920"/>
            </a:xfrm>
            <a:custGeom>
              <a:avLst/>
              <a:gdLst>
                <a:gd name="textAreaLeft" fmla="*/ 0 w 81000"/>
                <a:gd name="textAreaRight" fmla="*/ 93960 w 81000"/>
                <a:gd name="textAreaTop" fmla="*/ 0 h 115920"/>
                <a:gd name="textAreaBottom" fmla="*/ 128880 h 11592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pic>
          <p:nvPicPr>
            <p:cNvPr id="39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78640" cy="1191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40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05640" cy="1191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41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96480" cy="1155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42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99360" cy="11736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02920" cy="185364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 anchorCtr="1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u="none" strike="noStrike" spc="-11">
                <a:solidFill>
                  <a:srgbClr val="FFFFFF"/>
                </a:solidFill>
                <a:effectLst/>
                <a:uFillTx/>
                <a:latin typeface="Calibri"/>
              </a:rPr>
              <a:t>МЕРОПРИЯТИЯ</a:t>
            </a:r>
            <a:r>
              <a:rPr lang="ru-RU" sz="270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НА</a:t>
            </a:r>
            <a:r>
              <a:rPr lang="ru-RU" sz="2700" b="1" u="none" strike="noStrike" spc="-6">
                <a:solidFill>
                  <a:srgbClr val="FFFFFF"/>
                </a:solidFill>
                <a:effectLst/>
                <a:uFillTx/>
                <a:latin typeface="Calibri"/>
              </a:rPr>
              <a:t> АВГУСТ</a:t>
            </a:r>
            <a:endParaRPr lang="ru-RU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9560" indent="-42732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u="none" strike="noStrike" spc="-20">
                <a:solidFill>
                  <a:srgbClr val="FFFFFF"/>
                </a:solidFill>
                <a:effectLst/>
                <a:uFillTx/>
                <a:latin typeface="Calibri"/>
              </a:rPr>
              <a:t>2026</a:t>
            </a:r>
            <a:endParaRPr lang="ru-RU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object 43"/>
          <p:cNvSpPr/>
          <p:nvPr/>
        </p:nvSpPr>
        <p:spPr>
          <a:xfrm>
            <a:off x="628920" y="8441640"/>
            <a:ext cx="5100480" cy="2005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lang="ru-RU" sz="4400" b="1" u="none" strike="noStrike" spc="-11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ПРИХОДИТЕ, </a:t>
            </a:r>
            <a:r>
              <a:rPr lang="ru-RU" sz="44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МЫ</a:t>
            </a:r>
            <a:r>
              <a:rPr lang="ru-RU" sz="4400" b="1" u="none" strike="noStrike" spc="-136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lang="ru-RU" sz="44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ВАС</a:t>
            </a:r>
            <a:r>
              <a:rPr lang="ru-RU" sz="4400" b="1" u="none" strike="noStrike" spc="-136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lang="ru-RU" sz="4400" b="1" u="none" strike="noStrike" spc="-11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ЖДЕМ!</a:t>
            </a:r>
            <a:endParaRPr lang="ru-R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lang="ru-RU" sz="13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Наши</a:t>
            </a:r>
            <a:r>
              <a:rPr lang="ru-RU" sz="1300" b="0" u="none" strike="noStrike" spc="-34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lang="ru-RU" sz="1300" b="0" u="none" strike="noStrike" spc="-11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контакты:</a:t>
            </a:r>
            <a:endParaRPr lang="ru-RU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Адрес:г. Кондопога, ул. Советов, д.6</a:t>
            </a:r>
            <a:r>
              <a:rPr sz="1800"/>
              <a:t/>
            </a:r>
            <a:br>
              <a:rPr sz="1800"/>
            </a:br>
            <a:r>
              <a:rPr lang="ru-RU" sz="13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Контактный номер </a:t>
            </a:r>
            <a:endParaRPr lang="ru-RU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endParaRPr lang="ru-RU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object 44"/>
          <p:cNvSpPr/>
          <p:nvPr/>
        </p:nvSpPr>
        <p:spPr>
          <a:xfrm>
            <a:off x="3819240" y="7064280"/>
            <a:ext cx="3283920" cy="137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 defTabSz="91440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u="none" strike="noStrik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Время</a:t>
            </a:r>
            <a:r>
              <a:rPr lang="ru-RU" sz="1600" b="1" u="none" strike="noStrike" spc="-65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lang="ru-RU" sz="1600" b="1" u="none" strike="noStrike" spc="-11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работы: понедельник </a:t>
            </a:r>
            <a:r>
              <a:rPr lang="ru-RU" sz="1600" b="1" u="none" strike="noStrik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–</a:t>
            </a:r>
            <a:r>
              <a:rPr lang="ru-RU" sz="1600" b="1" u="none" strike="noStrike" spc="-11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lang="ru-RU" sz="1600" b="1" u="none" strike="noStrik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четверг</a:t>
            </a:r>
            <a:r>
              <a:rPr lang="ru-RU" sz="1600" b="1" u="none" strike="noStrike" spc="-11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lang="ru-RU" sz="1600" b="1" u="none" strike="noStrik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08:45</a:t>
            </a:r>
            <a:r>
              <a:rPr lang="ru-RU" sz="1600" b="1" u="none" strike="noStrike" spc="-6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lang="ru-RU" sz="1600" b="1" u="none" strike="noStrik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–17:00</a:t>
            </a:r>
            <a:r>
              <a:rPr lang="ru-RU" sz="1600" b="1" u="none" strike="noStrike" spc="-14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lang="ru-RU" sz="1600" b="1" u="none" strike="noStrike" spc="-20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пятница-</a:t>
            </a:r>
            <a:r>
              <a:rPr lang="ru-RU" sz="1600" b="1" u="none" strike="noStrike" spc="-11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lang="ru-RU" sz="1600" b="1" u="none" strike="noStrik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08:45</a:t>
            </a:r>
            <a:r>
              <a:rPr lang="ru-RU" sz="1600" b="1" u="none" strike="noStrike" spc="-6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lang="ru-RU" sz="1600" b="1" u="none" strike="noStrik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–</a:t>
            </a:r>
            <a:r>
              <a:rPr lang="ru-RU" sz="1600" b="1" u="none" strike="noStrike" spc="-14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lang="ru-RU" sz="1600" b="1" u="none" strike="noStrike" spc="-20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16:45,перерыв 13:00 до 14:00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indent="1948680" defTabSz="91440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object 45"/>
          <p:cNvSpPr/>
          <p:nvPr/>
        </p:nvSpPr>
        <p:spPr>
          <a:xfrm>
            <a:off x="6123240" y="8786520"/>
            <a:ext cx="90396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lang="ru-RU" sz="800" b="0" u="none" strike="noStrike" spc="-11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Отделение Фонда</a:t>
            </a:r>
            <a:r>
              <a:rPr lang="ru-RU" sz="800" b="0" u="none" strike="noStrike" spc="493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lang="ru-RU" sz="800" b="0" u="none" strike="noStrike" spc="-11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пенсионного</a:t>
            </a:r>
            <a:endParaRPr lang="ru-RU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lang="ru-RU" sz="8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и</a:t>
            </a:r>
            <a:r>
              <a:rPr lang="ru-RU" sz="800" b="0" u="none" strike="noStrike" spc="-11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социального</a:t>
            </a:r>
            <a:r>
              <a:rPr lang="ru-RU" sz="800" b="0" u="none" strike="noStrike" spc="493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lang="ru-RU" sz="800" b="0" u="none" strike="noStrike" spc="-11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страхования</a:t>
            </a:r>
            <a:r>
              <a:rPr lang="ru-RU" sz="800" b="0" u="none" strike="noStrike" spc="6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lang="ru-RU" sz="800" b="0" u="none" strike="noStrike" spc="-26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РФ</a:t>
            </a:r>
            <a:endParaRPr lang="ru-RU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lang="ru-RU" sz="8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по</a:t>
            </a:r>
            <a:r>
              <a:rPr lang="ru-RU" sz="800" b="0" u="none" strike="noStrike" spc="40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lang="ru-RU" sz="800" b="0" u="none" strike="noStrike" spc="-20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Республике Карелия</a:t>
            </a:r>
            <a:endParaRPr lang="ru-RU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47" name="Группа 103"/>
          <p:cNvGrpSpPr/>
          <p:nvPr/>
        </p:nvGrpSpPr>
        <p:grpSpPr>
          <a:xfrm>
            <a:off x="512280" y="489240"/>
            <a:ext cx="2504160" cy="969480"/>
            <a:chOff x="512280" y="489240"/>
            <a:chExt cx="2504160" cy="969480"/>
          </a:xfrm>
        </p:grpSpPr>
        <p:pic>
          <p:nvPicPr>
            <p:cNvPr id="48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25840" cy="9435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49" name="object 50"/>
            <p:cNvSpPr/>
            <p:nvPr/>
          </p:nvSpPr>
          <p:spPr>
            <a:xfrm>
              <a:off x="1577160" y="814680"/>
              <a:ext cx="281520" cy="171720"/>
            </a:xfrm>
            <a:custGeom>
              <a:avLst/>
              <a:gdLst>
                <a:gd name="textAreaLeft" fmla="*/ 0 w 281520"/>
                <a:gd name="textAreaRight" fmla="*/ 294480 w 281520"/>
                <a:gd name="textAreaTop" fmla="*/ 0 h 171720"/>
                <a:gd name="textAreaBottom" fmla="*/ 184680 h 17172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grpSp>
          <p:nvGrpSpPr>
            <p:cNvPr id="50" name="object 51"/>
            <p:cNvGrpSpPr/>
            <p:nvPr/>
          </p:nvGrpSpPr>
          <p:grpSpPr>
            <a:xfrm>
              <a:off x="1917720" y="814680"/>
              <a:ext cx="434160" cy="137520"/>
              <a:chOff x="1917720" y="814680"/>
              <a:chExt cx="434160" cy="137520"/>
            </a:xfrm>
          </p:grpSpPr>
          <p:sp>
            <p:nvSpPr>
              <p:cNvPr id="51" name="object 52"/>
              <p:cNvSpPr/>
              <p:nvPr/>
            </p:nvSpPr>
            <p:spPr>
              <a:xfrm>
                <a:off x="1917720" y="814680"/>
                <a:ext cx="277200" cy="137520"/>
              </a:xfrm>
              <a:custGeom>
                <a:avLst/>
                <a:gdLst>
                  <a:gd name="textAreaLeft" fmla="*/ 0 w 277200"/>
                  <a:gd name="textAreaRight" fmla="*/ 290160 w 277200"/>
                  <a:gd name="textAreaTop" fmla="*/ 0 h 137520"/>
                  <a:gd name="textAreaBottom" fmla="*/ 150480 h 13752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defTabSz="914400"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  <a:ea typeface="DejaVu Sans"/>
                </a:endParaRPr>
              </a:p>
            </p:txBody>
          </p:sp>
          <p:pic>
            <p:nvPicPr>
              <p:cNvPr id="52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07640" cy="1364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53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46160" cy="14004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54" name="object 55"/>
            <p:cNvGrpSpPr/>
            <p:nvPr/>
          </p:nvGrpSpPr>
          <p:grpSpPr>
            <a:xfrm>
              <a:off x="1762920" y="1051200"/>
              <a:ext cx="663840" cy="169920"/>
              <a:chOff x="1762920" y="1051200"/>
              <a:chExt cx="663840" cy="169920"/>
            </a:xfrm>
          </p:grpSpPr>
          <p:pic>
            <p:nvPicPr>
              <p:cNvPr id="55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09080" cy="1364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56" name="object 57"/>
              <p:cNvSpPr/>
              <p:nvPr/>
            </p:nvSpPr>
            <p:spPr>
              <a:xfrm>
                <a:off x="1917720" y="1051200"/>
                <a:ext cx="509040" cy="169920"/>
              </a:xfrm>
              <a:custGeom>
                <a:avLst/>
                <a:gdLst>
                  <a:gd name="textAreaLeft" fmla="*/ 0 w 509040"/>
                  <a:gd name="textAreaRight" fmla="*/ 522000 w 509040"/>
                  <a:gd name="textAreaTop" fmla="*/ 0 h 169920"/>
                  <a:gd name="textAreaBottom" fmla="*/ 182880 h 16992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defTabSz="914400"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  <a:ea typeface="DejaVu Sans"/>
                </a:endParaRPr>
              </a:p>
            </p:txBody>
          </p:sp>
        </p:grpSp>
        <p:grpSp>
          <p:nvGrpSpPr>
            <p:cNvPr id="57" name="object 58"/>
            <p:cNvGrpSpPr/>
            <p:nvPr/>
          </p:nvGrpSpPr>
          <p:grpSpPr>
            <a:xfrm>
              <a:off x="2489040" y="1051560"/>
              <a:ext cx="277200" cy="136440"/>
              <a:chOff x="2489040" y="1051560"/>
              <a:chExt cx="277200" cy="136440"/>
            </a:xfrm>
          </p:grpSpPr>
          <p:pic>
            <p:nvPicPr>
              <p:cNvPr id="58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16280" cy="1364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9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07280" cy="1364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60" name="object 61"/>
            <p:cNvGrpSpPr/>
            <p:nvPr/>
          </p:nvGrpSpPr>
          <p:grpSpPr>
            <a:xfrm>
              <a:off x="1556640" y="1284480"/>
              <a:ext cx="1459800" cy="174240"/>
              <a:chOff x="1556640" y="1284480"/>
              <a:chExt cx="1459800" cy="174240"/>
            </a:xfrm>
          </p:grpSpPr>
          <p:pic>
            <p:nvPicPr>
              <p:cNvPr id="61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29600" cy="1418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2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50840" cy="1418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3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46680" cy="1742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4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50840" cy="1418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65" name="object 66"/>
              <p:cNvSpPr/>
              <p:nvPr/>
            </p:nvSpPr>
            <p:spPr>
              <a:xfrm>
                <a:off x="2494080" y="1290960"/>
                <a:ext cx="124920" cy="136080"/>
              </a:xfrm>
              <a:custGeom>
                <a:avLst/>
                <a:gdLst>
                  <a:gd name="textAreaLeft" fmla="*/ 0 w 124920"/>
                  <a:gd name="textAreaRight" fmla="*/ 137880 w 124920"/>
                  <a:gd name="textAreaTop" fmla="*/ 0 h 136080"/>
                  <a:gd name="textAreaBottom" fmla="*/ 149040 h 13608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defTabSz="914400"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  <a:ea typeface="DejaVu Sans"/>
                </a:endParaRPr>
              </a:p>
            </p:txBody>
          </p:sp>
          <p:pic>
            <p:nvPicPr>
              <p:cNvPr id="66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56600" cy="1677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7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54800" cy="1364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68" name="Прямоугольник: скругленные углы 2"/>
          <p:cNvSpPr/>
          <p:nvPr/>
        </p:nvSpPr>
        <p:spPr>
          <a:xfrm>
            <a:off x="6140520" y="9593640"/>
            <a:ext cx="861120" cy="8449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69" name="Овал 3"/>
          <p:cNvSpPr/>
          <p:nvPr/>
        </p:nvSpPr>
        <p:spPr>
          <a:xfrm>
            <a:off x="6047640" y="7937640"/>
            <a:ext cx="801720" cy="801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70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587880" cy="502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48520" cy="84852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72" name="Таблица 4"/>
          <p:cNvGraphicFramePr/>
          <p:nvPr>
            <p:extLst>
              <p:ext uri="{D42A27DB-BD31-4B8C-83A1-F6EECF244321}">
                <p14:modId xmlns:p14="http://schemas.microsoft.com/office/powerpoint/2010/main" val="3950041226"/>
              </p:ext>
            </p:extLst>
          </p:nvPr>
        </p:nvGraphicFramePr>
        <p:xfrm>
          <a:off x="238320" y="1918080"/>
          <a:ext cx="7200000" cy="4034353"/>
        </p:xfrm>
        <a:graphic>
          <a:graphicData uri="http://schemas.openxmlformats.org/drawingml/2006/table">
            <a:tbl>
              <a:tblPr/>
              <a:tblGrid>
                <a:gridCol w="8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24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7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1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</a:rPr>
                        <a:t>Дата 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</a:rPr>
                        <a:t>Мероприятие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</a:rPr>
                        <a:t>Время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</a:rPr>
                        <a:t>начала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4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500" b="1" u="none" strike="noStrike" spc="-11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03.08</a:t>
                      </a:r>
                      <a:endParaRPr lang="ru-RU" sz="15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5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День железнодорожника. Фото выставка.</a:t>
                      </a:r>
                      <a:endParaRPr lang="ru-RU" sz="15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500" b="0" u="none" strike="noStrike" dirty="0" smtClean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10:00</a:t>
                      </a:r>
                      <a:endParaRPr lang="ru-RU" sz="15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Times New Roman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78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500" b="1" u="none" strike="noStrike" spc="-11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04.08</a:t>
                      </a:r>
                      <a:endParaRPr lang="ru-RU" sz="15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500" b="0" u="none" strike="noStrike" dirty="0" err="1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Нейрогимнастика</a:t>
                      </a:r>
                      <a:r>
                        <a:rPr lang="ru-RU" sz="15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.</a:t>
                      </a:r>
                      <a:endParaRPr lang="ru-RU" sz="15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500" b="0" u="none" strike="noStrike" dirty="0" smtClean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14:15</a:t>
                      </a:r>
                      <a:endParaRPr lang="ru-RU" sz="15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7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500" b="1" u="none" strike="noStrike" spc="-11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11.08</a:t>
                      </a:r>
                      <a:endParaRPr lang="ru-RU" sz="15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500" b="0" u="none" strike="noStrike" dirty="0" err="1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Нейрогимнастика</a:t>
                      </a:r>
                      <a:r>
                        <a:rPr lang="ru-RU" sz="15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.</a:t>
                      </a:r>
                      <a:endParaRPr lang="ru-RU" sz="15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5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14:15</a:t>
                      </a:r>
                      <a:endParaRPr lang="ru-RU" sz="15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500" b="1" u="none" strike="noStrike" spc="-11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18.08</a:t>
                      </a:r>
                      <a:endParaRPr lang="ru-RU" sz="15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500" b="0" u="none" strike="noStrike" dirty="0" smtClean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День </a:t>
                      </a:r>
                      <a:r>
                        <a:rPr lang="ru-RU" sz="15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географа.</a:t>
                      </a:r>
                      <a:endParaRPr lang="ru-RU" sz="15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5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5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10:00</a:t>
                      </a:r>
                      <a:endParaRPr lang="ru-RU" sz="15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500" b="1" u="none" strike="noStrike" spc="-11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22.08</a:t>
                      </a:r>
                      <a:endParaRPr lang="ru-RU" sz="15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5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День государственного флага Российской Федерации</a:t>
                      </a:r>
                      <a:r>
                        <a:rPr lang="ru-RU" sz="1500" b="0" u="none" strike="noStrike" dirty="0" smtClean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.</a:t>
                      </a:r>
                      <a:endParaRPr lang="ru-RU" sz="15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5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10:00</a:t>
                      </a:r>
                      <a:endParaRPr lang="ru-RU" sz="15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5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500" b="1" u="none" strike="noStrike" spc="-11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27.08</a:t>
                      </a:r>
                      <a:endParaRPr lang="ru-RU" sz="15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5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День кино. Фото выставка.</a:t>
                      </a:r>
                      <a:endParaRPr lang="ru-RU" sz="15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5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5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10:00</a:t>
                      </a: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2526</TotalTime>
  <Words>91</Words>
  <Application>Microsoft Office PowerPoint</Application>
  <PresentationFormat>Произвольный</PresentationFormat>
  <Paragraphs>33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9" baseType="lpstr">
      <vt:lpstr>Microsoft YaHei</vt:lpstr>
      <vt:lpstr>Arial</vt:lpstr>
      <vt:lpstr>Calibri</vt:lpstr>
      <vt:lpstr>DejaVu Sans</vt:lpstr>
      <vt:lpstr>Symbol</vt:lpstr>
      <vt:lpstr>Times New Roman</vt:lpstr>
      <vt:lpstr>Wingdings</vt:lpstr>
      <vt:lpstr>Office Theme</vt:lpstr>
      <vt:lpstr>МЕРОПРИЯТИЯНА АВГУСТ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subject/>
  <dc:creator>Пользователь</dc:creator>
  <dc:description/>
  <cp:lastModifiedBy>Борисова Дарья Владимировна</cp:lastModifiedBy>
  <cp:revision>96</cp:revision>
  <cp:lastPrinted>2026-05-26T14:39:11Z</cp:lastPrinted>
  <dcterms:created xsi:type="dcterms:W3CDTF">2025-11-06T11:20:25Z</dcterms:created>
  <dcterms:modified xsi:type="dcterms:W3CDTF">2026-07-28T11:40:41Z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