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</p:sldIdLst>
  <p:sldSz cx="7556500" cy="1069340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7" d="100"/>
          <a:sy n="77" d="100"/>
        </p:scale>
        <p:origin x="1584" y="-10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67360" y="3314880"/>
            <a:ext cx="6427440" cy="2746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7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lang="ru-R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ftr" idx="1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 idx="2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2F374275-65FB-4F0C-AA12-0F751D5175B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520" cy="112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7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lang="ru-R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6805440" cy="70567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ftr" idx="4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7" name="PlaceHolder 4"/>
          <p:cNvSpPr>
            <a:spLocks noGrp="1"/>
          </p:cNvSpPr>
          <p:nvPr>
            <p:ph type="dt" idx="5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8C01BD6-BCFC-4815-8E18-2438AE60F732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520" cy="112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7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lang="ru-R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378000" y="2459520"/>
            <a:ext cx="3288600" cy="921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3894840" y="2459520"/>
            <a:ext cx="3288600" cy="9210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spAutoFit/>
          </a:bodyPr>
          <a:lstStyle/>
          <a:p>
            <a:pPr marL="432000" indent="-324000">
              <a:lnSpc>
                <a:spcPct val="10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структуры щёлкните мышью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Второй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Третий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Четвёртый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Пятый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Шестой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lnSpc>
                <a:spcPct val="10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8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Седьмой уровень структуры</a:t>
            </a:r>
            <a:endParaRPr lang="ru-R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7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3" name="PlaceHolder 5"/>
          <p:cNvSpPr>
            <a:spLocks noGrp="1"/>
          </p:cNvSpPr>
          <p:nvPr>
            <p:ph type="dt" idx="8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4" name="PlaceHolder 6"/>
          <p:cNvSpPr>
            <a:spLocks noGrp="1"/>
          </p:cNvSpPr>
          <p:nvPr>
            <p:ph type="sldNum" idx="9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97EDF6B2-8779-40B9-AE0F-385E9EEF2ABA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520" cy="11217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2700" b="0" u="none" strike="noStrike">
                <a:solidFill>
                  <a:srgbClr val="000000"/>
                </a:solidFill>
                <a:effectLst/>
                <a:uFillTx/>
                <a:latin typeface="Calibri"/>
              </a:rPr>
              <a:t>Для правки текста заглавия щёлкните мышью</a:t>
            </a:r>
            <a:endParaRPr lang="ru-RU" sz="27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ftr" idx="10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17" name="PlaceHolder 3"/>
          <p:cNvSpPr>
            <a:spLocks noGrp="1"/>
          </p:cNvSpPr>
          <p:nvPr>
            <p:ph type="dt" idx="11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sldNum" idx="12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B2DE7A9E-8EE8-4FC7-A827-33505B16CE55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2571480" y="9945000"/>
            <a:ext cx="241920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&lt;нижний колонтитул&gt;</a:t>
            </a:r>
          </a:p>
        </p:txBody>
      </p:sp>
      <p:sp>
        <p:nvSpPr>
          <p:cNvPr id="20" name="PlaceHolder 2"/>
          <p:cNvSpPr>
            <a:spLocks noGrp="1"/>
          </p:cNvSpPr>
          <p:nvPr>
            <p:ph type="dt" idx="14"/>
          </p:nvPr>
        </p:nvSpPr>
        <p:spPr>
          <a:xfrm>
            <a:off x="37800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pos="0" algn="l"/>
              </a:tabLst>
              <a:def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-US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&lt;дата/время&gt;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sldNum" idx="15"/>
          </p:nvPr>
        </p:nvSpPr>
        <p:spPr>
          <a:xfrm>
            <a:off x="5445360" y="9945000"/>
            <a:ext cx="1738440" cy="5335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22BB5C2-F99A-4DF5-BAB6-7D671F2278E8}" type="slidenum">
              <a:rPr lang="ru-RU" sz="1400" b="0" u="none" strike="noStrike">
                <a:solidFill>
                  <a:schemeClr val="dk1">
                    <a:tint val="75000"/>
                  </a:schemeClr>
                </a:solidFill>
                <a:effectLst/>
                <a:uFillTx/>
                <a:latin typeface="Times New Roman"/>
              </a:rPr>
              <a:t>‹#›</a:t>
            </a:fld>
            <a:endParaRPr lang="ru-RU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object 33"/>
          <p:cNvPicPr/>
          <p:nvPr/>
        </p:nvPicPr>
        <p:blipFill>
          <a:blip r:embed="rId2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23" name="object 35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24" name="Группа 1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25" name="object 36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26" name="object 37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27" name="object 38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8" name="object 39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29" name="object 40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30" name="object 41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520" cy="11235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 anchorCtr="1">
            <a:sp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effectLst/>
                <a:uFillTx/>
                <a:latin typeface="Calibri"/>
              </a:rPr>
              <a:t>МЕРОПРИЯТИЯ </a:t>
            </a:r>
            <a:r>
              <a:rPr lang="ru-RU" sz="2700" b="1" u="none" strike="noStrike" spc="-6" dirty="0">
                <a:solidFill>
                  <a:schemeClr val="lt1"/>
                </a:solidFill>
                <a:effectLst/>
                <a:uFillTx/>
                <a:latin typeface="Calibri"/>
              </a:rPr>
              <a:t>НА АВГУСТ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2" name="object 43"/>
          <p:cNvSpPr/>
          <p:nvPr/>
        </p:nvSpPr>
        <p:spPr>
          <a:xfrm>
            <a:off x="628920" y="8441640"/>
            <a:ext cx="5113080" cy="200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lang="ru-RU" sz="44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lang="ru-RU" sz="4400" b="1" u="none" strike="noStrike" spc="-136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44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lang="ru-RU" sz="4400" b="1" u="none" strike="noStrike" spc="-136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4400" b="1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Адрес: г. Питкяранта, ул. Победы, д. 12, 2 этаж</a:t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номер: 881452795200, доб.1517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object 44"/>
          <p:cNvSpPr/>
          <p:nvPr/>
        </p:nvSpPr>
        <p:spPr>
          <a:xfrm>
            <a:off x="3780000" y="7200000"/>
            <a:ext cx="3476520" cy="150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lang="ru-RU" sz="1400" b="1" u="none" strike="noStrike" spc="-65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-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четверг</a:t>
            </a:r>
            <a:r>
              <a:rPr lang="ru-RU" sz="14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08:45 -17:00,</a:t>
            </a:r>
            <a:r>
              <a:rPr lang="ru-RU" sz="1400" b="1" u="none" strike="noStrike" spc="-14">
                <a:solidFill>
                  <a:srgbClr val="58595B"/>
                </a:solidFill>
                <a:effectLst/>
                <a:uFillTx/>
                <a:latin typeface="Calibri"/>
              </a:rPr>
              <a:t> пятница</a:t>
            </a:r>
            <a:r>
              <a:rPr lang="ru-RU" sz="14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08:45</a:t>
            </a:r>
            <a:r>
              <a:rPr lang="ru-RU" sz="1400" b="1" u="none" strike="noStrike" spc="-6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lang="ru-RU" sz="1400" b="1" u="none" strike="noStrike" spc="-14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 spc="-20">
                <a:solidFill>
                  <a:srgbClr val="58595B"/>
                </a:solidFill>
                <a:effectLst/>
                <a:uFillTx/>
                <a:latin typeface="Calibri"/>
              </a:rPr>
              <a:t>16:45; перерыв 13:00-14:00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object 45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lang="ru-RU" sz="800" b="0" u="none" strike="noStrike" spc="499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lang="ru-RU" sz="800" b="0" u="none" strike="noStrike" spc="499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lang="ru-RU" sz="800" b="0" u="none" strike="noStrike" spc="11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по Республике Карелия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35" name="Группа 103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36" name="object 49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" name="object 50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38" name="object 51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39" name="object 52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40" name="object 53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41" name="object 54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42" name="object 55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43" name="object 56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44" name="object 57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45" name="object 58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46" name="object 59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47" name="object 60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48" name="object 61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49" name="object 62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0" name="object 63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1" name="object 64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2" name="object 65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53" name="object 66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54" name="object 67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55" name="object 68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56" name="Прямоугольник: скругленные углы 2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57" name="Овал 3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58" name="object 48"/>
          <p:cNvPicPr/>
          <p:nvPr/>
        </p:nvPicPr>
        <p:blipFill>
          <a:blip r:embed="rId20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9" name="Рисунок 7"/>
          <p:cNvPicPr/>
          <p:nvPr/>
        </p:nvPicPr>
        <p:blipFill>
          <a:blip r:embed="rId21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60" name="Таблица 4"/>
          <p:cNvGraphicFramePr/>
          <p:nvPr>
            <p:extLst>
              <p:ext uri="{D42A27DB-BD31-4B8C-83A1-F6EECF244321}">
                <p14:modId xmlns:p14="http://schemas.microsoft.com/office/powerpoint/2010/main" val="1202511267"/>
              </p:ext>
            </p:extLst>
          </p:nvPr>
        </p:nvGraphicFramePr>
        <p:xfrm>
          <a:off x="479323" y="1903412"/>
          <a:ext cx="6592435" cy="4648108"/>
        </p:xfrm>
        <a:graphic>
          <a:graphicData uri="http://schemas.openxmlformats.org/drawingml/2006/table">
            <a:tbl>
              <a:tblPr/>
              <a:tblGrid>
                <a:gridCol w="72275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187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5600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04.08.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850"/>
                        </a:spcBef>
                      </a:pPr>
                      <a:r>
                        <a:rPr lang="ru-RU" sz="14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Мастер-класс по рисованию «Краски вечерней зари» (</a:t>
                      </a:r>
                      <a:r>
                        <a:rPr lang="ru-RU" sz="1400" kern="15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Пелгонен</a:t>
                      </a:r>
                      <a:r>
                        <a:rPr lang="ru-RU" sz="14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Н.Г.)</a:t>
                      </a:r>
                      <a:endParaRPr lang="ru-RU" sz="1100" kern="1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760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2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 </a:t>
                      </a:r>
                      <a:r>
                        <a:rPr lang="ru-RU" sz="1200" b="0" u="none" strike="noStrike" baseline="0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5,12,19,  26.08 </a:t>
                      </a:r>
                      <a:endParaRPr lang="ru-RU" sz="1200" b="0" u="none" strike="noStrike" baseline="0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850"/>
                        </a:spcBef>
                      </a:pPr>
                      <a:r>
                        <a:rPr lang="ru-RU" sz="1400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Занятие по аквааэробике в МАУ ПМО «ФОК»</a:t>
                      </a:r>
                      <a:r>
                        <a:rPr lang="ru-RU" sz="1400" b="1" kern="15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ahoma" panose="020B0604030504040204" pitchFamily="34" charset="0"/>
                        </a:rPr>
                        <a:t> </a:t>
                      </a:r>
                      <a:endParaRPr lang="ru-RU" sz="1100" kern="150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  <a:ea typeface="Segoe UI" panose="020B0502040204020203" pitchFamily="34" charset="0"/>
                        <a:cs typeface="Tahoma" panose="020B060403050404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9.00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7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07.08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День физкультурника. Оздоровительная прогулка (скандинавская ходьба) «Дорожка здоровья»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10.00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2676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11.08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Мастер-класс по рисованию «Медовый край» (</a:t>
                      </a:r>
                      <a:r>
                        <a:rPr lang="ru-RU" sz="14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Пелгонен</a:t>
                      </a: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Н.Г.)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450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14.08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Познавательная встреча «Медовый Спас: традиции и вкусы»</a:t>
                      </a: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76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17.08.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Экскурсия в музей: «Путешествие в «Мир кукол». Тайны старинных игрушек и русского костюма»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282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18.08.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Мастер-класс по рисованию «Грибное царство» (</a:t>
                      </a:r>
                      <a:r>
                        <a:rPr lang="ru-RU" sz="14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Пелгонен</a:t>
                      </a: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 Н.Г.) 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1400" b="0" u="none" strike="noStrike" dirty="0">
                        <a:solidFill>
                          <a:schemeClr val="dk1"/>
                        </a:solidFill>
                        <a:effectLst/>
                        <a:uFillTx/>
                        <a:latin typeface="Times New Roman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object 34"/>
          <p:cNvPicPr/>
          <p:nvPr/>
        </p:nvPicPr>
        <p:blipFill>
          <a:blip r:embed="rId2"/>
          <a:stretch/>
        </p:blipFill>
        <p:spPr>
          <a:xfrm>
            <a:off x="3731760" y="108000"/>
            <a:ext cx="3719160" cy="1657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2" name="object 46"/>
          <p:cNvSpPr/>
          <p:nvPr/>
        </p:nvSpPr>
        <p:spPr>
          <a:xfrm>
            <a:off x="111240" y="7000200"/>
            <a:ext cx="7344720" cy="3582720"/>
          </a:xfrm>
          <a:custGeom>
            <a:avLst/>
            <a:gdLst>
              <a:gd name="textAreaLeft" fmla="*/ 0 w 7344720"/>
              <a:gd name="textAreaRight" fmla="*/ 7345800 w 7344720"/>
              <a:gd name="textAreaTop" fmla="*/ 0 h 3582720"/>
              <a:gd name="textAreaBottom" fmla="*/ 3583800 h 3582720"/>
            </a:gdLst>
            <a:ahLst/>
            <a:cxnLst/>
            <a:rect l="textAreaLeft" t="textAreaTop" r="textAreaRight" b="textAreaBottom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0" rIns="0" bIns="0" anchor="t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rgbClr val="FFFFFF"/>
              </a:solidFill>
              <a:effectLst/>
              <a:uFillTx/>
              <a:latin typeface="Arial"/>
            </a:endParaRPr>
          </a:p>
        </p:txBody>
      </p:sp>
      <p:grpSp>
        <p:nvGrpSpPr>
          <p:cNvPr id="63" name="Группа 4"/>
          <p:cNvGrpSpPr/>
          <p:nvPr/>
        </p:nvGrpSpPr>
        <p:grpSpPr>
          <a:xfrm>
            <a:off x="644400" y="8176320"/>
            <a:ext cx="1146960" cy="131760"/>
            <a:chOff x="644400" y="8176320"/>
            <a:chExt cx="1146960" cy="131760"/>
          </a:xfrm>
        </p:grpSpPr>
        <p:pic>
          <p:nvPicPr>
            <p:cNvPr id="64" name="object 47"/>
            <p:cNvPicPr/>
            <p:nvPr/>
          </p:nvPicPr>
          <p:blipFill>
            <a:blip r:embed="rId3"/>
            <a:stretch/>
          </p:blipFill>
          <p:spPr>
            <a:xfrm>
              <a:off x="644400" y="8176320"/>
              <a:ext cx="102240" cy="1317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65" name="object 69"/>
            <p:cNvSpPr/>
            <p:nvPr/>
          </p:nvSpPr>
          <p:spPr>
            <a:xfrm>
              <a:off x="771480" y="8178120"/>
              <a:ext cx="93600" cy="128520"/>
            </a:xfrm>
            <a:custGeom>
              <a:avLst/>
              <a:gdLst>
                <a:gd name="textAreaLeft" fmla="*/ 0 w 93600"/>
                <a:gd name="textAreaRight" fmla="*/ 94680 w 93600"/>
                <a:gd name="textAreaTop" fmla="*/ 0 h 128520"/>
                <a:gd name="textAreaBottom" fmla="*/ 129600 h 128520"/>
              </a:gdLst>
              <a:ahLst/>
              <a:cxnLst/>
              <a:rect l="textAreaLeft" t="textAreaTop" r="textAreaRight" b="textAreaBottom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pic>
          <p:nvPicPr>
            <p:cNvPr id="66" name="object 70"/>
            <p:cNvPicPr/>
            <p:nvPr/>
          </p:nvPicPr>
          <p:blipFill>
            <a:blip r:embed="rId4"/>
            <a:stretch/>
          </p:blipFill>
          <p:spPr>
            <a:xfrm>
              <a:off x="888840" y="8176320"/>
              <a:ext cx="291240" cy="131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7" name="object 71"/>
            <p:cNvPicPr/>
            <p:nvPr/>
          </p:nvPicPr>
          <p:blipFill>
            <a:blip r:embed="rId5"/>
            <a:stretch/>
          </p:blipFill>
          <p:spPr>
            <a:xfrm>
              <a:off x="1201680" y="8176320"/>
              <a:ext cx="318240" cy="1317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8" name="object 72"/>
            <p:cNvPicPr/>
            <p:nvPr/>
          </p:nvPicPr>
          <p:blipFill>
            <a:blip r:embed="rId6"/>
            <a:stretch/>
          </p:blipFill>
          <p:spPr>
            <a:xfrm>
              <a:off x="1545480" y="8178120"/>
              <a:ext cx="109080" cy="128160"/>
            </a:xfrm>
            <a:prstGeom prst="rect">
              <a:avLst/>
            </a:prstGeom>
            <a:noFill/>
            <a:ln w="0">
              <a:noFill/>
            </a:ln>
          </p:spPr>
        </p:pic>
        <p:pic>
          <p:nvPicPr>
            <p:cNvPr id="69" name="object 73"/>
            <p:cNvPicPr/>
            <p:nvPr/>
          </p:nvPicPr>
          <p:blipFill>
            <a:blip r:embed="rId7"/>
            <a:stretch/>
          </p:blipFill>
          <p:spPr>
            <a:xfrm>
              <a:off x="1679400" y="8178120"/>
              <a:ext cx="111960" cy="129960"/>
            </a:xfrm>
            <a:prstGeom prst="rect">
              <a:avLst/>
            </a:prstGeom>
            <a:noFill/>
            <a:ln w="0">
              <a:noFill/>
            </a:ln>
          </p:spPr>
        </p:pic>
      </p:grpSp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822920" y="316800"/>
            <a:ext cx="2315520" cy="1123560"/>
          </a:xfrm>
          <a:prstGeom prst="rect">
            <a:avLst/>
          </a:prstGeom>
          <a:noFill/>
          <a:ln w="0">
            <a:noFill/>
          </a:ln>
        </p:spPr>
        <p:txBody>
          <a:bodyPr lIns="0" tIns="81360" rIns="0" bIns="0" anchor="t">
            <a:spAutoFit/>
          </a:bodyPr>
          <a:lstStyle/>
          <a:p>
            <a:pPr marL="439560" indent="-427320" algn="r">
              <a:lnSpc>
                <a:spcPts val="2701"/>
              </a:lnSpc>
              <a:spcBef>
                <a:spcPts val="641"/>
              </a:spcBef>
              <a:buNone/>
              <a:tabLst>
                <a:tab pos="0" algn="l"/>
              </a:tabLst>
            </a:pPr>
            <a:r>
              <a:rPr lang="ru-RU" sz="2700" b="1" u="none" strike="noStrike" spc="-11" dirty="0">
                <a:solidFill>
                  <a:schemeClr val="lt1"/>
                </a:solidFill>
                <a:effectLst/>
                <a:uFillTx/>
                <a:latin typeface="Calibri"/>
              </a:rPr>
              <a:t>МЕРОПРИЯТИЯ</a:t>
            </a:r>
            <a:r>
              <a:rPr lang="ru-RU" sz="2700" b="1" u="none" strike="noStrike" spc="-6" dirty="0">
                <a:solidFill>
                  <a:schemeClr val="lt1"/>
                </a:solidFill>
                <a:effectLst/>
                <a:uFillTx/>
                <a:latin typeface="Calibri"/>
              </a:rPr>
              <a:t> НА АВГУСТ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439560" indent="0" algn="r">
              <a:lnSpc>
                <a:spcPts val="2701"/>
              </a:lnSpc>
              <a:buNone/>
              <a:tabLst>
                <a:tab pos="0" algn="l"/>
              </a:tabLst>
            </a:pPr>
            <a:r>
              <a:rPr lang="ru-RU" sz="2700" b="1" u="none" strike="noStrike" spc="-20" dirty="0">
                <a:solidFill>
                  <a:schemeClr val="lt1"/>
                </a:solidFill>
                <a:effectLst/>
                <a:uFillTx/>
                <a:latin typeface="Calibri"/>
              </a:rPr>
              <a:t>2026</a:t>
            </a:r>
            <a:endParaRPr lang="ru-RU" sz="2700" b="0" u="none" strike="noStrike" dirty="0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object 75"/>
          <p:cNvSpPr/>
          <p:nvPr/>
        </p:nvSpPr>
        <p:spPr>
          <a:xfrm>
            <a:off x="628920" y="8441640"/>
            <a:ext cx="5113080" cy="20059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74600" rIns="0" bIns="0" anchor="t">
            <a:spAutoFit/>
          </a:bodyPr>
          <a:lstStyle/>
          <a:p>
            <a:pPr marL="12600">
              <a:lnSpc>
                <a:spcPct val="75000"/>
              </a:lnSpc>
              <a:spcBef>
                <a:spcPts val="1375"/>
              </a:spcBef>
            </a:pPr>
            <a:r>
              <a:rPr lang="ru-RU" sz="4400" b="1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ПРИХОДИТЕ, </a:t>
            </a:r>
            <a:r>
              <a:rPr lang="ru-RU" sz="44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МЫ</a:t>
            </a:r>
            <a:r>
              <a:rPr lang="ru-RU" sz="4400" b="1" u="none" strike="noStrike" spc="-136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4400" b="1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ВАС</a:t>
            </a:r>
            <a:r>
              <a:rPr lang="ru-RU" sz="4400" b="1" u="none" strike="noStrike" spc="-136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4400" b="1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ЖДЕМ!</a:t>
            </a:r>
            <a:endParaRPr lang="ru-RU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429"/>
              </a:lnSpc>
              <a:spcBef>
                <a:spcPts val="1040"/>
              </a:spcBef>
            </a:pP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Наши</a:t>
            </a:r>
            <a:r>
              <a:rPr lang="ru-RU" sz="1300" b="0" u="none" strike="noStrike" spc="-34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13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контакты: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Адрес: г. Питкяранта, ул. Победы, д. 12, 2 этаж</a:t>
            </a:r>
            <a:br>
              <a:rPr sz="1300"/>
            </a:br>
            <a:r>
              <a:rPr lang="ru-RU" sz="13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Контактный номер: 881452795200, доб.1517</a:t>
            </a: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5120">
              <a:lnSpc>
                <a:spcPts val="1301"/>
              </a:lnSpc>
              <a:spcBef>
                <a:spcPts val="130"/>
              </a:spcBef>
            </a:pPr>
            <a:endParaRPr lang="ru-RU" sz="13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object 76"/>
          <p:cNvSpPr/>
          <p:nvPr/>
        </p:nvSpPr>
        <p:spPr>
          <a:xfrm>
            <a:off x="3780000" y="7200000"/>
            <a:ext cx="3476520" cy="15055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12600" rIns="0" bIns="0" anchor="t">
            <a:spAutoFit/>
          </a:bodyPr>
          <a:lstStyle/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Время</a:t>
            </a:r>
            <a:r>
              <a:rPr lang="ru-RU" sz="1400" b="1" u="none" strike="noStrike" spc="-65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работы: понедельник -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четверг</a:t>
            </a:r>
            <a:r>
              <a:rPr lang="ru-RU" sz="14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08:45 -17:00,</a:t>
            </a:r>
            <a:r>
              <a:rPr lang="ru-RU" sz="1400" b="1" u="none" strike="noStrike" spc="-14">
                <a:solidFill>
                  <a:srgbClr val="58595B"/>
                </a:solidFill>
                <a:effectLst/>
                <a:uFillTx/>
                <a:latin typeface="Calibri"/>
              </a:rPr>
              <a:t> пятница</a:t>
            </a:r>
            <a:r>
              <a:rPr lang="ru-RU" sz="1400" b="1" u="none" strike="noStrike" spc="-11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08:45</a:t>
            </a:r>
            <a:r>
              <a:rPr lang="ru-RU" sz="1400" b="1" u="none" strike="noStrike" spc="-6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>
                <a:solidFill>
                  <a:srgbClr val="58595B"/>
                </a:solidFill>
                <a:effectLst/>
                <a:uFillTx/>
                <a:latin typeface="Calibri"/>
              </a:rPr>
              <a:t>–</a:t>
            </a:r>
            <a:r>
              <a:rPr lang="ru-RU" sz="1400" b="1" u="none" strike="noStrike" spc="-14">
                <a:solidFill>
                  <a:srgbClr val="58595B"/>
                </a:solidFill>
                <a:effectLst/>
                <a:uFillTx/>
                <a:latin typeface="Calibri"/>
              </a:rPr>
              <a:t> </a:t>
            </a:r>
            <a:r>
              <a:rPr lang="ru-RU" sz="1400" b="1" u="none" strike="noStrike" spc="-20">
                <a:solidFill>
                  <a:srgbClr val="58595B"/>
                </a:solidFill>
                <a:effectLst/>
                <a:uFillTx/>
                <a:latin typeface="Calibri"/>
              </a:rPr>
              <a:t>16:45; перерыв 13:00-14:00</a:t>
            </a: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 indent="1948680">
              <a:lnSpc>
                <a:spcPct val="112000"/>
              </a:lnSpc>
              <a:spcBef>
                <a:spcPts val="99"/>
              </a:spcBef>
              <a:tabLst>
                <a:tab pos="0" algn="l"/>
              </a:tabLst>
            </a:pPr>
            <a:endParaRPr lang="ru-RU" sz="16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object 77"/>
          <p:cNvSpPr/>
          <p:nvPr/>
        </p:nvSpPr>
        <p:spPr>
          <a:xfrm>
            <a:off x="6123240" y="8786520"/>
            <a:ext cx="916560" cy="641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0" tIns="33120" rIns="0" bIns="0" anchor="t">
            <a:spAutoFit/>
          </a:bodyPr>
          <a:lstStyle/>
          <a:p>
            <a:pPr marL="12600">
              <a:lnSpc>
                <a:spcPts val="799"/>
              </a:lnSpc>
              <a:spcBef>
                <a:spcPts val="258"/>
              </a:spcBef>
            </a:pP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Отделение Фонда</a:t>
            </a:r>
            <a:r>
              <a:rPr lang="ru-RU" sz="800" b="0" u="none" strike="noStrike" spc="499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пенсионного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и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 социального</a:t>
            </a:r>
            <a:r>
              <a:rPr lang="ru-RU" sz="800" b="0" u="none" strike="noStrike" spc="499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11">
                <a:solidFill>
                  <a:srgbClr val="FFFFFF"/>
                </a:solidFill>
                <a:effectLst/>
                <a:uFillTx/>
                <a:latin typeface="Calibri"/>
              </a:rPr>
              <a:t>страхования</a:t>
            </a:r>
            <a:r>
              <a:rPr lang="ru-RU" sz="800" b="0" u="none" strike="noStrike" spc="11">
                <a:solidFill>
                  <a:srgbClr val="FFFFFF"/>
                </a:solidFill>
                <a:effectLst/>
                <a:uFillTx/>
                <a:latin typeface="Calibri"/>
              </a:rPr>
              <a:t> </a:t>
            </a:r>
            <a:r>
              <a:rPr lang="ru-RU" sz="800" b="0" u="none" strike="noStrike" spc="-26">
                <a:solidFill>
                  <a:srgbClr val="FFFFFF"/>
                </a:solidFill>
                <a:effectLst/>
                <a:uFillTx/>
                <a:latin typeface="Calibri"/>
              </a:rPr>
              <a:t>РФ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600">
              <a:lnSpc>
                <a:spcPts val="799"/>
              </a:lnSpc>
            </a:pPr>
            <a:r>
              <a:rPr lang="ru-RU" sz="800" b="0" u="none" strike="noStrike">
                <a:solidFill>
                  <a:srgbClr val="FFFFFF"/>
                </a:solidFill>
                <a:effectLst/>
                <a:uFillTx/>
                <a:latin typeface="Calibri"/>
              </a:rPr>
              <a:t>по Республике Карелия</a:t>
            </a:r>
            <a:endParaRPr lang="ru-RU" sz="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4" name="Группа 5"/>
          <p:cNvGrpSpPr/>
          <p:nvPr/>
        </p:nvGrpSpPr>
        <p:grpSpPr>
          <a:xfrm>
            <a:off x="512280" y="489240"/>
            <a:ext cx="2516760" cy="982080"/>
            <a:chOff x="512280" y="489240"/>
            <a:chExt cx="2516760" cy="982080"/>
          </a:xfrm>
        </p:grpSpPr>
        <p:pic>
          <p:nvPicPr>
            <p:cNvPr id="75" name="object 78"/>
            <p:cNvPicPr/>
            <p:nvPr/>
          </p:nvPicPr>
          <p:blipFill>
            <a:blip r:embed="rId8"/>
            <a:stretch/>
          </p:blipFill>
          <p:spPr>
            <a:xfrm>
              <a:off x="512280" y="489240"/>
              <a:ext cx="838440" cy="95616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76" name="object 79"/>
            <p:cNvSpPr/>
            <p:nvPr/>
          </p:nvSpPr>
          <p:spPr>
            <a:xfrm>
              <a:off x="1577160" y="814680"/>
              <a:ext cx="294120" cy="184320"/>
            </a:xfrm>
            <a:custGeom>
              <a:avLst/>
              <a:gdLst>
                <a:gd name="textAreaLeft" fmla="*/ 0 w 294120"/>
                <a:gd name="textAreaRight" fmla="*/ 295200 w 294120"/>
                <a:gd name="textAreaTop" fmla="*/ 0 h 184320"/>
                <a:gd name="textAreaBottom" fmla="*/ 185400 h 184320"/>
              </a:gdLst>
              <a:ahLst/>
              <a:cxnLst/>
              <a:rect l="textAreaLeft" t="textAreaTop" r="textAreaRight" b="textAreaBottom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 anchor="t">
              <a:noAutofit/>
            </a:bodyPr>
            <a:lstStyle/>
            <a:p>
              <a:pPr>
                <a:lnSpc>
                  <a:spcPct val="100000"/>
                </a:lnSpc>
              </a:pPr>
              <a:endParaRPr lang="ru-RU" sz="1800" b="0" u="none" strike="noStrike">
                <a:solidFill>
                  <a:srgbClr val="FFFFFF"/>
                </a:solidFill>
                <a:effectLst/>
                <a:uFillTx/>
                <a:latin typeface="Arial"/>
              </a:endParaRPr>
            </a:p>
          </p:txBody>
        </p:sp>
        <p:grpSp>
          <p:nvGrpSpPr>
            <p:cNvPr id="77" name="object 80"/>
            <p:cNvGrpSpPr/>
            <p:nvPr/>
          </p:nvGrpSpPr>
          <p:grpSpPr>
            <a:xfrm>
              <a:off x="1917720" y="814680"/>
              <a:ext cx="446760" cy="150120"/>
              <a:chOff x="1917720" y="814680"/>
              <a:chExt cx="446760" cy="150120"/>
            </a:xfrm>
          </p:grpSpPr>
          <p:sp>
            <p:nvSpPr>
              <p:cNvPr id="78" name="object 81"/>
              <p:cNvSpPr/>
              <p:nvPr/>
            </p:nvSpPr>
            <p:spPr>
              <a:xfrm>
                <a:off x="1917720" y="814680"/>
                <a:ext cx="289800" cy="150120"/>
              </a:xfrm>
              <a:custGeom>
                <a:avLst/>
                <a:gdLst>
                  <a:gd name="textAreaLeft" fmla="*/ 0 w 289800"/>
                  <a:gd name="textAreaRight" fmla="*/ 290880 w 289800"/>
                  <a:gd name="textAreaTop" fmla="*/ 0 h 150120"/>
                  <a:gd name="textAreaBottom" fmla="*/ 151200 h 150120"/>
                </a:gdLst>
                <a:ahLst/>
                <a:cxnLst/>
                <a:rect l="textAreaLeft" t="textAreaTop" r="textAreaRight" b="textAreaBottom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79" name="object 82"/>
              <p:cNvPicPr/>
              <p:nvPr/>
            </p:nvPicPr>
            <p:blipFill>
              <a:blip r:embed="rId9"/>
              <a:stretch/>
            </p:blipFill>
            <p:spPr>
              <a:xfrm>
                <a:off x="2244240" y="815040"/>
                <a:ext cx="12024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pic>
          <p:nvPicPr>
            <p:cNvPr id="80" name="object 83"/>
            <p:cNvPicPr/>
            <p:nvPr/>
          </p:nvPicPr>
          <p:blipFill>
            <a:blip r:embed="rId10"/>
            <a:stretch/>
          </p:blipFill>
          <p:spPr>
            <a:xfrm>
              <a:off x="1556640" y="1049760"/>
              <a:ext cx="158760" cy="152640"/>
            </a:xfrm>
            <a:prstGeom prst="rect">
              <a:avLst/>
            </a:prstGeom>
            <a:noFill/>
            <a:ln w="0">
              <a:noFill/>
            </a:ln>
          </p:spPr>
        </p:pic>
        <p:grpSp>
          <p:nvGrpSpPr>
            <p:cNvPr id="81" name="object 84"/>
            <p:cNvGrpSpPr/>
            <p:nvPr/>
          </p:nvGrpSpPr>
          <p:grpSpPr>
            <a:xfrm>
              <a:off x="1762920" y="1051200"/>
              <a:ext cx="676440" cy="182520"/>
              <a:chOff x="1762920" y="1051200"/>
              <a:chExt cx="676440" cy="182520"/>
            </a:xfrm>
          </p:grpSpPr>
          <p:pic>
            <p:nvPicPr>
              <p:cNvPr id="82" name="object 85"/>
              <p:cNvPicPr/>
              <p:nvPr/>
            </p:nvPicPr>
            <p:blipFill>
              <a:blip r:embed="rId11"/>
              <a:stretch/>
            </p:blipFill>
            <p:spPr>
              <a:xfrm>
                <a:off x="1762920" y="1051560"/>
                <a:ext cx="12168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83" name="object 86"/>
              <p:cNvSpPr/>
              <p:nvPr/>
            </p:nvSpPr>
            <p:spPr>
              <a:xfrm>
                <a:off x="1917720" y="1051200"/>
                <a:ext cx="521640" cy="182520"/>
              </a:xfrm>
              <a:custGeom>
                <a:avLst/>
                <a:gdLst>
                  <a:gd name="textAreaLeft" fmla="*/ 0 w 521640"/>
                  <a:gd name="textAreaRight" fmla="*/ 522720 w 521640"/>
                  <a:gd name="textAreaTop" fmla="*/ 0 h 182520"/>
                  <a:gd name="textAreaBottom" fmla="*/ 183600 h 182520"/>
                </a:gdLst>
                <a:ahLst/>
                <a:cxnLst/>
                <a:rect l="textAreaLeft" t="textAreaTop" r="textAreaRight" b="textAreaBottom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</p:grpSp>
        <p:grpSp>
          <p:nvGrpSpPr>
            <p:cNvPr id="84" name="object 87"/>
            <p:cNvGrpSpPr/>
            <p:nvPr/>
          </p:nvGrpSpPr>
          <p:grpSpPr>
            <a:xfrm>
              <a:off x="2489040" y="1051560"/>
              <a:ext cx="289800" cy="149040"/>
              <a:chOff x="2489040" y="1051560"/>
              <a:chExt cx="289800" cy="149040"/>
            </a:xfrm>
          </p:grpSpPr>
          <p:pic>
            <p:nvPicPr>
              <p:cNvPr id="85" name="object 88"/>
              <p:cNvPicPr/>
              <p:nvPr/>
            </p:nvPicPr>
            <p:blipFill>
              <a:blip r:embed="rId12"/>
              <a:stretch/>
            </p:blipFill>
            <p:spPr>
              <a:xfrm>
                <a:off x="2489040" y="1051560"/>
                <a:ext cx="12888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86" name="object 89"/>
              <p:cNvPicPr/>
              <p:nvPr/>
            </p:nvPicPr>
            <p:blipFill>
              <a:blip r:embed="rId13"/>
              <a:stretch/>
            </p:blipFill>
            <p:spPr>
              <a:xfrm>
                <a:off x="2658960" y="1051560"/>
                <a:ext cx="11988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  <p:grpSp>
          <p:nvGrpSpPr>
            <p:cNvPr id="87" name="object 90"/>
            <p:cNvGrpSpPr/>
            <p:nvPr/>
          </p:nvGrpSpPr>
          <p:grpSpPr>
            <a:xfrm>
              <a:off x="1556640" y="1284480"/>
              <a:ext cx="1472400" cy="186840"/>
              <a:chOff x="1556640" y="1284480"/>
              <a:chExt cx="1472400" cy="186840"/>
            </a:xfrm>
          </p:grpSpPr>
          <p:pic>
            <p:nvPicPr>
              <p:cNvPr id="88" name="object 91"/>
              <p:cNvPicPr/>
              <p:nvPr/>
            </p:nvPicPr>
            <p:blipFill>
              <a:blip r:embed="rId14"/>
              <a:stretch/>
            </p:blipFill>
            <p:spPr>
              <a:xfrm>
                <a:off x="1556640" y="1292040"/>
                <a:ext cx="142200" cy="154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89" name="object 92"/>
              <p:cNvPicPr/>
              <p:nvPr/>
            </p:nvPicPr>
            <p:blipFill>
              <a:blip r:embed="rId15"/>
              <a:stretch/>
            </p:blipFill>
            <p:spPr>
              <a:xfrm>
                <a:off x="1725840" y="1292040"/>
                <a:ext cx="163440" cy="154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0" name="object 93"/>
              <p:cNvPicPr/>
              <p:nvPr/>
            </p:nvPicPr>
            <p:blipFill>
              <a:blip r:embed="rId16"/>
              <a:stretch/>
            </p:blipFill>
            <p:spPr>
              <a:xfrm>
                <a:off x="1917720" y="1284480"/>
                <a:ext cx="359280" cy="1868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1" name="object 94"/>
              <p:cNvPicPr/>
              <p:nvPr/>
            </p:nvPicPr>
            <p:blipFill>
              <a:blip r:embed="rId17"/>
              <a:stretch/>
            </p:blipFill>
            <p:spPr>
              <a:xfrm>
                <a:off x="2300040" y="1292040"/>
                <a:ext cx="163440" cy="15444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sp>
            <p:nvSpPr>
              <p:cNvPr id="92" name="object 95"/>
              <p:cNvSpPr/>
              <p:nvPr/>
            </p:nvSpPr>
            <p:spPr>
              <a:xfrm>
                <a:off x="2494080" y="1290960"/>
                <a:ext cx="137520" cy="148680"/>
              </a:xfrm>
              <a:custGeom>
                <a:avLst/>
                <a:gdLst>
                  <a:gd name="textAreaLeft" fmla="*/ 0 w 137520"/>
                  <a:gd name="textAreaRight" fmla="*/ 138600 w 137520"/>
                  <a:gd name="textAreaTop" fmla="*/ 0 h 148680"/>
                  <a:gd name="textAreaBottom" fmla="*/ 149760 h 148680"/>
                </a:gdLst>
                <a:ahLst/>
                <a:cxnLst/>
                <a:rect l="textAreaLeft" t="textAreaTop" r="textAreaRight" b="textAreaBottom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  <a:ln w="0"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/>
            </p:style>
            <p:txBody>
              <a:bodyPr lIns="0" tIns="0" rIns="0" bIns="0" anchor="t">
                <a:noAutofit/>
              </a:bodyPr>
              <a:lstStyle/>
              <a:p>
                <a:pPr>
                  <a:lnSpc>
                    <a:spcPct val="100000"/>
                  </a:lnSpc>
                </a:pPr>
                <a:endParaRPr lang="ru-RU" sz="1800" b="0" u="none" strike="noStrike">
                  <a:solidFill>
                    <a:srgbClr val="FFFFFF"/>
                  </a:solidFill>
                  <a:effectLst/>
                  <a:uFillTx/>
                  <a:latin typeface="Arial"/>
                </a:endParaRPr>
              </a:p>
            </p:txBody>
          </p:sp>
          <p:pic>
            <p:nvPicPr>
              <p:cNvPr id="93" name="object 96"/>
              <p:cNvPicPr/>
              <p:nvPr/>
            </p:nvPicPr>
            <p:blipFill>
              <a:blip r:embed="rId18"/>
              <a:stretch/>
            </p:blipFill>
            <p:spPr>
              <a:xfrm>
                <a:off x="2661480" y="1290960"/>
                <a:ext cx="169200" cy="180360"/>
              </a:xfrm>
              <a:prstGeom prst="rect">
                <a:avLst/>
              </a:prstGeom>
              <a:noFill/>
              <a:ln w="0">
                <a:noFill/>
              </a:ln>
            </p:spPr>
          </p:pic>
          <p:pic>
            <p:nvPicPr>
              <p:cNvPr id="94" name="object 97"/>
              <p:cNvPicPr/>
              <p:nvPr/>
            </p:nvPicPr>
            <p:blipFill>
              <a:blip r:embed="rId19"/>
              <a:stretch/>
            </p:blipFill>
            <p:spPr>
              <a:xfrm>
                <a:off x="2861640" y="1290960"/>
                <a:ext cx="167400" cy="149040"/>
              </a:xfrm>
              <a:prstGeom prst="rect">
                <a:avLst/>
              </a:prstGeom>
              <a:noFill/>
              <a:ln w="0">
                <a:noFill/>
              </a:ln>
            </p:spPr>
          </p:pic>
        </p:grpSp>
      </p:grpSp>
      <p:sp>
        <p:nvSpPr>
          <p:cNvPr id="95" name="Прямоугольник: скругленные углы 3"/>
          <p:cNvSpPr/>
          <p:nvPr/>
        </p:nvSpPr>
        <p:spPr>
          <a:xfrm>
            <a:off x="6140520" y="9593640"/>
            <a:ext cx="873720" cy="857520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sp>
        <p:nvSpPr>
          <p:cNvPr id="96" name="Овал 2"/>
          <p:cNvSpPr/>
          <p:nvPr/>
        </p:nvSpPr>
        <p:spPr>
          <a:xfrm>
            <a:off x="6047640" y="7937640"/>
            <a:ext cx="814320" cy="8143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>
              <a:lnSpc>
                <a:spcPct val="100000"/>
              </a:lnSpc>
            </a:pPr>
            <a:endParaRPr lang="ru-RU" sz="1800" b="0" u="none" strike="noStrike">
              <a:solidFill>
                <a:schemeClr val="lt1"/>
              </a:solidFill>
              <a:effectLst/>
              <a:uFillTx/>
              <a:latin typeface="Calibri"/>
            </a:endParaRPr>
          </a:p>
        </p:txBody>
      </p:sp>
      <p:pic>
        <p:nvPicPr>
          <p:cNvPr id="97" name="object 98"/>
          <p:cNvPicPr/>
          <p:nvPr/>
        </p:nvPicPr>
        <p:blipFill>
          <a:blip r:embed="rId20"/>
          <a:stretch/>
        </p:blipFill>
        <p:spPr>
          <a:xfrm>
            <a:off x="6162120" y="8141760"/>
            <a:ext cx="600480" cy="5155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98" name="Рисунок 2"/>
          <p:cNvPicPr/>
          <p:nvPr/>
        </p:nvPicPr>
        <p:blipFill>
          <a:blip r:embed="rId21"/>
          <a:stretch/>
        </p:blipFill>
        <p:spPr>
          <a:xfrm>
            <a:off x="6153120" y="9577080"/>
            <a:ext cx="861120" cy="86112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99" name="Таблица 2"/>
          <p:cNvGraphicFramePr/>
          <p:nvPr>
            <p:extLst>
              <p:ext uri="{D42A27DB-BD31-4B8C-83A1-F6EECF244321}">
                <p14:modId xmlns:p14="http://schemas.microsoft.com/office/powerpoint/2010/main" val="1014569612"/>
              </p:ext>
            </p:extLst>
          </p:nvPr>
        </p:nvGraphicFramePr>
        <p:xfrm>
          <a:off x="313920" y="2447640"/>
          <a:ext cx="6789600" cy="4046586"/>
        </p:xfrm>
        <a:graphic>
          <a:graphicData uri="http://schemas.openxmlformats.org/drawingml/2006/table">
            <a:tbl>
              <a:tblPr/>
              <a:tblGrid>
                <a:gridCol w="10011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375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092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61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Дата 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Мероприятие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Время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ru-RU" sz="1800" b="1" u="none" strike="noStrike">
                          <a:solidFill>
                            <a:schemeClr val="lt1"/>
                          </a:solidFill>
                          <a:effectLst/>
                          <a:uFillTx/>
                          <a:latin typeface="Calibri"/>
                        </a:rPr>
                        <a:t>начала</a:t>
                      </a:r>
                      <a:endParaRPr lang="ru-RU" sz="1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3816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85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21.08.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День Государственного флага РФ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Посещение выставки в библиотеке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3816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70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24.08.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Bef>
                          <a:spcPts val="850"/>
                        </a:spcBef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Просмотр фильмов, предоставленных Всероссийской общественной организацией «Русское географическое общество»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lang="ru-RU" sz="1400" b="0" u="none" strike="noStrike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1074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25.08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Мастер-класс по рисованию «Закат уходящего лета» (</a:t>
                      </a:r>
                      <a:r>
                        <a:rPr lang="ru-RU" sz="1400" b="0" u="none" strike="noStrike" dirty="0" err="1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Пелгонен</a:t>
                      </a: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 Н.Г.)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14.00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42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август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rgbClr val="000000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«Мой сад и огород – здоровье и доход» - выставка фотографий (в группе ВК и на стенде Центра)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0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</a:rPr>
                        <a:t>август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ru-RU" sz="1400" b="0" u="none" strike="noStrike" dirty="0">
                          <a:solidFill>
                            <a:schemeClr val="dk1"/>
                          </a:solidFill>
                          <a:effectLst/>
                          <a:uFillTx/>
                          <a:latin typeface="Times New Roman"/>
                          <a:ea typeface="Times New Roman"/>
                        </a:rPr>
                        <a:t>«Щедрое лукошко» - выставка корзин, лукошек и плетёных изделий (фойе Центра)</a:t>
                      </a: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1400" b="0" u="none" strike="noStrike" dirty="0">
                        <a:solidFill>
                          <a:srgbClr val="000000"/>
                        </a:solidFill>
                        <a:effectLst/>
                        <a:uFillTx/>
                        <a:latin typeface="Arial"/>
                      </a:endParaRPr>
                    </a:p>
                  </a:txBody>
                  <a:tcPr>
                    <a:lnL w="12240">
                      <a:solidFill>
                        <a:srgbClr val="FFFFFF"/>
                      </a:solidFill>
                      <a:prstDash val="solid"/>
                    </a:lnL>
                    <a:lnR w="12240">
                      <a:solidFill>
                        <a:srgbClr val="FFFFFF"/>
                      </a:solidFill>
                      <a:prstDash val="solid"/>
                    </a:lnR>
                    <a:lnT w="12240">
                      <a:solidFill>
                        <a:srgbClr val="FFFFFF"/>
                      </a:solidFill>
                      <a:prstDash val="solid"/>
                    </a:lnT>
                    <a:lnB w="12240">
                      <a:solidFill>
                        <a:srgbClr val="FFFFFF"/>
                      </a:solidFill>
                      <a:prstDash val="solid"/>
                    </a:lnB>
                    <a:solidFill>
                      <a:schemeClr val="accent1">
                        <a:tint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</TotalTime>
  <Words>330</Words>
  <Application>Microsoft Office PowerPoint</Application>
  <PresentationFormat>Произвольный</PresentationFormat>
  <Paragraphs>63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8" baseType="lpstr">
      <vt:lpstr>Arial</vt:lpstr>
      <vt:lpstr>Calibri</vt:lpstr>
      <vt:lpstr>Symbol</vt:lpstr>
      <vt:lpstr>Times New Roman</vt:lpstr>
      <vt:lpstr>Wingdings</vt:lpstr>
      <vt:lpstr>Office Theme</vt:lpstr>
      <vt:lpstr>МЕРОПРИЯТИЯ НА АВГУСТ 2026</vt:lpstr>
      <vt:lpstr>МЕРОПРИЯТИЯ НА АВГУСТ 2026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subject/>
  <dc:creator>Пользователь</dc:creator>
  <dc:description/>
  <cp:lastModifiedBy>User</cp:lastModifiedBy>
  <cp:revision>32</cp:revision>
  <dcterms:created xsi:type="dcterms:W3CDTF">2025-11-06T11:20:25Z</dcterms:created>
  <dcterms:modified xsi:type="dcterms:W3CDTF">2026-07-29T07:14:02Z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esentationFormat">
    <vt:lpwstr>Произвольный</vt:lpwstr>
  </property>
  <property fmtid="{D5CDD505-2E9C-101B-9397-08002B2CF9AE}" pid="6" name="Producer">
    <vt:lpwstr>Adobe PDF Library 17.0</vt:lpwstr>
  </property>
  <property fmtid="{D5CDD505-2E9C-101B-9397-08002B2CF9AE}" pid="7" name="Slides">
    <vt:i4>1</vt:i4>
  </property>
</Properties>
</file>