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7080" cy="824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DADA8AA-6620-44F5-96C8-8A2447AE177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2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16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080" cy="7056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36C5630-8E6E-484D-8911-5CD890CA536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2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16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824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8240" cy="8936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 defTabSz="9144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 defTabSz="9144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 defTabSz="9144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 defTabSz="9144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 defTabSz="9144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7458DE6-1BD7-4128-91A9-6E2C124A804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2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160" cy="1121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193F6E5-FE49-4C35-8A22-A589124C86F7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2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EB9438F-9202-4283-82C1-E607E320D889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111240" y="700020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25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465080" y="316800"/>
            <a:ext cx="2673000" cy="112320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 anchorCtr="1">
            <a:sp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 ОКТЯБРЬ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object 43"/>
          <p:cNvSpPr/>
          <p:nvPr/>
        </p:nvSpPr>
        <p:spPr>
          <a:xfrm>
            <a:off x="628920" y="8441640"/>
            <a:ext cx="5112720" cy="200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г. Питкяранта, ул. Победы, д. 12, 2 этаж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881452795200, доб.1517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44"/>
          <p:cNvSpPr/>
          <p:nvPr/>
        </p:nvSpPr>
        <p:spPr>
          <a:xfrm>
            <a:off x="3780000" y="7200000"/>
            <a:ext cx="347616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4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-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08:45 -17:00,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пятница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</a:t>
            </a:r>
            <a:r>
              <a:rPr b="1" lang="ru-RU" sz="14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16:45; перерыв 13:00-14:00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5"/>
          <p:cNvSpPr/>
          <p:nvPr/>
        </p:nvSpPr>
        <p:spPr>
          <a:xfrm>
            <a:off x="6123240" y="8786520"/>
            <a:ext cx="91620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Карелия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3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8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39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2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4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4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5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4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8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4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3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0" name="Таблица 4"/>
          <p:cNvGraphicFramePr/>
          <p:nvPr/>
        </p:nvGraphicFramePr>
        <p:xfrm>
          <a:off x="479160" y="1903320"/>
          <a:ext cx="6591960" cy="5009400"/>
        </p:xfrm>
        <a:graphic>
          <a:graphicData uri="http://schemas.openxmlformats.org/drawingml/2006/table">
            <a:tbl>
              <a:tblPr/>
              <a:tblGrid>
                <a:gridCol w="813960"/>
                <a:gridCol w="4627080"/>
                <a:gridCol w="1150920"/>
              </a:tblGrid>
              <a:tr h="7560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076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01.10.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Лекция Российского общества «Знание»: «1 октября - наш день: говорим о главном для пожилых людей». 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Segoe UI"/>
                        </a:rPr>
                        <a:t>Праздничное мероприятие «Лига мудрости» в ФОКе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12.00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76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endParaRPr b="0" lang="ru-RU" sz="12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День учителя: «Русский язык для души. Пишем диктант». 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076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07.10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Занятие по аквааэробике в МАУ ПМО «ФОК»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09.00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02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08.10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Литературная гостиная «Я родом из той юности…», посвященная Роберту Рождественскому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644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12.10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Просмотр фильмов, предоставленных Всероссийской общественной организацией «Русское географическое общество»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76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13.10.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Чемпионат по финансовой грамотности для пенсионеров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2820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15.10.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Музыкальный вечер "Музыка Виктора Дробыша: От Ноты до Сердца" в городской библиотеке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object 35"/>
          <p:cNvSpPr/>
          <p:nvPr/>
        </p:nvSpPr>
        <p:spPr>
          <a:xfrm>
            <a:off x="111240" y="700020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63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64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5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66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7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8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9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465080" y="316800"/>
            <a:ext cx="2673000" cy="112320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 anchorCtr="1">
            <a:spAutoFit/>
          </a:bodyPr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 ОКТЯБРЬ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object 43"/>
          <p:cNvSpPr/>
          <p:nvPr/>
        </p:nvSpPr>
        <p:spPr>
          <a:xfrm>
            <a:off x="628920" y="8441640"/>
            <a:ext cx="5112720" cy="200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г. Питкяранта, ул. Победы, д. 12, 2 этаж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881452795200, доб.1517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object 44"/>
          <p:cNvSpPr/>
          <p:nvPr/>
        </p:nvSpPr>
        <p:spPr>
          <a:xfrm>
            <a:off x="3780000" y="7200000"/>
            <a:ext cx="3476160" cy="150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4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-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08:45 -17:00,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пятница</a:t>
            </a:r>
            <a:r>
              <a:rPr b="1" lang="ru-RU" sz="14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08:45</a:t>
            </a:r>
            <a:r>
              <a:rPr b="1" lang="ru-RU" sz="14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4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4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16:45; перерыв 13:00-14:00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object 45"/>
          <p:cNvSpPr/>
          <p:nvPr/>
        </p:nvSpPr>
        <p:spPr>
          <a:xfrm>
            <a:off x="6123240" y="8786520"/>
            <a:ext cx="91620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Карелия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75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6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77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78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79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80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81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82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83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4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85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6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87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88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9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0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1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92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93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4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95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97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99" name="Таблица 4"/>
          <p:cNvGraphicFramePr/>
          <p:nvPr/>
        </p:nvGraphicFramePr>
        <p:xfrm>
          <a:off x="479160" y="1903320"/>
          <a:ext cx="6591960" cy="4376160"/>
        </p:xfrm>
        <a:graphic>
          <a:graphicData uri="http://schemas.openxmlformats.org/drawingml/2006/table">
            <a:tbl>
              <a:tblPr/>
              <a:tblGrid>
                <a:gridCol w="880920"/>
                <a:gridCol w="4560120"/>
                <a:gridCol w="1150920"/>
              </a:tblGrid>
              <a:tr h="70812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054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19.10.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Клуб «Веселые петельки»: мастер-класс по вязанию крючком для начинающих.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54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20.10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b="0" lang="ru-RU" sz="14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Цифровая грамотность: со смартфоном на «ТЫ»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75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22.10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Квиз "Ностальгия" в городской библиотеке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54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26.10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just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Творческая мастерская. </a:t>
                      </a: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Мастер-класс по декоративно-прикладному творчеству.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288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27.10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Times New Roman"/>
                        </a:rPr>
                        <a:t>Клуб «Азбука рисования». Мастер-класс «Осенний блюз» (Пелгонен Н.Г.)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556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29.10.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Вечер романса "Романса трепетные звуки" в городской библиотеке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ru-RU" sz="14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14.00</a:t>
                      </a:r>
                      <a:endParaRPr b="0" lang="ru-RU" sz="14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88600"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ru-RU" sz="1400" strike="noStrike" u="non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</TotalTime>
  <Application>LibreOffice/25.2.7.2$Windows_X86_64 LibreOffice_project/5cbfd1ab6520636bb5f7b99185aa69bd7456825d</Application>
  <AppVersion>15.0000</AppVersion>
  <Words>334</Words>
  <Paragraphs>72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2026-09-29T09:40:17Z</cp:lastPrinted>
  <dcterms:modified xsi:type="dcterms:W3CDTF">2026-09-29T10:05:02Z</dcterms:modified>
  <cp:revision>50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