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ABD7B7D-0E30-4930-A0E8-BC6C62984AE2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8" name="PlaceHolder 2"/>
          <p:cNvSpPr>
            <a:spLocks noGrp="1"/>
          </p:cNvSpPr>
          <p:nvPr>
            <p:ph type="ftr" idx="28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59" name="PlaceHolder 3"/>
          <p:cNvSpPr>
            <a:spLocks noGrp="1"/>
          </p:cNvSpPr>
          <p:nvPr>
            <p:ph type="sldNum" idx="29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0ED44E7-82F5-4E4F-83FD-4ED93DFE025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dt" idx="30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ftr" idx="31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sldNum" idx="32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9B78201-B501-4300-B307-6C19832604A2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dt" idx="33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52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52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69" name="PlaceHolder 4"/>
          <p:cNvSpPr>
            <a:spLocks noGrp="1"/>
          </p:cNvSpPr>
          <p:nvPr>
            <p:ph type="ftr" idx="34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70" name="PlaceHolder 5"/>
          <p:cNvSpPr>
            <a:spLocks noGrp="1"/>
          </p:cNvSpPr>
          <p:nvPr>
            <p:ph type="sldNum" idx="35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D8DB84F-2E71-43E3-B573-556794790EA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6"/>
          <p:cNvSpPr>
            <a:spLocks noGrp="1"/>
          </p:cNvSpPr>
          <p:nvPr>
            <p:ph type="dt" idx="36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entered Tex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D28AB96-1DDB-4B8D-A17C-E6F440C4F65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52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52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52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3" name="PlaceHolder 5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4" name="PlaceHolder 6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CC020A0-B7CE-429A-83F8-E8B0FB1A87A2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7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 Content and 2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52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52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52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0" name="PlaceHolder 5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1" name="PlaceHolder 6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B52FFE4-602E-4D72-BFEB-88712987B9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7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52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52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00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7" name="PlaceHolder 5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8" name="PlaceHolder 6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BAA5F46-CCC5-4B72-B279-B7D50AFD30F1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00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4" name="PlaceHolder 5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7E9A991-F328-4F4A-A035-DF4BFF182B31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52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52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52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524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1" name="PlaceHolder 6"/>
          <p:cNvSpPr>
            <a:spLocks noGrp="1"/>
          </p:cNvSpPr>
          <p:nvPr>
            <p:ph type="ftr" idx="19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2" name="PlaceHolder 7"/>
          <p:cNvSpPr>
            <a:spLocks noGrp="1"/>
          </p:cNvSpPr>
          <p:nvPr>
            <p:ph type="sldNum" idx="20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A0AD00F-A365-45C8-A928-43C45735104D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8"/>
          <p:cNvSpPr>
            <a:spLocks noGrp="1"/>
          </p:cNvSpPr>
          <p:nvPr>
            <p:ph type="dt" idx="21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218520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2679120" y="2459520"/>
            <a:ext cx="218520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4980600" y="2459520"/>
            <a:ext cx="218520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378000" y="6145920"/>
            <a:ext cx="218520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9" name="PlaceHolder 6"/>
          <p:cNvSpPr>
            <a:spLocks noGrp="1"/>
          </p:cNvSpPr>
          <p:nvPr>
            <p:ph type="body"/>
          </p:nvPr>
        </p:nvSpPr>
        <p:spPr>
          <a:xfrm>
            <a:off x="2679120" y="6145920"/>
            <a:ext cx="218520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50" name="PlaceHolder 7"/>
          <p:cNvSpPr>
            <a:spLocks noGrp="1"/>
          </p:cNvSpPr>
          <p:nvPr>
            <p:ph type="body"/>
          </p:nvPr>
        </p:nvSpPr>
        <p:spPr>
          <a:xfrm>
            <a:off x="4980600" y="6145920"/>
            <a:ext cx="2185200" cy="336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51" name="PlaceHolder 8"/>
          <p:cNvSpPr>
            <a:spLocks noGrp="1"/>
          </p:cNvSpPr>
          <p:nvPr>
            <p:ph type="ftr" idx="22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52" name="PlaceHolder 9"/>
          <p:cNvSpPr>
            <a:spLocks noGrp="1"/>
          </p:cNvSpPr>
          <p:nvPr>
            <p:ph type="sldNum" idx="23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D4C5B89-5FF9-45F4-9581-3CCFCA5F6B6C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10"/>
          <p:cNvSpPr>
            <a:spLocks noGrp="1"/>
          </p:cNvSpPr>
          <p:nvPr>
            <p:ph type="dt" idx="24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ftr" idx="25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55" name="PlaceHolder 2"/>
          <p:cNvSpPr>
            <a:spLocks noGrp="1"/>
          </p:cNvSpPr>
          <p:nvPr>
            <p:ph type="sldNum" idx="26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B180991-8D18-4DA3-931A-327C9809E4B2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dt" idx="27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3760" cy="1652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object 35"/>
          <p:cNvSpPr/>
          <p:nvPr/>
        </p:nvSpPr>
        <p:spPr>
          <a:xfrm>
            <a:off x="217180" y="7063837"/>
            <a:ext cx="7339320" cy="3577320"/>
          </a:xfrm>
          <a:custGeom>
            <a:avLst/>
            <a:gdLst>
              <a:gd name="textAreaLeft" fmla="*/ 0 w 7339320"/>
              <a:gd name="textAreaRight" fmla="*/ 7345800 w 7339320"/>
              <a:gd name="textAreaTop" fmla="*/ 0 h 3577320"/>
              <a:gd name="textAreaBottom" fmla="*/ 3583800 h 35773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74" name="Группа 1"/>
          <p:cNvGrpSpPr/>
          <p:nvPr/>
        </p:nvGrpSpPr>
        <p:grpSpPr>
          <a:xfrm>
            <a:off x="551880" y="8087040"/>
            <a:ext cx="1141560" cy="126360"/>
            <a:chOff x="644400" y="8176320"/>
            <a:chExt cx="1141560" cy="126360"/>
          </a:xfrm>
        </p:grpSpPr>
        <p:pic>
          <p:nvPicPr>
            <p:cNvPr id="75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6840" cy="126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6" name="object 37"/>
            <p:cNvSpPr/>
            <p:nvPr/>
          </p:nvSpPr>
          <p:spPr>
            <a:xfrm>
              <a:off x="771480" y="8178120"/>
              <a:ext cx="88200" cy="123120"/>
            </a:xfrm>
            <a:custGeom>
              <a:avLst/>
              <a:gdLst>
                <a:gd name="textAreaLeft" fmla="*/ 0 w 88200"/>
                <a:gd name="textAreaRight" fmla="*/ 94680 w 88200"/>
                <a:gd name="textAreaTop" fmla="*/ 0 h 123120"/>
                <a:gd name="textAreaBottom" fmla="*/ 129600 h 1231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77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5840" cy="1263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8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2840" cy="1263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9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3680" cy="1227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0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6560" cy="1245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320000" y="360000"/>
            <a:ext cx="2813040" cy="18176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>
                <a:solidFill>
                  <a:schemeClr val="lt1"/>
                </a:solidFill>
                <a:effectLst/>
                <a:uFillTx/>
                <a:latin typeface="Calibri"/>
              </a:rPr>
              <a:t>МЕРОПРИЯТИЯ</a:t>
            </a:r>
            <a:r>
              <a:rPr lang="ru-RU" sz="27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effectLst/>
                <a:uFillTx/>
                <a:latin typeface="Calibri"/>
              </a:rPr>
              <a:t> ИЮЛЬ </a:t>
            </a:r>
            <a:r>
              <a:rPr lang="ru-RU" sz="2700" b="1" u="none" strike="noStrike" spc="-20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lang="ru-R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object 43"/>
          <p:cNvSpPr/>
          <p:nvPr/>
        </p:nvSpPr>
        <p:spPr>
          <a:xfrm>
            <a:off x="628920" y="8441640"/>
            <a:ext cx="5107680" cy="20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effectLst/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effectLst/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Наши</a:t>
            </a:r>
            <a:r>
              <a:rPr lang="ru-RU" sz="1300" b="0" u="none" strike="noStrike" spc="-34" dirty="0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1300" b="0" u="none" strike="noStrike" spc="-11" dirty="0">
                <a:solidFill>
                  <a:srgbClr val="FFFFFF"/>
                </a:solidFill>
                <a:effectLst/>
                <a:uFillTx/>
                <a:latin typeface="Calibri"/>
              </a:rPr>
              <a:t>контакты: </a:t>
            </a:r>
            <a:endParaRPr lang="ru-RU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Адрес: </a:t>
            </a:r>
            <a:r>
              <a:rPr lang="ru-RU" sz="1300" b="0" u="none" strike="noStrike" dirty="0" err="1">
                <a:solidFill>
                  <a:srgbClr val="FFFFFF"/>
                </a:solidFill>
                <a:effectLst/>
                <a:uFillTx/>
                <a:latin typeface="Calibri"/>
              </a:rPr>
              <a:t>г.Пудож</a:t>
            </a:r>
            <a:r>
              <a:rPr lang="ru-RU" sz="1300" b="0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, ул.Комсомольская,д.16</a:t>
            </a:r>
            <a:r>
              <a:rPr sz="1300" dirty="0"/>
              <a:t/>
            </a:r>
            <a:br>
              <a:rPr sz="1300" dirty="0"/>
            </a:br>
            <a:r>
              <a:rPr lang="ru-RU" sz="1300" b="0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Контактный номер 8 8142 7952 00   1612</a:t>
            </a:r>
            <a:endParaRPr lang="ru-RU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ФИО:  </a:t>
            </a:r>
            <a:r>
              <a:rPr lang="ru-RU" sz="1300" b="0" u="none" strike="noStrike" dirty="0" err="1">
                <a:solidFill>
                  <a:srgbClr val="FFFFFF"/>
                </a:solidFill>
                <a:effectLst/>
                <a:uFillTx/>
                <a:latin typeface="Calibri"/>
              </a:rPr>
              <a:t>Таланова</a:t>
            </a:r>
            <a:r>
              <a:rPr lang="ru-RU" sz="1300" b="0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 А.А.</a:t>
            </a:r>
            <a:endParaRPr lang="ru-RU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object 44"/>
          <p:cNvSpPr/>
          <p:nvPr/>
        </p:nvSpPr>
        <p:spPr>
          <a:xfrm>
            <a:off x="4080960" y="6806340"/>
            <a:ext cx="3291120" cy="55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Время</a:t>
            </a:r>
            <a:r>
              <a:rPr lang="ru-RU" sz="1600" b="1" u="none" strike="noStrike" spc="-65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600" b="1" u="none" strike="noStrike" spc="-11">
                <a:solidFill>
                  <a:srgbClr val="58595B"/>
                </a:solidFill>
                <a:effectLst/>
                <a:uFillTx/>
                <a:latin typeface="Calibri"/>
              </a:rPr>
              <a:t>работы: понедельник </a:t>
            </a: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lang="ru-RU" sz="1600" b="1" u="none" strike="noStrike" spc="-11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пятница</a:t>
            </a:r>
            <a:r>
              <a:rPr lang="ru-RU" sz="1600" b="1" u="none" strike="noStrike" spc="-11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09:00</a:t>
            </a:r>
            <a:r>
              <a:rPr lang="ru-RU" sz="1600" b="1" u="none" strike="noStrike" spc="-6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lang="ru-RU" sz="1600" b="1" u="none" strike="noStrike" spc="-14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effectLst/>
                <a:uFillTx/>
                <a:latin typeface="Calibri"/>
              </a:rPr>
              <a:t>17:00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object 45"/>
          <p:cNvSpPr/>
          <p:nvPr/>
        </p:nvSpPr>
        <p:spPr>
          <a:xfrm>
            <a:off x="6123240" y="8786520"/>
            <a:ext cx="9111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Отделение Фонда</a:t>
            </a:r>
            <a:r>
              <a:rPr lang="ru-RU" sz="800" b="0" u="none" strike="noStrike" spc="496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 социального</a:t>
            </a:r>
            <a:r>
              <a:rPr lang="ru-RU" sz="800" b="0" u="none" strike="noStrike" spc="496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страхования</a:t>
            </a:r>
            <a:r>
              <a:rPr lang="ru-RU" sz="800" b="0" u="none" strike="noStrike" spc="9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effectLst/>
                <a:uFillTx/>
                <a:latin typeface="Calibri"/>
              </a:rPr>
              <a:t>РФ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по</a:t>
            </a:r>
            <a:r>
              <a:rPr lang="ru-RU" sz="800" b="0" u="none" strike="noStrike" spc="43">
                <a:solidFill>
                  <a:srgbClr val="FFFFFF"/>
                </a:solidFill>
                <a:effectLst/>
                <a:uFillTx/>
                <a:latin typeface="Calibri"/>
              </a:rPr>
              <a:t>  Республике Карелия г.Пудож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85" name="Группа 103"/>
          <p:cNvGrpSpPr/>
          <p:nvPr/>
        </p:nvGrpSpPr>
        <p:grpSpPr>
          <a:xfrm>
            <a:off x="512280" y="489240"/>
            <a:ext cx="2511360" cy="976680"/>
            <a:chOff x="512280" y="489240"/>
            <a:chExt cx="2511360" cy="976680"/>
          </a:xfrm>
        </p:grpSpPr>
        <p:pic>
          <p:nvPicPr>
            <p:cNvPr id="86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3040" cy="950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7" name="object 50"/>
            <p:cNvSpPr/>
            <p:nvPr/>
          </p:nvSpPr>
          <p:spPr>
            <a:xfrm>
              <a:off x="1577160" y="814680"/>
              <a:ext cx="288720" cy="178920"/>
            </a:xfrm>
            <a:custGeom>
              <a:avLst/>
              <a:gdLst>
                <a:gd name="textAreaLeft" fmla="*/ 0 w 288720"/>
                <a:gd name="textAreaRight" fmla="*/ 295200 w 288720"/>
                <a:gd name="textAreaTop" fmla="*/ 0 h 178920"/>
                <a:gd name="textAreaBottom" fmla="*/ 185400 h 1789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88" name="object 51"/>
            <p:cNvGrpSpPr/>
            <p:nvPr/>
          </p:nvGrpSpPr>
          <p:grpSpPr>
            <a:xfrm>
              <a:off x="1917720" y="814680"/>
              <a:ext cx="441360" cy="144720"/>
              <a:chOff x="1917720" y="814680"/>
              <a:chExt cx="441360" cy="144720"/>
            </a:xfrm>
          </p:grpSpPr>
          <p:sp>
            <p:nvSpPr>
              <p:cNvPr id="89" name="object 52"/>
              <p:cNvSpPr/>
              <p:nvPr/>
            </p:nvSpPr>
            <p:spPr>
              <a:xfrm>
                <a:off x="1917720" y="814680"/>
                <a:ext cx="284400" cy="144720"/>
              </a:xfrm>
              <a:custGeom>
                <a:avLst/>
                <a:gdLst>
                  <a:gd name="textAreaLeft" fmla="*/ 0 w 284400"/>
                  <a:gd name="textAreaRight" fmla="*/ 290880 w 284400"/>
                  <a:gd name="textAreaTop" fmla="*/ 0 h 144720"/>
                  <a:gd name="textAreaBottom" fmla="*/ 151200 h 1447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90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4840" cy="1436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91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3360" cy="1472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2" name="object 55"/>
            <p:cNvGrpSpPr/>
            <p:nvPr/>
          </p:nvGrpSpPr>
          <p:grpSpPr>
            <a:xfrm>
              <a:off x="1762920" y="1051200"/>
              <a:ext cx="671040" cy="177120"/>
              <a:chOff x="1762920" y="1051200"/>
              <a:chExt cx="671040" cy="177120"/>
            </a:xfrm>
          </p:grpSpPr>
          <p:pic>
            <p:nvPicPr>
              <p:cNvPr id="93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6280" cy="1436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94" name="object 57"/>
              <p:cNvSpPr/>
              <p:nvPr/>
            </p:nvSpPr>
            <p:spPr>
              <a:xfrm>
                <a:off x="1917720" y="1051200"/>
                <a:ext cx="516240" cy="177120"/>
              </a:xfrm>
              <a:custGeom>
                <a:avLst/>
                <a:gdLst>
                  <a:gd name="textAreaLeft" fmla="*/ 0 w 516240"/>
                  <a:gd name="textAreaRight" fmla="*/ 522720 w 516240"/>
                  <a:gd name="textAreaTop" fmla="*/ 0 h 177120"/>
                  <a:gd name="textAreaBottom" fmla="*/ 183600 h 1771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95" name="object 58"/>
            <p:cNvGrpSpPr/>
            <p:nvPr/>
          </p:nvGrpSpPr>
          <p:grpSpPr>
            <a:xfrm>
              <a:off x="2489040" y="1051560"/>
              <a:ext cx="284400" cy="143640"/>
              <a:chOff x="2489040" y="1051560"/>
              <a:chExt cx="284400" cy="143640"/>
            </a:xfrm>
          </p:grpSpPr>
          <p:pic>
            <p:nvPicPr>
              <p:cNvPr id="96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3480" cy="1436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97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4480" cy="1436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98" name="object 61"/>
            <p:cNvGrpSpPr/>
            <p:nvPr/>
          </p:nvGrpSpPr>
          <p:grpSpPr>
            <a:xfrm>
              <a:off x="1556640" y="1284480"/>
              <a:ext cx="1467000" cy="181440"/>
              <a:chOff x="1556640" y="1284480"/>
              <a:chExt cx="1467000" cy="181440"/>
            </a:xfrm>
          </p:grpSpPr>
          <p:pic>
            <p:nvPicPr>
              <p:cNvPr id="99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680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0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804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1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3880" cy="181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2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804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03" name="object 66"/>
              <p:cNvSpPr/>
              <p:nvPr/>
            </p:nvSpPr>
            <p:spPr>
              <a:xfrm>
                <a:off x="2494080" y="1290960"/>
                <a:ext cx="132120" cy="143280"/>
              </a:xfrm>
              <a:custGeom>
                <a:avLst/>
                <a:gdLst>
                  <a:gd name="textAreaLeft" fmla="*/ 0 w 132120"/>
                  <a:gd name="textAreaRight" fmla="*/ 138600 w 132120"/>
                  <a:gd name="textAreaTop" fmla="*/ 0 h 143280"/>
                  <a:gd name="textAreaBottom" fmla="*/ 149760 h 1432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104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3800" cy="1749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5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2000" cy="1436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06" name="Прямоугольник: скругленные углы 2"/>
          <p:cNvSpPr/>
          <p:nvPr/>
        </p:nvSpPr>
        <p:spPr>
          <a:xfrm>
            <a:off x="6140520" y="9593640"/>
            <a:ext cx="868320" cy="8521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7" name="Овал 3"/>
          <p:cNvSpPr/>
          <p:nvPr/>
        </p:nvSpPr>
        <p:spPr>
          <a:xfrm>
            <a:off x="6047640" y="7937640"/>
            <a:ext cx="808920" cy="808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08" name="object 48"/>
          <p:cNvPicPr/>
          <p:nvPr/>
        </p:nvPicPr>
        <p:blipFill>
          <a:blip r:embed="rId20"/>
          <a:stretch/>
        </p:blipFill>
        <p:spPr>
          <a:xfrm>
            <a:off x="6166080" y="8087040"/>
            <a:ext cx="595080" cy="51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9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5720" cy="85572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10" name="Таблица 4"/>
          <p:cNvGraphicFramePr/>
          <p:nvPr>
            <p:extLst>
              <p:ext uri="{D42A27DB-BD31-4B8C-83A1-F6EECF244321}">
                <p14:modId xmlns:p14="http://schemas.microsoft.com/office/powerpoint/2010/main" val="3583496992"/>
              </p:ext>
            </p:extLst>
          </p:nvPr>
        </p:nvGraphicFramePr>
        <p:xfrm>
          <a:off x="503463" y="2010536"/>
          <a:ext cx="6789600" cy="3921208"/>
        </p:xfrm>
        <a:graphic>
          <a:graphicData uri="http://schemas.openxmlformats.org/drawingml/2006/table">
            <a:tbl>
              <a:tblPr/>
              <a:tblGrid>
                <a:gridCol w="84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92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Дата 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lang="ru-RU" sz="18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2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01.07.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Благотворительная акция «Вместе </a:t>
                      </a: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-целая страна»».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2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08.07.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Мероприятие, посвященное Дню семьи, любви и верности 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4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11.07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общегородском мероприятии, посвященное   Дню города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2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23.07.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Мероприятие, посвященное Дню великолепной бабушки 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0444">
                <a:tc>
                  <a:txBody>
                    <a:bodyPr/>
                    <a:lstStyle/>
                    <a:p>
                      <a:r>
                        <a:rPr lang="ru-RU" sz="18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30.07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Он-</a:t>
                      </a:r>
                      <a:r>
                        <a:rPr lang="ru-RU" sz="1800" b="0" u="none" strike="noStrike" dirty="0" err="1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лайн</a:t>
                      </a:r>
                      <a:r>
                        <a:rPr lang="ru-RU" sz="18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акция «Вместе – целая страна»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</TotalTime>
  <Words>106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Symbol</vt:lpstr>
      <vt:lpstr>Times New Roman</vt:lpstr>
      <vt:lpstr>Wingdings</vt:lpstr>
      <vt:lpstr>Office Theme</vt:lpstr>
      <vt:lpstr>МЕРОПРИЯТИЯНА ИЮЛЬ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Борисова Дарья Владимировна</cp:lastModifiedBy>
  <cp:revision>41</cp:revision>
  <cp:lastPrinted>2026-05-22T11:12:04Z</cp:lastPrinted>
  <dcterms:created xsi:type="dcterms:W3CDTF">2025-11-06T11:20:25Z</dcterms:created>
  <dcterms:modified xsi:type="dcterms:W3CDTF">2026-06-30T06:11:55Z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