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_rels/presentation.xml.rels" ContentType="application/vnd.openxmlformats-package.relationships+xml"/>
  <Override PartName="/ppt/media/image13.png" ContentType="image/png"/>
  <Override PartName="/ppt/media/image4.png" ContentType="image/png"/>
  <Override PartName="/ppt/media/image9.png" ContentType="image/png"/>
  <Override PartName="/ppt/media/image18.png" ContentType="image/png"/>
  <Override PartName="/ppt/media/image20.png" ContentType="image/png"/>
  <Override PartName="/ppt/media/image12.png" ContentType="image/png"/>
  <Override PartName="/ppt/media/image3.png" ContentType="image/png"/>
  <Override PartName="/ppt/media/image19.png" ContentType="image/png"/>
  <Override PartName="/ppt/media/image14.png" ContentType="image/png"/>
  <Override PartName="/ppt/media/image5.png" ContentType="image/png"/>
  <Override PartName="/ppt/media/image15.png" ContentType="image/png"/>
  <Override PartName="/ppt/media/image6.png" ContentType="image/png"/>
  <Override PartName="/ppt/media/image10.png" ContentType="image/png"/>
  <Override PartName="/ppt/media/image1.png" ContentType="image/png"/>
  <Override PartName="/ppt/media/image16.png" ContentType="image/png"/>
  <Override PartName="/ppt/media/image7.png" ContentType="image/png"/>
  <Override PartName="/ppt/media/image2.png" ContentType="image/png"/>
  <Override PartName="/ppt/media/image11.png" ContentType="image/png"/>
  <Override PartName="/ppt/media/image17.png" ContentType="image/png"/>
  <Override PartName="/ppt/media/image8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7556500" cy="106934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Slide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67360" y="3314880"/>
            <a:ext cx="6428160" cy="82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indent="0">
              <a:buNone/>
            </a:pPr>
            <a:r>
              <a:rPr b="0" lang="ru-RU" sz="27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b="0" lang="ru-RU" sz="27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992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2"/>
          </p:nvPr>
        </p:nvSpPr>
        <p:spPr>
          <a:xfrm>
            <a:off x="378000" y="9945000"/>
            <a:ext cx="173916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defRPr b="0" lang="en-U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b="0" lang="en-U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5445360" y="9945000"/>
            <a:ext cx="173916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F7D5D007-4D81-4F58-906A-CA0BDE10AEA6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and Content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ru-RU" sz="27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b="0" lang="ru-RU" sz="27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6160" cy="7057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992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4"/>
          <p:cNvSpPr>
            <a:spLocks noGrp="1"/>
          </p:cNvSpPr>
          <p:nvPr>
            <p:ph type="dt" idx="5"/>
          </p:nvPr>
        </p:nvSpPr>
        <p:spPr>
          <a:xfrm>
            <a:off x="378000" y="9945000"/>
            <a:ext cx="173916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defRPr b="0" lang="en-U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b="0" lang="en-U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5"/>
          <p:cNvSpPr>
            <a:spLocks noGrp="1"/>
          </p:cNvSpPr>
          <p:nvPr>
            <p:ph type="sldNum" idx="6"/>
          </p:nvPr>
        </p:nvSpPr>
        <p:spPr>
          <a:xfrm>
            <a:off x="5445360" y="9945000"/>
            <a:ext cx="173916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4B01F6C4-5339-4003-BB5A-DB2C3575CFD5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wo Content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ru-RU" sz="27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b="0" lang="ru-RU" sz="27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289320" cy="8936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3894840" y="2459520"/>
            <a:ext cx="3289320" cy="8936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992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5"/>
          <p:cNvSpPr>
            <a:spLocks noGrp="1"/>
          </p:cNvSpPr>
          <p:nvPr>
            <p:ph type="dt" idx="8"/>
          </p:nvPr>
        </p:nvSpPr>
        <p:spPr>
          <a:xfrm>
            <a:off x="378000" y="9945000"/>
            <a:ext cx="173916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defRPr b="0" lang="en-U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b="0" lang="en-U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6"/>
          <p:cNvSpPr>
            <a:spLocks noGrp="1"/>
          </p:cNvSpPr>
          <p:nvPr>
            <p:ph type="sldNum" idx="9"/>
          </p:nvPr>
        </p:nvSpPr>
        <p:spPr>
          <a:xfrm>
            <a:off x="5445360" y="9945000"/>
            <a:ext cx="173916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99F15796-FAD1-40D6-B3BE-D985ED7E74F2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Only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ru-RU" sz="27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b="0" lang="ru-RU" sz="27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992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dt" idx="11"/>
          </p:nvPr>
        </p:nvSpPr>
        <p:spPr>
          <a:xfrm>
            <a:off x="378000" y="9945000"/>
            <a:ext cx="173916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defRPr b="0" lang="en-U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b="0" lang="en-U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sldNum" idx="12"/>
          </p:nvPr>
        </p:nvSpPr>
        <p:spPr>
          <a:xfrm>
            <a:off x="5445360" y="9945000"/>
            <a:ext cx="173916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AF4483F3-4E30-4E84-8697-B1E58D0C4F80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Blank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992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dt" idx="14"/>
          </p:nvPr>
        </p:nvSpPr>
        <p:spPr>
          <a:xfrm>
            <a:off x="378000" y="9945000"/>
            <a:ext cx="173916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defRPr b="0" lang="en-U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b="0" lang="en-US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sldNum" idx="15"/>
          </p:nvPr>
        </p:nvSpPr>
        <p:spPr>
          <a:xfrm>
            <a:off x="5445360" y="9945000"/>
            <a:ext cx="173916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F549DC9D-AC06-4F43-9AB9-819E06BF23AF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9880" cy="16581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3" name="object 35"/>
          <p:cNvSpPr/>
          <p:nvPr/>
        </p:nvSpPr>
        <p:spPr>
          <a:xfrm>
            <a:off x="111240" y="7000200"/>
            <a:ext cx="7345440" cy="3583440"/>
          </a:xfrm>
          <a:custGeom>
            <a:avLst/>
            <a:gdLst>
              <a:gd name="textAreaLeft" fmla="*/ 0 w 7345440"/>
              <a:gd name="textAreaRight" fmla="*/ 7345800 w 7345440"/>
              <a:gd name="textAreaTop" fmla="*/ 0 h 3583440"/>
              <a:gd name="textAreaBottom" fmla="*/ 3583800 h 358344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24" name="Группа 1"/>
          <p:cNvGrpSpPr/>
          <p:nvPr/>
        </p:nvGrpSpPr>
        <p:grpSpPr>
          <a:xfrm>
            <a:off x="644400" y="8176320"/>
            <a:ext cx="1147680" cy="132480"/>
            <a:chOff x="644400" y="8176320"/>
            <a:chExt cx="1147680" cy="132480"/>
          </a:xfrm>
        </p:grpSpPr>
        <p:pic>
          <p:nvPicPr>
            <p:cNvPr id="25" name="object 36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102960" cy="13248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26" name="object 37"/>
            <p:cNvSpPr/>
            <p:nvPr/>
          </p:nvSpPr>
          <p:spPr>
            <a:xfrm>
              <a:off x="771480" y="8178120"/>
              <a:ext cx="94320" cy="129240"/>
            </a:xfrm>
            <a:custGeom>
              <a:avLst/>
              <a:gdLst>
                <a:gd name="textAreaLeft" fmla="*/ 0 w 94320"/>
                <a:gd name="textAreaRight" fmla="*/ 94680 w 94320"/>
                <a:gd name="textAreaTop" fmla="*/ 0 h 129240"/>
                <a:gd name="textAreaBottom" fmla="*/ 129600 h 12924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pic>
          <p:nvPicPr>
            <p:cNvPr id="27" name="object 38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91960" cy="1324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28" name="object 39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8960" cy="1324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29" name="object 40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9800" cy="1288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30" name="object 41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12680" cy="13068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214092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spAutoFit/>
          </a:bodyPr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1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МЕРОПРИЯТИЯ </a:t>
            </a:r>
            <a:r>
              <a:rPr b="1" lang="ru-RU" sz="27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НА</a:t>
            </a:r>
            <a:r>
              <a:rPr b="1" lang="ru-RU" sz="2700" spc="-6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 </a:t>
            </a:r>
            <a:r>
              <a:rPr b="1" lang="ru-RU" sz="2700" spc="-11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ЯНВАРЬ</a:t>
            </a:r>
            <a:endParaRPr b="0" lang="ru-RU" sz="27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700" spc="-2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2026</a:t>
            </a:r>
            <a:endParaRPr b="0" lang="ru-RU" sz="27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2" name="object 43"/>
          <p:cNvSpPr/>
          <p:nvPr/>
        </p:nvSpPr>
        <p:spPr>
          <a:xfrm>
            <a:off x="628920" y="8441640"/>
            <a:ext cx="5113800" cy="20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b="1" lang="ru-RU" sz="44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ПРИХОДИТЕ, </a:t>
            </a:r>
            <a:r>
              <a:rPr b="1" lang="ru-RU" sz="44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МЫ</a:t>
            </a:r>
            <a:r>
              <a:rPr b="1" lang="ru-RU" sz="4400" spc="-136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1" lang="ru-RU" sz="44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ВАС</a:t>
            </a:r>
            <a:r>
              <a:rPr b="1" lang="ru-RU" sz="4400" spc="-136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1" lang="ru-RU" sz="44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ЖДЕМ!</a:t>
            </a: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Наши</a:t>
            </a:r>
            <a:r>
              <a:rPr b="0" lang="ru-RU" sz="1300" spc="-34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0" lang="ru-RU" sz="13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контакты:</a:t>
            </a:r>
            <a:r>
              <a:rPr b="0" lang="ru-RU" sz="13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Адрес: г. Олонец, ул. Комсомольская, д. 2, каб. 11</a:t>
            </a:r>
            <a:br>
              <a:rPr sz="1300"/>
            </a:b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Контактный номер: 8(8142)795200 доб. 1500</a:t>
            </a: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ФИО: Корнилова Ирина Петровна</a:t>
            </a: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object 44"/>
          <p:cNvSpPr/>
          <p:nvPr/>
        </p:nvSpPr>
        <p:spPr>
          <a:xfrm>
            <a:off x="3819240" y="7361640"/>
            <a:ext cx="3297240" cy="55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algn="l" pos="0"/>
              </a:tabLst>
            </a:pP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Время</a:t>
            </a:r>
            <a:r>
              <a:rPr b="1" lang="ru-RU" sz="1600" spc="-65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b="1" lang="ru-RU" sz="1600" spc="-11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работы: понедельник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–</a:t>
            </a:r>
            <a:r>
              <a:rPr b="1" lang="ru-RU" sz="1600" spc="-11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пятница</a:t>
            </a:r>
            <a:r>
              <a:rPr b="1" lang="ru-RU" sz="1600" spc="-11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09: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00</a:t>
            </a:r>
            <a:r>
              <a:rPr b="1" lang="ru-RU" sz="1600" spc="-6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–</a:t>
            </a:r>
            <a:r>
              <a:rPr b="1" lang="ru-RU" sz="1600" spc="-14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b="1" lang="ru-RU" sz="1600" spc="-2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17:00</a:t>
            </a:r>
            <a:endParaRPr b="0" lang="ru-RU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object 45"/>
          <p:cNvSpPr/>
          <p:nvPr/>
        </p:nvSpPr>
        <p:spPr>
          <a:xfrm>
            <a:off x="6123240" y="8786520"/>
            <a:ext cx="917280" cy="75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Отделение Фонда</a:t>
            </a:r>
            <a:r>
              <a:rPr b="0" lang="ru-RU" sz="800" spc="499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пенсионного</a:t>
            </a:r>
            <a:endParaRPr b="0" lang="ru-RU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и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социального</a:t>
            </a:r>
            <a:r>
              <a:rPr b="0" lang="ru-RU" sz="800" spc="499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страхования</a:t>
            </a:r>
            <a:r>
              <a:rPr b="0" lang="ru-RU" sz="800" spc="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0" lang="ru-RU" sz="800" spc="-26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РФ</a:t>
            </a:r>
            <a:endParaRPr b="0" lang="ru-RU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по</a:t>
            </a:r>
            <a:r>
              <a:rPr b="0" lang="ru-RU" sz="800" spc="45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0" lang="ru-RU" sz="800" spc="-2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Санкт-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Петербургу</a:t>
            </a:r>
            <a:r>
              <a:rPr b="0" lang="ru-RU" sz="800" spc="499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0" lang="ru-RU" sz="8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и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Ленинградской</a:t>
            </a:r>
            <a:r>
              <a:rPr b="0" lang="ru-RU" sz="800" spc="499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области</a:t>
            </a:r>
            <a:endParaRPr b="0" lang="ru-RU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35" name="Группа 103"/>
          <p:cNvGrpSpPr/>
          <p:nvPr/>
        </p:nvGrpSpPr>
        <p:grpSpPr>
          <a:xfrm>
            <a:off x="512280" y="489240"/>
            <a:ext cx="2517480" cy="982800"/>
            <a:chOff x="512280" y="489240"/>
            <a:chExt cx="2517480" cy="982800"/>
          </a:xfrm>
        </p:grpSpPr>
        <p:pic>
          <p:nvPicPr>
            <p:cNvPr id="36" name="object 49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9160" cy="95688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37" name="object 50"/>
            <p:cNvSpPr/>
            <p:nvPr/>
          </p:nvSpPr>
          <p:spPr>
            <a:xfrm>
              <a:off x="1577160" y="814680"/>
              <a:ext cx="294840" cy="185040"/>
            </a:xfrm>
            <a:custGeom>
              <a:avLst/>
              <a:gdLst>
                <a:gd name="textAreaLeft" fmla="*/ 0 w 294840"/>
                <a:gd name="textAreaRight" fmla="*/ 295200 w 294840"/>
                <a:gd name="textAreaTop" fmla="*/ 0 h 185040"/>
                <a:gd name="textAreaBottom" fmla="*/ 185400 h 18504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38" name="object 51"/>
            <p:cNvGrpSpPr/>
            <p:nvPr/>
          </p:nvGrpSpPr>
          <p:grpSpPr>
            <a:xfrm>
              <a:off x="1917720" y="814680"/>
              <a:ext cx="447480" cy="150840"/>
              <a:chOff x="1917720" y="814680"/>
              <a:chExt cx="447480" cy="150840"/>
            </a:xfrm>
          </p:grpSpPr>
          <p:sp>
            <p:nvSpPr>
              <p:cNvPr id="39" name="object 52"/>
              <p:cNvSpPr/>
              <p:nvPr/>
            </p:nvSpPr>
            <p:spPr>
              <a:xfrm>
                <a:off x="1917720" y="814680"/>
                <a:ext cx="290520" cy="150840"/>
              </a:xfrm>
              <a:custGeom>
                <a:avLst/>
                <a:gdLst>
                  <a:gd name="textAreaLeft" fmla="*/ 0 w 290520"/>
                  <a:gd name="textAreaRight" fmla="*/ 290880 w 290520"/>
                  <a:gd name="textAreaTop" fmla="*/ 0 h 150840"/>
                  <a:gd name="textAreaBottom" fmla="*/ 151200 h 15084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pic>
            <p:nvPicPr>
              <p:cNvPr id="40" name="object 53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20960" cy="14976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pic>
          <p:nvPicPr>
            <p:cNvPr id="41" name="object 54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9480" cy="153360"/>
            </a:xfrm>
            <a:prstGeom prst="rect">
              <a:avLst/>
            </a:prstGeom>
            <a:noFill/>
            <a:ln w="0">
              <a:noFill/>
            </a:ln>
          </p:spPr>
        </p:pic>
        <p:grpSp>
          <p:nvGrpSpPr>
            <p:cNvPr id="42" name="object 55"/>
            <p:cNvGrpSpPr/>
            <p:nvPr/>
          </p:nvGrpSpPr>
          <p:grpSpPr>
            <a:xfrm>
              <a:off x="1762920" y="1051200"/>
              <a:ext cx="677160" cy="183240"/>
              <a:chOff x="1762920" y="1051200"/>
              <a:chExt cx="677160" cy="183240"/>
            </a:xfrm>
          </p:grpSpPr>
          <p:pic>
            <p:nvPicPr>
              <p:cNvPr id="43" name="object 56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22400" cy="1497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44" name="object 57"/>
              <p:cNvSpPr/>
              <p:nvPr/>
            </p:nvSpPr>
            <p:spPr>
              <a:xfrm>
                <a:off x="1917720" y="1051200"/>
                <a:ext cx="522360" cy="183240"/>
              </a:xfrm>
              <a:custGeom>
                <a:avLst/>
                <a:gdLst>
                  <a:gd name="textAreaLeft" fmla="*/ 0 w 522360"/>
                  <a:gd name="textAreaRight" fmla="*/ 522720 w 522360"/>
                  <a:gd name="textAreaTop" fmla="*/ 0 h 183240"/>
                  <a:gd name="textAreaBottom" fmla="*/ 183600 h 18324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45" name="object 58"/>
            <p:cNvGrpSpPr/>
            <p:nvPr/>
          </p:nvGrpSpPr>
          <p:grpSpPr>
            <a:xfrm>
              <a:off x="2489040" y="1051560"/>
              <a:ext cx="290520" cy="149760"/>
              <a:chOff x="2489040" y="1051560"/>
              <a:chExt cx="290520" cy="149760"/>
            </a:xfrm>
          </p:grpSpPr>
          <p:pic>
            <p:nvPicPr>
              <p:cNvPr id="46" name="object 59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9600" cy="1497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47" name="object 60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20600" cy="14976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48" name="object 61"/>
            <p:cNvGrpSpPr/>
            <p:nvPr/>
          </p:nvGrpSpPr>
          <p:grpSpPr>
            <a:xfrm>
              <a:off x="1556640" y="1284480"/>
              <a:ext cx="1473120" cy="187560"/>
              <a:chOff x="1556640" y="1284480"/>
              <a:chExt cx="1473120" cy="187560"/>
            </a:xfrm>
          </p:grpSpPr>
          <p:pic>
            <p:nvPicPr>
              <p:cNvPr id="49" name="object 62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42920" cy="1551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0" name="object 63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64160" cy="1551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1" name="object 64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60000" cy="1875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2" name="object 65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64160" cy="1551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53" name="object 66"/>
              <p:cNvSpPr/>
              <p:nvPr/>
            </p:nvSpPr>
            <p:spPr>
              <a:xfrm>
                <a:off x="2494080" y="1290960"/>
                <a:ext cx="138240" cy="149400"/>
              </a:xfrm>
              <a:custGeom>
                <a:avLst/>
                <a:gdLst>
                  <a:gd name="textAreaLeft" fmla="*/ 0 w 138240"/>
                  <a:gd name="textAreaRight" fmla="*/ 138600 w 138240"/>
                  <a:gd name="textAreaTop" fmla="*/ 0 h 149400"/>
                  <a:gd name="textAreaBottom" fmla="*/ 149760 h 14940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pic>
            <p:nvPicPr>
              <p:cNvPr id="54" name="object 67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9920" cy="1810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5" name="object 68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8120" cy="14976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</p:grpSp>
      <p:sp>
        <p:nvSpPr>
          <p:cNvPr id="56" name="Прямоугольник: скругленные углы 2"/>
          <p:cNvSpPr/>
          <p:nvPr/>
        </p:nvSpPr>
        <p:spPr>
          <a:xfrm>
            <a:off x="6140520" y="9593640"/>
            <a:ext cx="874440" cy="85824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57" name="Овал 3"/>
          <p:cNvSpPr/>
          <p:nvPr/>
        </p:nvSpPr>
        <p:spPr>
          <a:xfrm>
            <a:off x="6047640" y="7937640"/>
            <a:ext cx="815040" cy="81504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58" name="object 48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601200" cy="5162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9" name="Рисунок 7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61840" cy="86184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60" name="Таблица 4"/>
          <p:cNvGraphicFramePr/>
          <p:nvPr/>
        </p:nvGraphicFramePr>
        <p:xfrm>
          <a:off x="501480" y="1917720"/>
          <a:ext cx="6789600" cy="5427000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37080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Дата 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Мероприятие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Время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начала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12.01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Серебряные танцы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13.00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13.01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С заботой о здоровье.  Нейрогимнастика и нейроупражнения.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13.00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14.01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Удивительное путешествие в мир организма через движения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10.00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14.01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Урок бисероплетения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11.15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15.01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Урок вокального мастерства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11.00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15.01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Игра по финансовой грамотности </a:t>
                      </a:r>
                      <a:r>
                        <a:rPr b="0" lang="en-US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«Верю – не верю»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13.00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15.01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Социальный фонд – изменения с 01.01.2026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14.00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19.01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Серебряные танцы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13.00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20.01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Правовая грамотность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13.00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21.01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Удивительное путешествие в мир организма через движения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10.00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object 34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9880" cy="16581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2" name="object 46"/>
          <p:cNvSpPr/>
          <p:nvPr/>
        </p:nvSpPr>
        <p:spPr>
          <a:xfrm>
            <a:off x="111240" y="7000200"/>
            <a:ext cx="7345440" cy="3583440"/>
          </a:xfrm>
          <a:custGeom>
            <a:avLst/>
            <a:gdLst>
              <a:gd name="textAreaLeft" fmla="*/ 0 w 7345440"/>
              <a:gd name="textAreaRight" fmla="*/ 7345800 w 7345440"/>
              <a:gd name="textAreaTop" fmla="*/ 0 h 3583440"/>
              <a:gd name="textAreaBottom" fmla="*/ 3583800 h 358344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ru-R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63" name="Группа 4"/>
          <p:cNvGrpSpPr/>
          <p:nvPr/>
        </p:nvGrpSpPr>
        <p:grpSpPr>
          <a:xfrm>
            <a:off x="644400" y="8176320"/>
            <a:ext cx="1147680" cy="132480"/>
            <a:chOff x="644400" y="8176320"/>
            <a:chExt cx="1147680" cy="132480"/>
          </a:xfrm>
        </p:grpSpPr>
        <p:pic>
          <p:nvPicPr>
            <p:cNvPr id="64" name="object 47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102960" cy="13248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65" name="object 69"/>
            <p:cNvSpPr/>
            <p:nvPr/>
          </p:nvSpPr>
          <p:spPr>
            <a:xfrm>
              <a:off x="771480" y="8178120"/>
              <a:ext cx="94320" cy="129240"/>
            </a:xfrm>
            <a:custGeom>
              <a:avLst/>
              <a:gdLst>
                <a:gd name="textAreaLeft" fmla="*/ 0 w 94320"/>
                <a:gd name="textAreaRight" fmla="*/ 94680 w 94320"/>
                <a:gd name="textAreaTop" fmla="*/ 0 h 129240"/>
                <a:gd name="textAreaBottom" fmla="*/ 129600 h 12924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endPara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pic>
          <p:nvPicPr>
            <p:cNvPr id="66" name="object 70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91960" cy="1324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67" name="object 71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8960" cy="1324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68" name="object 72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9800" cy="1288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69" name="object 73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12680" cy="13068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84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spAutoFit/>
          </a:bodyPr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1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МЕРОПРИЯТИЯ </a:t>
            </a:r>
            <a:r>
              <a:rPr b="1" lang="ru-RU" sz="27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НА</a:t>
            </a:r>
            <a:r>
              <a:rPr b="1" lang="ru-RU" sz="2700" spc="-6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 </a:t>
            </a:r>
            <a:r>
              <a:rPr b="1" lang="ru-RU" sz="2700" spc="-11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ЯНВАРЬ</a:t>
            </a:r>
            <a:endParaRPr b="0" lang="ru-RU" sz="27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700" spc="-2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2026</a:t>
            </a:r>
            <a:endParaRPr b="0" lang="ru-RU" sz="27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71" name="object 75"/>
          <p:cNvSpPr/>
          <p:nvPr/>
        </p:nvSpPr>
        <p:spPr>
          <a:xfrm>
            <a:off x="628920" y="8441640"/>
            <a:ext cx="5113800" cy="218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b="1" lang="ru-RU" sz="44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ПРИХОДИТЕ, </a:t>
            </a:r>
            <a:r>
              <a:rPr b="1" lang="ru-RU" sz="44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МЫ</a:t>
            </a:r>
            <a:r>
              <a:rPr b="1" lang="ru-RU" sz="4400" spc="-136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1" lang="ru-RU" sz="44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ВАС</a:t>
            </a:r>
            <a:r>
              <a:rPr b="1" lang="ru-RU" sz="4400" spc="-136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1" lang="ru-RU" sz="44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ЖДЕМ!</a:t>
            </a: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Наши</a:t>
            </a:r>
            <a:r>
              <a:rPr b="0" lang="ru-RU" sz="1300" spc="-34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0" lang="ru-RU" sz="13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контакты:</a:t>
            </a: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Адрес: г. Олонец, ул. Комсомольская, д. 2, каб. 11</a:t>
            </a:r>
            <a:br>
              <a:rPr sz="1300"/>
            </a:b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Контактный номер: 8(8142)795200 доб. 1500</a:t>
            </a: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ФИО: Корнилова Ирина Петровна</a:t>
            </a: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" name="object 76"/>
          <p:cNvSpPr/>
          <p:nvPr/>
        </p:nvSpPr>
        <p:spPr>
          <a:xfrm>
            <a:off x="3819240" y="7361640"/>
            <a:ext cx="3297240" cy="558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algn="l" pos="0"/>
              </a:tabLst>
            </a:pP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Время</a:t>
            </a:r>
            <a:r>
              <a:rPr b="1" lang="ru-RU" sz="1600" spc="-65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b="1" lang="ru-RU" sz="1600" spc="-11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работы: понедельник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–</a:t>
            </a:r>
            <a:r>
              <a:rPr b="1" lang="ru-RU" sz="1600" spc="-11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пятница</a:t>
            </a:r>
            <a:r>
              <a:rPr b="1" lang="ru-RU" sz="1600" spc="-11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09: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00</a:t>
            </a:r>
            <a:r>
              <a:rPr b="1" lang="ru-RU" sz="1600" spc="-6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–</a:t>
            </a:r>
            <a:r>
              <a:rPr b="1" lang="ru-RU" sz="1600" spc="-14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b="1" lang="ru-RU" sz="1600" spc="-20" strike="noStrike" u="none">
                <a:solidFill>
                  <a:srgbClr val="58595b"/>
                </a:solidFill>
                <a:effectLst/>
                <a:uFillTx/>
                <a:latin typeface="Calibri"/>
              </a:rPr>
              <a:t>17:00</a:t>
            </a:r>
            <a:endParaRPr b="0" lang="ru-RU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" name="object 77"/>
          <p:cNvSpPr/>
          <p:nvPr/>
        </p:nvSpPr>
        <p:spPr>
          <a:xfrm>
            <a:off x="6123240" y="8786520"/>
            <a:ext cx="917280" cy="74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Отделение Фонда</a:t>
            </a:r>
            <a:r>
              <a:rPr b="0" lang="ru-RU" sz="800" spc="499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пенсионного</a:t>
            </a:r>
            <a:endParaRPr b="0" lang="ru-RU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и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социального</a:t>
            </a:r>
            <a:r>
              <a:rPr b="0" lang="ru-RU" sz="800" spc="499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страхования</a:t>
            </a:r>
            <a:r>
              <a:rPr b="0" lang="ru-RU" sz="800" spc="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0" lang="ru-RU" sz="800" spc="-26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РФ</a:t>
            </a:r>
            <a:endParaRPr b="0" lang="ru-RU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по</a:t>
            </a:r>
            <a:r>
              <a:rPr b="0" lang="ru-RU" sz="800" spc="45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0" lang="ru-RU" sz="800" spc="-2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Санкт-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Петербургу</a:t>
            </a:r>
            <a:r>
              <a:rPr b="0" lang="ru-RU" sz="800" spc="499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0" lang="ru-RU" sz="800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и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Ленинградской</a:t>
            </a:r>
            <a:r>
              <a:rPr b="0" lang="ru-RU" sz="800" spc="499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</a:rPr>
              <a:t>области</a:t>
            </a:r>
            <a:endParaRPr b="0" lang="ru-RU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74" name="Группа 5"/>
          <p:cNvGrpSpPr/>
          <p:nvPr/>
        </p:nvGrpSpPr>
        <p:grpSpPr>
          <a:xfrm>
            <a:off x="512280" y="489240"/>
            <a:ext cx="2517480" cy="982800"/>
            <a:chOff x="512280" y="489240"/>
            <a:chExt cx="2517480" cy="982800"/>
          </a:xfrm>
        </p:grpSpPr>
        <p:pic>
          <p:nvPicPr>
            <p:cNvPr id="75" name="object 78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9160" cy="95688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76" name="object 79"/>
            <p:cNvSpPr/>
            <p:nvPr/>
          </p:nvSpPr>
          <p:spPr>
            <a:xfrm>
              <a:off x="1577160" y="814680"/>
              <a:ext cx="294840" cy="185040"/>
            </a:xfrm>
            <a:custGeom>
              <a:avLst/>
              <a:gdLst>
                <a:gd name="textAreaLeft" fmla="*/ 0 w 294840"/>
                <a:gd name="textAreaRight" fmla="*/ 295200 w 294840"/>
                <a:gd name="textAreaTop" fmla="*/ 0 h 185040"/>
                <a:gd name="textAreaBottom" fmla="*/ 185400 h 18504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endParaRPr b="0" lang="ru-RU" sz="1800" strike="noStrike" u="non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77" name="object 80"/>
            <p:cNvGrpSpPr/>
            <p:nvPr/>
          </p:nvGrpSpPr>
          <p:grpSpPr>
            <a:xfrm>
              <a:off x="1917720" y="814680"/>
              <a:ext cx="447480" cy="150840"/>
              <a:chOff x="1917720" y="814680"/>
              <a:chExt cx="447480" cy="150840"/>
            </a:xfrm>
          </p:grpSpPr>
          <p:sp>
            <p:nvSpPr>
              <p:cNvPr id="78" name="object 81"/>
              <p:cNvSpPr/>
              <p:nvPr/>
            </p:nvSpPr>
            <p:spPr>
              <a:xfrm>
                <a:off x="1917720" y="814680"/>
                <a:ext cx="290520" cy="150840"/>
              </a:xfrm>
              <a:custGeom>
                <a:avLst/>
                <a:gdLst>
                  <a:gd name="textAreaLeft" fmla="*/ 0 w 290520"/>
                  <a:gd name="textAreaRight" fmla="*/ 290880 w 290520"/>
                  <a:gd name="textAreaTop" fmla="*/ 0 h 150840"/>
                  <a:gd name="textAreaBottom" fmla="*/ 151200 h 15084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endParaRPr b="0" lang="ru-RU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pic>
            <p:nvPicPr>
              <p:cNvPr id="79" name="object 82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20960" cy="14976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pic>
          <p:nvPicPr>
            <p:cNvPr id="80" name="object 83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9480" cy="153360"/>
            </a:xfrm>
            <a:prstGeom prst="rect">
              <a:avLst/>
            </a:prstGeom>
            <a:noFill/>
            <a:ln w="0">
              <a:noFill/>
            </a:ln>
          </p:spPr>
        </p:pic>
        <p:grpSp>
          <p:nvGrpSpPr>
            <p:cNvPr id="81" name="object 84"/>
            <p:cNvGrpSpPr/>
            <p:nvPr/>
          </p:nvGrpSpPr>
          <p:grpSpPr>
            <a:xfrm>
              <a:off x="1762920" y="1051200"/>
              <a:ext cx="677160" cy="183240"/>
              <a:chOff x="1762920" y="1051200"/>
              <a:chExt cx="677160" cy="183240"/>
            </a:xfrm>
          </p:grpSpPr>
          <p:pic>
            <p:nvPicPr>
              <p:cNvPr id="82" name="object 85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22400" cy="1497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83" name="object 86"/>
              <p:cNvSpPr/>
              <p:nvPr/>
            </p:nvSpPr>
            <p:spPr>
              <a:xfrm>
                <a:off x="1917720" y="1051200"/>
                <a:ext cx="522360" cy="183240"/>
              </a:xfrm>
              <a:custGeom>
                <a:avLst/>
                <a:gdLst>
                  <a:gd name="textAreaLeft" fmla="*/ 0 w 522360"/>
                  <a:gd name="textAreaRight" fmla="*/ 522720 w 522360"/>
                  <a:gd name="textAreaTop" fmla="*/ 0 h 183240"/>
                  <a:gd name="textAreaBottom" fmla="*/ 183600 h 18324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endParaRPr b="0" lang="ru-RU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84" name="object 87"/>
            <p:cNvGrpSpPr/>
            <p:nvPr/>
          </p:nvGrpSpPr>
          <p:grpSpPr>
            <a:xfrm>
              <a:off x="2489040" y="1051560"/>
              <a:ext cx="290520" cy="149760"/>
              <a:chOff x="2489040" y="1051560"/>
              <a:chExt cx="290520" cy="149760"/>
            </a:xfrm>
          </p:grpSpPr>
          <p:pic>
            <p:nvPicPr>
              <p:cNvPr id="85" name="object 88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9600" cy="1497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86" name="object 89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20600" cy="14976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87" name="object 90"/>
            <p:cNvGrpSpPr/>
            <p:nvPr/>
          </p:nvGrpSpPr>
          <p:grpSpPr>
            <a:xfrm>
              <a:off x="1556640" y="1284480"/>
              <a:ext cx="1473120" cy="187560"/>
              <a:chOff x="1556640" y="1284480"/>
              <a:chExt cx="1473120" cy="187560"/>
            </a:xfrm>
          </p:grpSpPr>
          <p:pic>
            <p:nvPicPr>
              <p:cNvPr id="88" name="object 91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42920" cy="1551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89" name="object 92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64160" cy="1551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90" name="object 93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60000" cy="1875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91" name="object 94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64160" cy="1551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92" name="object 95"/>
              <p:cNvSpPr/>
              <p:nvPr/>
            </p:nvSpPr>
            <p:spPr>
              <a:xfrm>
                <a:off x="2494080" y="1290960"/>
                <a:ext cx="138240" cy="149400"/>
              </a:xfrm>
              <a:custGeom>
                <a:avLst/>
                <a:gdLst>
                  <a:gd name="textAreaLeft" fmla="*/ 0 w 138240"/>
                  <a:gd name="textAreaRight" fmla="*/ 138600 w 138240"/>
                  <a:gd name="textAreaTop" fmla="*/ 0 h 149400"/>
                  <a:gd name="textAreaBottom" fmla="*/ 149760 h 14940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endParaRPr b="0" lang="ru-RU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pic>
            <p:nvPicPr>
              <p:cNvPr id="93" name="object 96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9920" cy="1810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94" name="object 97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8120" cy="14976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</p:grpSp>
      <p:sp>
        <p:nvSpPr>
          <p:cNvPr id="95" name="Прямоугольник: скругленные углы 3"/>
          <p:cNvSpPr/>
          <p:nvPr/>
        </p:nvSpPr>
        <p:spPr>
          <a:xfrm>
            <a:off x="6140520" y="9593640"/>
            <a:ext cx="874440" cy="85824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endParaRPr b="0" lang="ru-RU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96" name="Овал 2"/>
          <p:cNvSpPr/>
          <p:nvPr/>
        </p:nvSpPr>
        <p:spPr>
          <a:xfrm>
            <a:off x="6047640" y="7937640"/>
            <a:ext cx="815040" cy="81504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endParaRPr b="0" lang="ru-RU" sz="1800" strike="noStrike" u="non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97" name="object 98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601200" cy="5162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8" name="Рисунок 2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61840" cy="86184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99" name="Таблица 2"/>
          <p:cNvGraphicFramePr/>
          <p:nvPr/>
        </p:nvGraphicFramePr>
        <p:xfrm>
          <a:off x="501480" y="1917720"/>
          <a:ext cx="6789600" cy="4247280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37080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Дата 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Мероприятие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Время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начала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21.01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Урок бисероплетения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11.15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22.01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Урок вокального мастерства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11.00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22.01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Урок карельского языка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13.00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26.01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Серебряные танцы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13.00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26.01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Практикум - финансовое долголетие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14.15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27.01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Мероприятие посвященное ВОВ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11.00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28.01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Удивительное путешествие в мир организма через движения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10.00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28.01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Урок живописи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11.00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29.01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Урок вокального мастерства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11.00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</TotalTime>
  <Application>LibreOffice/25.2.6.2$Linux_X86_64 LibreOffice_project/520$Build-2</Application>
  <AppVersion>15.0000</AppVersion>
  <Words>130</Words>
  <Paragraphs>45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2025-11-06T11:20:25Z</dcterms:created>
  <dc:creator>Пользователь</dc:creator>
  <dc:description/>
  <dc:language>ru-RU</dc:language>
  <cp:lastModifiedBy/>
  <dcterms:modified xsi:type="dcterms:W3CDTF">2026-06-30T12:40:23Z</dcterms:modified>
  <cp:revision>20</cp:revision>
  <dc:subject/>
  <dc:title>МЕРОПРИЯТИЯ НА ДЕКАБРЬ 2025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