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6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3.png" ContentType="image/png"/>
  <Override PartName="/ppt/media/image4.png" ContentType="image/png"/>
  <Override PartName="/ppt/media/image9.png" ContentType="image/png"/>
  <Override PartName="/ppt/media/image16.jpeg" ContentType="image/jpeg"/>
  <Override PartName="/ppt/media/image1.jpeg" ContentType="image/jpeg"/>
  <Override PartName="/ppt/media/image10.png" ContentType="image/png"/>
  <Override PartName="/ppt/media/image6.png" ContentType="image/png"/>
  <Override PartName="/ppt/media/image15.png" ContentType="image/png"/>
  <Override PartName="/ppt/media/image14.png" ContentType="image/png"/>
  <Override PartName="/ppt/media/image5.png" ContentType="image/png"/>
  <Override PartName="/ppt/media/image7.png" ContentType="image/png"/>
  <Override PartName="/ppt/media/image11.png" ContentType="image/png"/>
  <Override PartName="/ppt/media/image2.png" ContentType="image/png"/>
  <Override PartName="/ppt/media/image17.png" ContentType="image/png"/>
  <Override PartName="/ppt/media/image8.png" ContentType="image/png"/>
  <Override PartName="/ppt/media/image12.png" ContentType="image/png"/>
  <Override PartName="/ppt/media/image3.png" ContentType="image/png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</p:sldIdLst>
  <p:sldSz cx="16256000" cy="9144000"/>
  <p:notesSz cx="9926638" cy="67976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6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перемещения страницы щёлкните мышью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формата примечаний щёлкните мышью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&lt;верхний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dt" idx="16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ftr" idx="17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sldNum" idx="18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9ADF3415-162A-488D-8033-CAEF72154EBE}" type="slidenum"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sldImg"/>
          </p:nvPr>
        </p:nvSpPr>
        <p:spPr>
          <a:xfrm>
            <a:off x="2925720" y="849240"/>
            <a:ext cx="4074840" cy="2293560"/>
          </a:xfrm>
          <a:prstGeom prst="rect">
            <a:avLst/>
          </a:prstGeom>
          <a:ln w="0">
            <a:noFill/>
          </a:ln>
        </p:spPr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992520" y="3271320"/>
            <a:ext cx="7940880" cy="2676240"/>
          </a:xfrm>
          <a:prstGeom prst="rect">
            <a:avLst/>
          </a:prstGeom>
          <a:noFill/>
          <a:ln w="0">
            <a:noFill/>
          </a:ln>
        </p:spPr>
        <p:txBody>
          <a:bodyPr lIns="60120" rIns="60120" tIns="30240" bIns="3024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sldNum" idx="19"/>
          </p:nvPr>
        </p:nvSpPr>
        <p:spPr>
          <a:xfrm>
            <a:off x="5622480" y="6456600"/>
            <a:ext cx="4302000" cy="340560"/>
          </a:xfrm>
          <a:prstGeom prst="rect">
            <a:avLst/>
          </a:prstGeom>
          <a:noFill/>
          <a:ln w="0">
            <a:noFill/>
          </a:ln>
        </p:spPr>
        <p:txBody>
          <a:bodyPr lIns="60120" rIns="60120" tIns="30240" bIns="3024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5B99D2F-2F1E-4883-A8C0-DE7823658AF4}" type="slidenum">
              <a:rPr b="0" lang="ru-RU" sz="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sldImg"/>
          </p:nvPr>
        </p:nvSpPr>
        <p:spPr>
          <a:xfrm>
            <a:off x="2925720" y="849240"/>
            <a:ext cx="4074840" cy="2293560"/>
          </a:xfrm>
          <a:prstGeom prst="rect">
            <a:avLst/>
          </a:prstGeom>
          <a:ln w="0">
            <a:noFill/>
          </a:ln>
        </p:spPr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992520" y="3271320"/>
            <a:ext cx="7940880" cy="2676240"/>
          </a:xfrm>
          <a:prstGeom prst="rect">
            <a:avLst/>
          </a:prstGeom>
          <a:noFill/>
          <a:ln w="0">
            <a:noFill/>
          </a:ln>
        </p:spPr>
        <p:txBody>
          <a:bodyPr lIns="60120" rIns="60120" tIns="30240" bIns="3024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sldNum" idx="20"/>
          </p:nvPr>
        </p:nvSpPr>
        <p:spPr>
          <a:xfrm>
            <a:off x="5622480" y="6456600"/>
            <a:ext cx="4302000" cy="340560"/>
          </a:xfrm>
          <a:prstGeom prst="rect">
            <a:avLst/>
          </a:prstGeom>
          <a:noFill/>
          <a:ln w="0">
            <a:noFill/>
          </a:ln>
        </p:spPr>
        <p:txBody>
          <a:bodyPr lIns="60120" rIns="60120" tIns="30240" bIns="3024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6773837-E01C-423F-9121-52922DBA8292}" type="slidenum">
              <a:rPr b="0" lang="ru-RU" sz="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sldImg"/>
          </p:nvPr>
        </p:nvSpPr>
        <p:spPr>
          <a:xfrm>
            <a:off x="2925720" y="849240"/>
            <a:ext cx="4074840" cy="2293560"/>
          </a:xfrm>
          <a:prstGeom prst="rect">
            <a:avLst/>
          </a:prstGeom>
          <a:ln w="0">
            <a:noFill/>
          </a:ln>
        </p:spPr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992520" y="3271320"/>
            <a:ext cx="7940880" cy="2676240"/>
          </a:xfrm>
          <a:prstGeom prst="rect">
            <a:avLst/>
          </a:prstGeom>
          <a:noFill/>
          <a:ln w="0">
            <a:noFill/>
          </a:ln>
        </p:spPr>
        <p:txBody>
          <a:bodyPr lIns="60120" rIns="60120" tIns="30240" bIns="3024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sldNum" idx="21"/>
          </p:nvPr>
        </p:nvSpPr>
        <p:spPr>
          <a:xfrm>
            <a:off x="5622480" y="6456600"/>
            <a:ext cx="4302000" cy="340560"/>
          </a:xfrm>
          <a:prstGeom prst="rect">
            <a:avLst/>
          </a:prstGeom>
          <a:noFill/>
          <a:ln w="0">
            <a:noFill/>
          </a:ln>
        </p:spPr>
        <p:txBody>
          <a:bodyPr lIns="60120" rIns="60120" tIns="30240" bIns="3024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823231B-8A0E-408C-8FDD-8A80C126BD53}" type="slidenum">
              <a:rPr b="0" lang="ru-RU" sz="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sldImg"/>
          </p:nvPr>
        </p:nvSpPr>
        <p:spPr>
          <a:xfrm>
            <a:off x="2925720" y="849240"/>
            <a:ext cx="4074840" cy="2293560"/>
          </a:xfrm>
          <a:prstGeom prst="rect">
            <a:avLst/>
          </a:prstGeom>
          <a:ln w="0">
            <a:noFill/>
          </a:ln>
        </p:spPr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992520" y="3271320"/>
            <a:ext cx="7940880" cy="2676240"/>
          </a:xfrm>
          <a:prstGeom prst="rect">
            <a:avLst/>
          </a:prstGeom>
          <a:noFill/>
          <a:ln w="0">
            <a:noFill/>
          </a:ln>
        </p:spPr>
        <p:txBody>
          <a:bodyPr lIns="60120" rIns="60120" tIns="30240" bIns="3024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 type="sldNum" idx="22"/>
          </p:nvPr>
        </p:nvSpPr>
        <p:spPr>
          <a:xfrm>
            <a:off x="5622480" y="6456600"/>
            <a:ext cx="4302000" cy="340560"/>
          </a:xfrm>
          <a:prstGeom prst="rect">
            <a:avLst/>
          </a:prstGeom>
          <a:noFill/>
          <a:ln w="0">
            <a:noFill/>
          </a:ln>
        </p:spPr>
        <p:txBody>
          <a:bodyPr lIns="60120" rIns="60120" tIns="30240" bIns="3024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159B28E-53FC-40C0-8DA5-F21236967EFC}" type="slidenum">
              <a:rPr b="0" lang="ru-RU" sz="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67680" y="3387600"/>
            <a:ext cx="7120440" cy="228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buNone/>
            </a:pPr>
            <a:r>
              <a:rPr b="0" lang="x-none" sz="5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x-none" sz="5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5527080" y="8503920"/>
            <a:ext cx="5201640" cy="45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812880" y="8503920"/>
            <a:ext cx="3738600" cy="45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8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8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11704320" y="8503920"/>
            <a:ext cx="3738600" cy="45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x-none" sz="18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AF8BC3D-7BA7-4654-A68C-7E75EEF00467}" type="slidenum">
              <a:rPr b="0" lang="x-none" sz="18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812520" y="2139480"/>
            <a:ext cx="146300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x-none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x-none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x-none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799280" y="577080"/>
            <a:ext cx="12656880" cy="64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x-none" sz="4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x-none" sz="4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12320" y="2256480"/>
            <a:ext cx="8739000" cy="493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ftr" idx="4"/>
          </p:nvPr>
        </p:nvSpPr>
        <p:spPr>
          <a:xfrm>
            <a:off x="5527080" y="8503920"/>
            <a:ext cx="5201640" cy="45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dt" idx="5"/>
          </p:nvPr>
        </p:nvSpPr>
        <p:spPr>
          <a:xfrm>
            <a:off x="812880" y="8503920"/>
            <a:ext cx="3738600" cy="45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8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8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11704320" y="8503920"/>
            <a:ext cx="3738600" cy="45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x-none" sz="18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0FC1D19-ED66-45C0-B858-A8C447418CD6}" type="slidenum">
              <a:rPr b="0" lang="x-none" sz="18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799280" y="577080"/>
            <a:ext cx="12656880" cy="64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x-none" sz="4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x-none" sz="4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812880" y="2103120"/>
            <a:ext cx="7071120" cy="2352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8371800" y="2103120"/>
            <a:ext cx="7071120" cy="2352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x-none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7"/>
          </p:nvPr>
        </p:nvSpPr>
        <p:spPr>
          <a:xfrm>
            <a:off x="5527080" y="8503920"/>
            <a:ext cx="5201640" cy="45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dt" idx="8"/>
          </p:nvPr>
        </p:nvSpPr>
        <p:spPr>
          <a:xfrm>
            <a:off x="812880" y="8503920"/>
            <a:ext cx="3738600" cy="45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8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8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6"/>
          <p:cNvSpPr>
            <a:spLocks noGrp="1"/>
          </p:cNvSpPr>
          <p:nvPr>
            <p:ph type="sldNum" idx="9"/>
          </p:nvPr>
        </p:nvSpPr>
        <p:spPr>
          <a:xfrm>
            <a:off x="11704320" y="8503920"/>
            <a:ext cx="3738600" cy="45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x-none" sz="18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65D2E9E-76A5-41CE-B879-6801A2C41EA0}" type="slidenum">
              <a:rPr b="0" lang="x-none" sz="18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799280" y="577080"/>
            <a:ext cx="12656880" cy="64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x-none" sz="4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x-none" sz="4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ftr" idx="10"/>
          </p:nvPr>
        </p:nvSpPr>
        <p:spPr>
          <a:xfrm>
            <a:off x="5527080" y="8503920"/>
            <a:ext cx="5201640" cy="45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1"/>
          </p:nvPr>
        </p:nvSpPr>
        <p:spPr>
          <a:xfrm>
            <a:off x="812880" y="8503920"/>
            <a:ext cx="3738600" cy="45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8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8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sldNum" idx="12"/>
          </p:nvPr>
        </p:nvSpPr>
        <p:spPr>
          <a:xfrm>
            <a:off x="11704320" y="8503920"/>
            <a:ext cx="3738600" cy="45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x-none" sz="18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DA9F40C-7E0C-422A-8CEA-51986C4CDB36}" type="slidenum">
              <a:rPr b="0" lang="x-none" sz="18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ftr" idx="13"/>
          </p:nvPr>
        </p:nvSpPr>
        <p:spPr>
          <a:xfrm>
            <a:off x="5527080" y="8503920"/>
            <a:ext cx="5201640" cy="45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dt" idx="14"/>
          </p:nvPr>
        </p:nvSpPr>
        <p:spPr>
          <a:xfrm>
            <a:off x="812880" y="8503920"/>
            <a:ext cx="3738600" cy="45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8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8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sldNum" idx="15"/>
          </p:nvPr>
        </p:nvSpPr>
        <p:spPr>
          <a:xfrm>
            <a:off x="11704320" y="8503920"/>
            <a:ext cx="3738600" cy="45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x-none" sz="18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954D0F0-DE17-41A3-BDEB-8D4401FA29FA}" type="slidenum">
              <a:rPr b="0" lang="x-none" sz="18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11.png"/><Relationship Id="rId9" Type="http://schemas.openxmlformats.org/officeDocument/2006/relationships/image" Target="../media/image12.png"/><Relationship Id="rId10" Type="http://schemas.openxmlformats.org/officeDocument/2006/relationships/image" Target="../media/image13.png"/><Relationship Id="rId11" Type="http://schemas.openxmlformats.org/officeDocument/2006/relationships/image" Target="../media/image14.png"/><Relationship Id="rId12" Type="http://schemas.openxmlformats.org/officeDocument/2006/relationships/image" Target="../media/image15.png"/><Relationship Id="rId13" Type="http://schemas.openxmlformats.org/officeDocument/2006/relationships/slideLayout" Target="../slideLayouts/slideLayout2.xml"/><Relationship Id="rId14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11.png"/><Relationship Id="rId9" Type="http://schemas.openxmlformats.org/officeDocument/2006/relationships/image" Target="../media/image12.png"/><Relationship Id="rId10" Type="http://schemas.openxmlformats.org/officeDocument/2006/relationships/image" Target="../media/image13.png"/><Relationship Id="rId11" Type="http://schemas.openxmlformats.org/officeDocument/2006/relationships/image" Target="../media/image14.png"/><Relationship Id="rId12" Type="http://schemas.openxmlformats.org/officeDocument/2006/relationships/image" Target="../media/image16.jpe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11.png"/><Relationship Id="rId9" Type="http://schemas.openxmlformats.org/officeDocument/2006/relationships/image" Target="../media/image12.png"/><Relationship Id="rId10" Type="http://schemas.openxmlformats.org/officeDocument/2006/relationships/image" Target="../media/image13.png"/><Relationship Id="rId11" Type="http://schemas.openxmlformats.org/officeDocument/2006/relationships/image" Target="../media/image14.png"/><Relationship Id="rId12" Type="http://schemas.openxmlformats.org/officeDocument/2006/relationships/image" Target="../media/image17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11.png"/><Relationship Id="rId9" Type="http://schemas.openxmlformats.org/officeDocument/2006/relationships/image" Target="../media/image12.png"/><Relationship Id="rId10" Type="http://schemas.openxmlformats.org/officeDocument/2006/relationships/image" Target="../media/image13.png"/><Relationship Id="rId11" Type="http://schemas.openxmlformats.org/officeDocument/2006/relationships/image" Target="../media/image14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26"/>
          <p:cNvSpPr/>
          <p:nvPr/>
        </p:nvSpPr>
        <p:spPr>
          <a:xfrm>
            <a:off x="431640" y="127800"/>
            <a:ext cx="15163560" cy="64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3600" strike="noStrike" u="none">
                <a:solidFill>
                  <a:srgbClr val="0070c0"/>
                </a:solidFill>
                <a:effectLst/>
                <a:uFillTx/>
                <a:latin typeface="Times New Roman"/>
              </a:rPr>
              <a:t>Предоставление субсидий работодателям</a:t>
            </a:r>
            <a:endParaRPr b="0" lang="ru-RU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0" name="Рисунок 20" descr=""/>
          <p:cNvPicPr/>
          <p:nvPr/>
        </p:nvPicPr>
        <p:blipFill>
          <a:blip r:embed="rId1"/>
          <a:stretch/>
        </p:blipFill>
        <p:spPr>
          <a:xfrm>
            <a:off x="431640" y="1666080"/>
            <a:ext cx="7238520" cy="4071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" name="Picture 30" descr=""/>
          <p:cNvPicPr/>
          <p:nvPr/>
        </p:nvPicPr>
        <p:blipFill>
          <a:blip r:embed="rId2"/>
          <a:stretch/>
        </p:blipFill>
        <p:spPr>
          <a:xfrm>
            <a:off x="151200" y="1666080"/>
            <a:ext cx="16104240" cy="8846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" name="Picture 28" descr=""/>
          <p:cNvPicPr/>
          <p:nvPr/>
        </p:nvPicPr>
        <p:blipFill>
          <a:blip r:embed="rId3"/>
          <a:stretch/>
        </p:blipFill>
        <p:spPr>
          <a:xfrm>
            <a:off x="10871280" y="5245920"/>
            <a:ext cx="5034600" cy="3589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3"/>
          <p:cNvSpPr/>
          <p:nvPr/>
        </p:nvSpPr>
        <p:spPr>
          <a:xfrm>
            <a:off x="165600" y="144000"/>
            <a:ext cx="1594440" cy="8855640"/>
          </a:xfrm>
          <a:custGeom>
            <a:avLst/>
            <a:gdLst>
              <a:gd name="textAreaLeft" fmla="*/ 0 w 1594440"/>
              <a:gd name="textAreaRight" fmla="*/ 1594800 w 1594440"/>
              <a:gd name="textAreaTop" fmla="*/ 0 h 8855640"/>
              <a:gd name="textAreaBottom" fmla="*/ 8856000 h 8855640"/>
            </a:gdLst>
            <a:ahLst/>
            <a:cxnLst/>
            <a:rect l="textAreaLeft" t="textAreaTop" r="textAreaRight" b="textAreaBottom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pic>
        <p:nvPicPr>
          <p:cNvPr id="34" name="object 4" descr=""/>
          <p:cNvPicPr/>
          <p:nvPr/>
        </p:nvPicPr>
        <p:blipFill>
          <a:blip r:embed="rId1"/>
          <a:stretch/>
        </p:blipFill>
        <p:spPr>
          <a:xfrm>
            <a:off x="849960" y="174960"/>
            <a:ext cx="731880" cy="88581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35" name="Group 47"/>
          <p:cNvGrpSpPr/>
          <p:nvPr/>
        </p:nvGrpSpPr>
        <p:grpSpPr>
          <a:xfrm>
            <a:off x="397440" y="8001000"/>
            <a:ext cx="630360" cy="846720"/>
            <a:chOff x="397440" y="8001000"/>
            <a:chExt cx="630360" cy="846720"/>
          </a:xfrm>
        </p:grpSpPr>
        <p:pic>
          <p:nvPicPr>
            <p:cNvPr id="36" name="object 5" descr=""/>
            <p:cNvPicPr/>
            <p:nvPr/>
          </p:nvPicPr>
          <p:blipFill>
            <a:blip r:embed="rId2"/>
            <a:stretch/>
          </p:blipFill>
          <p:spPr>
            <a:xfrm>
              <a:off x="398880" y="8688240"/>
              <a:ext cx="112320" cy="615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7" name="object 6" descr=""/>
            <p:cNvPicPr/>
            <p:nvPr/>
          </p:nvPicPr>
          <p:blipFill>
            <a:blip r:embed="rId3"/>
            <a:stretch/>
          </p:blipFill>
          <p:spPr>
            <a:xfrm>
              <a:off x="526680" y="8688960"/>
              <a:ext cx="235080" cy="705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8" name="object 7"/>
            <p:cNvSpPr/>
            <p:nvPr/>
          </p:nvSpPr>
          <p:spPr>
            <a:xfrm>
              <a:off x="781560" y="8688960"/>
              <a:ext cx="42480" cy="60480"/>
            </a:xfrm>
            <a:custGeom>
              <a:avLst/>
              <a:gdLst>
                <a:gd name="textAreaLeft" fmla="*/ 0 w 42480"/>
                <a:gd name="textAreaRight" fmla="*/ 42840 w 42480"/>
                <a:gd name="textAreaTop" fmla="*/ 0 h 60480"/>
                <a:gd name="textAreaBottom" fmla="*/ 60840 h 60480"/>
              </a:gdLst>
              <a:ahLst/>
              <a:cxnLst/>
              <a:rect l="textAreaLeft" t="textAreaTop" r="textAreaRight" b="textAreaBottom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pic>
          <p:nvPicPr>
            <p:cNvPr id="39" name="object 8" descr=""/>
            <p:cNvPicPr/>
            <p:nvPr/>
          </p:nvPicPr>
          <p:blipFill>
            <a:blip r:embed="rId4"/>
            <a:stretch/>
          </p:blipFill>
          <p:spPr>
            <a:xfrm>
              <a:off x="838800" y="8688960"/>
              <a:ext cx="45360" cy="601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0" name="object 9" descr=""/>
            <p:cNvPicPr/>
            <p:nvPr/>
          </p:nvPicPr>
          <p:blipFill>
            <a:blip r:embed="rId5"/>
            <a:stretch/>
          </p:blipFill>
          <p:spPr>
            <a:xfrm>
              <a:off x="903960" y="8688960"/>
              <a:ext cx="58320" cy="601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1" name="object 10"/>
            <p:cNvSpPr/>
            <p:nvPr/>
          </p:nvSpPr>
          <p:spPr>
            <a:xfrm>
              <a:off x="982080" y="8688960"/>
              <a:ext cx="45720" cy="60480"/>
            </a:xfrm>
            <a:custGeom>
              <a:avLst/>
              <a:gdLst>
                <a:gd name="textAreaLeft" fmla="*/ 0 w 45720"/>
                <a:gd name="textAreaRight" fmla="*/ 46080 w 45720"/>
                <a:gd name="textAreaTop" fmla="*/ 0 h 60480"/>
                <a:gd name="textAreaBottom" fmla="*/ 60840 h 60480"/>
              </a:gdLst>
              <a:ahLst/>
              <a:cxnLst/>
              <a:rect l="textAreaLeft" t="textAreaTop" r="textAreaRight" b="textAreaBottom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pic>
          <p:nvPicPr>
            <p:cNvPr id="42" name="object 11" descr=""/>
            <p:cNvPicPr/>
            <p:nvPr/>
          </p:nvPicPr>
          <p:blipFill>
            <a:blip r:embed="rId6"/>
            <a:stretch/>
          </p:blipFill>
          <p:spPr>
            <a:xfrm>
              <a:off x="397440" y="8776080"/>
              <a:ext cx="129600" cy="648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3" name="object 12" descr=""/>
            <p:cNvPicPr/>
            <p:nvPr/>
          </p:nvPicPr>
          <p:blipFill>
            <a:blip r:embed="rId7"/>
            <a:stretch/>
          </p:blipFill>
          <p:spPr>
            <a:xfrm>
              <a:off x="542520" y="8778600"/>
              <a:ext cx="113040" cy="691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4" name="object 13" descr=""/>
            <p:cNvPicPr/>
            <p:nvPr/>
          </p:nvPicPr>
          <p:blipFill>
            <a:blip r:embed="rId8"/>
            <a:stretch/>
          </p:blipFill>
          <p:spPr>
            <a:xfrm>
              <a:off x="689040" y="8777880"/>
              <a:ext cx="219960" cy="615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5" name="object 14" descr=""/>
            <p:cNvPicPr/>
            <p:nvPr/>
          </p:nvPicPr>
          <p:blipFill>
            <a:blip r:embed="rId9"/>
            <a:stretch/>
          </p:blipFill>
          <p:spPr>
            <a:xfrm>
              <a:off x="922680" y="8778600"/>
              <a:ext cx="45360" cy="601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6" name="object 15" descr=""/>
            <p:cNvPicPr/>
            <p:nvPr/>
          </p:nvPicPr>
          <p:blipFill>
            <a:blip r:embed="rId10"/>
            <a:stretch/>
          </p:blipFill>
          <p:spPr>
            <a:xfrm>
              <a:off x="982080" y="8778600"/>
              <a:ext cx="45360" cy="601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7" name="object 16"/>
            <p:cNvSpPr/>
            <p:nvPr/>
          </p:nvSpPr>
          <p:spPr>
            <a:xfrm>
              <a:off x="986760" y="8671680"/>
              <a:ext cx="37440" cy="6120"/>
            </a:xfrm>
            <a:custGeom>
              <a:avLst/>
              <a:gdLst>
                <a:gd name="textAreaLeft" fmla="*/ 0 w 37440"/>
                <a:gd name="textAreaRight" fmla="*/ 37800 w 37440"/>
                <a:gd name="textAreaTop" fmla="*/ 0 h 6120"/>
                <a:gd name="textAreaBottom" fmla="*/ 6480 h 6120"/>
              </a:gdLst>
              <a:ahLst/>
              <a:cxnLst/>
              <a:rect l="textAreaLeft" t="textAreaTop" r="textAreaRight" b="textAreaBottom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pic>
          <p:nvPicPr>
            <p:cNvPr id="48" name="object 17" descr=""/>
            <p:cNvPicPr/>
            <p:nvPr/>
          </p:nvPicPr>
          <p:blipFill>
            <a:blip r:embed="rId11"/>
            <a:stretch/>
          </p:blipFill>
          <p:spPr>
            <a:xfrm>
              <a:off x="403560" y="8001000"/>
              <a:ext cx="617760" cy="60552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49" name="Прямоугольник 18"/>
          <p:cNvSpPr/>
          <p:nvPr/>
        </p:nvSpPr>
        <p:spPr>
          <a:xfrm>
            <a:off x="1841760" y="-69120"/>
            <a:ext cx="13541400" cy="4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21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В целях повышение трудовой активности граждан СФР с 01.01.2025 утверждены :</a:t>
            </a:r>
            <a:endParaRPr b="0" lang="ru-RU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Скругленный прямоугольник 1"/>
          <p:cNvSpPr/>
          <p:nvPr/>
        </p:nvSpPr>
        <p:spPr>
          <a:xfrm>
            <a:off x="11476800" y="379800"/>
            <a:ext cx="4651920" cy="148608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приказ СФР № 2714 «Об утверждении Решения о порядке предоставления субсидии на государственную поддержку стимулирования найма отдельных категорий граждан»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Скругленный прямоугольник 20"/>
          <p:cNvSpPr/>
          <p:nvPr/>
        </p:nvSpPr>
        <p:spPr>
          <a:xfrm>
            <a:off x="6280920" y="383760"/>
            <a:ext cx="4722120" cy="148212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приказ СФР № 2713 «Об утверждении Решения о порядке предоставления субсидии на государственную поддержку трудоустройства работников из другой местности или других территорий»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Скругленный прямоугольник 21"/>
          <p:cNvSpPr/>
          <p:nvPr/>
        </p:nvSpPr>
        <p:spPr>
          <a:xfrm>
            <a:off x="1713600" y="411840"/>
            <a:ext cx="4259880" cy="148752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приказ СФР № 2712 «Об утверждении Решения о порядке предоставления субсидии на создания (оборудования) рабочих мест для трудоустройства инвалидов»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TextBox 2"/>
          <p:cNvSpPr/>
          <p:nvPr/>
        </p:nvSpPr>
        <p:spPr>
          <a:xfrm>
            <a:off x="1569600" y="4086720"/>
            <a:ext cx="4367880" cy="349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оборудование вновь создаваемого рабочего места</a:t>
            </a:r>
            <a:endParaRPr b="0" lang="ru-RU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дооборудование существующего рабочего места</a:t>
            </a:r>
            <a:endParaRPr b="0" lang="ru-RU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оборудование рабочего места для инвалида на дому</a:t>
            </a:r>
            <a:endParaRPr b="0" lang="ru-RU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Выплата заработной платы </a:t>
            </a:r>
            <a:r>
              <a:rPr b="1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не менее МРОТ и установленных законодательством выплат компенсационного характера</a:t>
            </a:r>
            <a:br>
              <a:rPr sz="1700"/>
            </a:br>
            <a:endParaRPr b="0" lang="ru-RU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Размер субсидии за оборудование одного рабочего места не более </a:t>
            </a:r>
            <a:r>
              <a:rPr b="1" lang="ru-RU" sz="17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200,0 тыс. руб.</a:t>
            </a:r>
            <a:endParaRPr b="0" lang="ru-RU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Прямоугольник 3"/>
          <p:cNvSpPr/>
          <p:nvPr/>
        </p:nvSpPr>
        <p:spPr>
          <a:xfrm>
            <a:off x="1721160" y="2899080"/>
            <a:ext cx="3641760" cy="113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трудоустройство инвалидов </a:t>
            </a:r>
            <a:r>
              <a:rPr b="0" lang="en-US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I </a:t>
            </a:r>
            <a:r>
              <a:rPr b="0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и </a:t>
            </a:r>
            <a:r>
              <a:rPr b="0" lang="en-US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II</a:t>
            </a:r>
            <a:r>
              <a:rPr b="0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группы, ветеранов боевых действий, имеющих инвалидность; ветераны СВО, возобновившие ТД</a:t>
            </a:r>
            <a:endParaRPr b="0" lang="ru-RU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Скругленный прямоугольник 24"/>
          <p:cNvSpPr/>
          <p:nvPr/>
        </p:nvSpPr>
        <p:spPr>
          <a:xfrm>
            <a:off x="1775880" y="2050200"/>
            <a:ext cx="4199040" cy="82332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частичная компенсация затрат работодателя по оснащению рабочих мест для инвалидов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Прямоугольник 25"/>
          <p:cNvSpPr/>
          <p:nvPr/>
        </p:nvSpPr>
        <p:spPr>
          <a:xfrm>
            <a:off x="6070680" y="2904840"/>
            <a:ext cx="4855680" cy="244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трудоустройство переехавших граждан у работодателя, включенного в перечень организаций оборонно-промышленного комплекса,  либо осуществляющего деятельность в приоритетных отраслях экономик и испытывающих потребность в привлечении работников, по профессиям, включенным в предусмотренные перечни профессий из других субъектов РФ или в пределах одного субъекта РФ</a:t>
            </a:r>
            <a:endParaRPr b="0" lang="ru-RU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Прямоугольник 4"/>
          <p:cNvSpPr/>
          <p:nvPr/>
        </p:nvSpPr>
        <p:spPr>
          <a:xfrm>
            <a:off x="10604160" y="5377320"/>
            <a:ext cx="5680440" cy="296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Выплата заработной платы </a:t>
            </a:r>
            <a:r>
              <a:rPr b="1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не ниже полутора МРОТ</a:t>
            </a:r>
            <a:endParaRPr b="0" lang="ru-RU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ru-RU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Размер субсидии на одного трудоустроенного гражданина = </a:t>
            </a:r>
            <a:r>
              <a:rPr b="1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МРОТ с учетом страховых взносов и районного коэффициента</a:t>
            </a:r>
            <a:endParaRPr b="0" lang="ru-RU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ru-RU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Выплачивается:</a:t>
            </a:r>
            <a:endParaRPr b="0" lang="ru-RU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ctr" defTabSz="914400">
              <a:lnSpc>
                <a:spcPct val="100000"/>
              </a:lnSpc>
              <a:buClr>
                <a:srgbClr val="ff0000"/>
              </a:buClr>
              <a:buFont typeface="Wingdings" charset="2"/>
              <a:buChar char=""/>
            </a:pPr>
            <a:r>
              <a:rPr b="1" lang="ru-RU" sz="17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3 МРОТ </a:t>
            </a:r>
            <a:r>
              <a:rPr b="0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по истечении 1-го, 3-го, 6-го месяца работы (трудоустройстве отдельной категории граждан);</a:t>
            </a:r>
            <a:endParaRPr b="0" lang="ru-RU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ctr" defTabSz="914400">
              <a:lnSpc>
                <a:spcPct val="100000"/>
              </a:lnSpc>
              <a:buClr>
                <a:srgbClr val="ff0000"/>
              </a:buClr>
              <a:buFont typeface="Wingdings" charset="2"/>
              <a:buChar char=""/>
            </a:pPr>
            <a:r>
              <a:rPr b="1" lang="ru-RU" sz="17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6 МРОТ </a:t>
            </a:r>
            <a:r>
              <a:rPr b="0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по истечении 1-го месяца работы = 1МРОТ,</a:t>
            </a:r>
            <a:endParaRPr b="0" lang="ru-RU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ctr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3-го=2МРОТ, 6-го=3МРОТ (трудоустройство инвалида)</a:t>
            </a:r>
            <a:endParaRPr b="0" lang="ru-RU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Прямоугольник 27"/>
          <p:cNvSpPr/>
          <p:nvPr/>
        </p:nvSpPr>
        <p:spPr>
          <a:xfrm>
            <a:off x="11241360" y="2928600"/>
            <a:ext cx="4792320" cy="218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трудоустройство ветеранов боевых действий (участники СВО); членов семей, погибших в ходе СВО; граждане, уволенные с военной службы и члены их семей; инвалиды; одинокие и многодетные родители; лица, освободившиеся из мест лишения свободы и ищущие работу в течение одного года; усыновители (опекуны), воспитывающие несовершеннолетних детей</a:t>
            </a:r>
            <a:endParaRPr b="0" lang="ru-RU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Прямоугольник 29"/>
          <p:cNvSpPr/>
          <p:nvPr/>
        </p:nvSpPr>
        <p:spPr>
          <a:xfrm>
            <a:off x="5998320" y="5460480"/>
            <a:ext cx="4545000" cy="218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Выплата заработной платы </a:t>
            </a:r>
            <a:r>
              <a:rPr b="1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не ниже МРОТ</a:t>
            </a:r>
            <a:endParaRPr b="0" lang="ru-RU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ru-RU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Размер субсидии на одного трудоустроенного гражданина = </a:t>
            </a:r>
            <a:r>
              <a:rPr b="1" lang="ru-RU" sz="17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3 МРОТ </a:t>
            </a:r>
            <a:r>
              <a:rPr b="1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с учетом страховых взносов и районного коэффициента</a:t>
            </a:r>
            <a:endParaRPr b="0" lang="ru-RU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ru-RU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17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Выплачивается по истечении 3-го, 6-го, 9-го и 12-го месяца работы трудоустроенного</a:t>
            </a:r>
            <a:endParaRPr b="0" lang="ru-RU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0" name="Рисунок 31" descr=""/>
          <p:cNvPicPr/>
          <p:nvPr/>
        </p:nvPicPr>
        <p:blipFill>
          <a:blip r:embed="rId12"/>
          <a:stretch/>
        </p:blipFill>
        <p:spPr>
          <a:xfrm>
            <a:off x="1031400" y="8069760"/>
            <a:ext cx="1297080" cy="1107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" name="Скругленный прямоугольник 32"/>
          <p:cNvSpPr/>
          <p:nvPr/>
        </p:nvSpPr>
        <p:spPr>
          <a:xfrm>
            <a:off x="2212200" y="8433720"/>
            <a:ext cx="13687920" cy="5994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ru-RU" sz="21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Обязательное трудоустройство по трудовому договору с полной занятостью</a:t>
            </a:r>
            <a:endParaRPr b="0" lang="ru-RU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Скругленный прямоугольник 30"/>
          <p:cNvSpPr/>
          <p:nvPr/>
        </p:nvSpPr>
        <p:spPr>
          <a:xfrm>
            <a:off x="6353640" y="2046240"/>
            <a:ext cx="9775080" cy="81288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частичная компенсация затрат работодателя по оснащению рабочих мест для инвалидов и на выплату заработной платы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object 3"/>
          <p:cNvSpPr/>
          <p:nvPr/>
        </p:nvSpPr>
        <p:spPr>
          <a:xfrm>
            <a:off x="165600" y="144000"/>
            <a:ext cx="1952640" cy="8856000"/>
          </a:xfrm>
          <a:custGeom>
            <a:avLst/>
            <a:gdLst>
              <a:gd name="textAreaLeft" fmla="*/ 0 w 1952640"/>
              <a:gd name="textAreaRight" fmla="*/ 1953000 w 1952640"/>
              <a:gd name="textAreaTop" fmla="*/ 0 h 8856000"/>
              <a:gd name="textAreaBottom" fmla="*/ 8856360 h 8856000"/>
            </a:gdLst>
            <a:ahLst/>
            <a:cxnLst/>
            <a:rect l="textAreaLeft" t="textAreaTop" r="textAreaRight" b="textAreaBottom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pic>
        <p:nvPicPr>
          <p:cNvPr id="64" name="object 4" descr=""/>
          <p:cNvPicPr/>
          <p:nvPr/>
        </p:nvPicPr>
        <p:blipFill>
          <a:blip r:embed="rId1"/>
          <a:stretch/>
        </p:blipFill>
        <p:spPr>
          <a:xfrm>
            <a:off x="1079640" y="144000"/>
            <a:ext cx="821160" cy="88581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65" name="Group 47"/>
          <p:cNvGrpSpPr/>
          <p:nvPr/>
        </p:nvGrpSpPr>
        <p:grpSpPr>
          <a:xfrm>
            <a:off x="382680" y="7703640"/>
            <a:ext cx="914040" cy="1075320"/>
            <a:chOff x="382680" y="7703640"/>
            <a:chExt cx="914040" cy="1075320"/>
          </a:xfrm>
        </p:grpSpPr>
        <p:pic>
          <p:nvPicPr>
            <p:cNvPr id="66" name="object 5" descr=""/>
            <p:cNvPicPr/>
            <p:nvPr/>
          </p:nvPicPr>
          <p:blipFill>
            <a:blip r:embed="rId2"/>
            <a:stretch/>
          </p:blipFill>
          <p:spPr>
            <a:xfrm>
              <a:off x="384840" y="8576280"/>
              <a:ext cx="163080" cy="78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7" name="object 6" descr=""/>
            <p:cNvPicPr/>
            <p:nvPr/>
          </p:nvPicPr>
          <p:blipFill>
            <a:blip r:embed="rId3"/>
            <a:stretch/>
          </p:blipFill>
          <p:spPr>
            <a:xfrm>
              <a:off x="570240" y="8577360"/>
              <a:ext cx="340920" cy="896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8" name="object 7"/>
            <p:cNvSpPr/>
            <p:nvPr/>
          </p:nvSpPr>
          <p:spPr>
            <a:xfrm>
              <a:off x="939960" y="8577360"/>
              <a:ext cx="61920" cy="77040"/>
            </a:xfrm>
            <a:custGeom>
              <a:avLst/>
              <a:gdLst>
                <a:gd name="textAreaLeft" fmla="*/ 0 w 61920"/>
                <a:gd name="textAreaRight" fmla="*/ 62280 w 61920"/>
                <a:gd name="textAreaTop" fmla="*/ 0 h 77040"/>
                <a:gd name="textAreaBottom" fmla="*/ 77400 h 77040"/>
              </a:gdLst>
              <a:ahLst/>
              <a:cxnLst/>
              <a:rect l="textAreaLeft" t="textAreaTop" r="textAreaRight" b="textAreaBottom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pic>
          <p:nvPicPr>
            <p:cNvPr id="69" name="object 8" descr=""/>
            <p:cNvPicPr/>
            <p:nvPr/>
          </p:nvPicPr>
          <p:blipFill>
            <a:blip r:embed="rId4"/>
            <a:stretch/>
          </p:blipFill>
          <p:spPr>
            <a:xfrm>
              <a:off x="1022400" y="8577360"/>
              <a:ext cx="65880" cy="76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0" name="object 9" descr=""/>
            <p:cNvPicPr/>
            <p:nvPr/>
          </p:nvPicPr>
          <p:blipFill>
            <a:blip r:embed="rId5"/>
            <a:stretch/>
          </p:blipFill>
          <p:spPr>
            <a:xfrm>
              <a:off x="1117080" y="8577360"/>
              <a:ext cx="84960" cy="76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1" name="object 10"/>
            <p:cNvSpPr/>
            <p:nvPr/>
          </p:nvSpPr>
          <p:spPr>
            <a:xfrm>
              <a:off x="1230480" y="8577360"/>
              <a:ext cx="66240" cy="77040"/>
            </a:xfrm>
            <a:custGeom>
              <a:avLst/>
              <a:gdLst>
                <a:gd name="textAreaLeft" fmla="*/ 0 w 66240"/>
                <a:gd name="textAreaRight" fmla="*/ 66600 w 66240"/>
                <a:gd name="textAreaTop" fmla="*/ 0 h 77040"/>
                <a:gd name="textAreaBottom" fmla="*/ 77400 h 77040"/>
              </a:gdLst>
              <a:ahLst/>
              <a:cxnLst/>
              <a:rect l="textAreaLeft" t="textAreaTop" r="textAreaRight" b="textAreaBottom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pic>
          <p:nvPicPr>
            <p:cNvPr id="72" name="object 11" descr=""/>
            <p:cNvPicPr/>
            <p:nvPr/>
          </p:nvPicPr>
          <p:blipFill>
            <a:blip r:embed="rId6"/>
            <a:stretch/>
          </p:blipFill>
          <p:spPr>
            <a:xfrm>
              <a:off x="382680" y="8688240"/>
              <a:ext cx="188280" cy="82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3" name="object 12" descr=""/>
            <p:cNvPicPr/>
            <p:nvPr/>
          </p:nvPicPr>
          <p:blipFill>
            <a:blip r:embed="rId7"/>
            <a:stretch/>
          </p:blipFill>
          <p:spPr>
            <a:xfrm>
              <a:off x="593640" y="8691120"/>
              <a:ext cx="163800" cy="87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4" name="object 13" descr=""/>
            <p:cNvPicPr/>
            <p:nvPr/>
          </p:nvPicPr>
          <p:blipFill>
            <a:blip r:embed="rId8"/>
            <a:stretch/>
          </p:blipFill>
          <p:spPr>
            <a:xfrm>
              <a:off x="805680" y="8690040"/>
              <a:ext cx="318960" cy="78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5" name="object 14" descr=""/>
            <p:cNvPicPr/>
            <p:nvPr/>
          </p:nvPicPr>
          <p:blipFill>
            <a:blip r:embed="rId9"/>
            <a:stretch/>
          </p:blipFill>
          <p:spPr>
            <a:xfrm>
              <a:off x="1144440" y="8691120"/>
              <a:ext cx="66240" cy="76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6" name="object 15" descr=""/>
            <p:cNvPicPr/>
            <p:nvPr/>
          </p:nvPicPr>
          <p:blipFill>
            <a:blip r:embed="rId10"/>
            <a:stretch/>
          </p:blipFill>
          <p:spPr>
            <a:xfrm>
              <a:off x="1230480" y="8691120"/>
              <a:ext cx="66240" cy="76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7" name="object 16"/>
            <p:cNvSpPr/>
            <p:nvPr/>
          </p:nvSpPr>
          <p:spPr>
            <a:xfrm>
              <a:off x="1237320" y="8555400"/>
              <a:ext cx="54360" cy="7920"/>
            </a:xfrm>
            <a:custGeom>
              <a:avLst/>
              <a:gdLst>
                <a:gd name="textAreaLeft" fmla="*/ 0 w 54360"/>
                <a:gd name="textAreaRight" fmla="*/ 54720 w 54360"/>
                <a:gd name="textAreaTop" fmla="*/ 0 h 7920"/>
                <a:gd name="textAreaBottom" fmla="*/ 8280 h 7920"/>
              </a:gdLst>
              <a:ahLst/>
              <a:cxnLst/>
              <a:rect l="textAreaLeft" t="textAreaTop" r="textAreaRight" b="textAreaBottom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pic>
          <p:nvPicPr>
            <p:cNvPr id="78" name="object 17" descr=""/>
            <p:cNvPicPr/>
            <p:nvPr/>
          </p:nvPicPr>
          <p:blipFill>
            <a:blip r:embed="rId11"/>
            <a:stretch/>
          </p:blipFill>
          <p:spPr>
            <a:xfrm>
              <a:off x="392040" y="7703640"/>
              <a:ext cx="895320" cy="7689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79" name="Прямоугольник 88"/>
          <p:cNvSpPr/>
          <p:nvPr/>
        </p:nvSpPr>
        <p:spPr>
          <a:xfrm>
            <a:off x="6529320" y="2293200"/>
            <a:ext cx="250200" cy="37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870" strike="noStrike" u="none">
                <a:solidFill>
                  <a:schemeClr val="dk1"/>
                </a:solidFill>
                <a:effectLst/>
                <a:uFillTx/>
                <a:latin typeface="Montserrat"/>
              </a:rPr>
              <a:t> </a:t>
            </a:r>
            <a:endParaRPr b="0" lang="ru-RU" sz="187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0" name="Рисунок 1" descr=""/>
          <p:cNvPicPr/>
          <p:nvPr/>
        </p:nvPicPr>
        <p:blipFill>
          <a:blip r:embed="rId12"/>
          <a:stretch/>
        </p:blipFill>
        <p:spPr>
          <a:xfrm>
            <a:off x="1965960" y="918000"/>
            <a:ext cx="3790080" cy="4147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" name="TextBox 2"/>
          <p:cNvSpPr/>
          <p:nvPr/>
        </p:nvSpPr>
        <p:spPr>
          <a:xfrm>
            <a:off x="5537160" y="762480"/>
            <a:ext cx="10286640" cy="163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ru-RU" sz="25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В рамках приказа СФР № 2712 работодателю необходимо обеспечить закрепляемость трудоустроенных инвалидов, ветеранов боевых действий, в том числе получивших инвалидность в ходе СВО, на созданных рабочих местах не менее 9 месяцев из 12</a:t>
            </a:r>
            <a:endParaRPr b="0" lang="ru-RU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TextBox 23"/>
          <p:cNvSpPr/>
          <p:nvPr/>
        </p:nvSpPr>
        <p:spPr>
          <a:xfrm>
            <a:off x="5537160" y="2939040"/>
            <a:ext cx="9905760" cy="393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00000"/>
              </a:lnSpc>
            </a:pPr>
            <a:r>
              <a:rPr b="0" lang="ru-RU" sz="25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В случае расторжения трудового договора  с инвалидом, трудоустроенным на созданное (оборудованное) рабочее место, за которое ранее было получено частичное возмещение затрат, работодатель </a:t>
            </a:r>
            <a:r>
              <a:rPr b="0" i="1" lang="ru-RU" sz="2500" strike="noStrike" u="sng">
                <a:solidFill>
                  <a:schemeClr val="dk1"/>
                </a:solidFill>
                <a:effectLst/>
                <a:uFillTx/>
                <a:latin typeface="Times New Roman"/>
              </a:rPr>
              <a:t>вправе </a:t>
            </a:r>
            <a:r>
              <a:rPr b="0" lang="ru-RU" sz="25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заключить трудовой договор с иным инвалидом, для трудоустройства на созданное рабочее место.</a:t>
            </a:r>
            <a:endParaRPr b="0" lang="ru-RU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ru-RU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lang="ru-RU" sz="25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При этом, работодатель </a:t>
            </a:r>
            <a:r>
              <a:rPr b="0" i="1" lang="ru-RU" sz="25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обязан не позднее 60 календарных дней</a:t>
            </a:r>
            <a:r>
              <a:rPr b="0" lang="ru-RU" sz="25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с даты, следующей за датой расторжения трудового договора с ранее трудоустроенным инвалидом, направить в органы службы занятости уточненные сведения</a:t>
            </a:r>
            <a:endParaRPr b="0" lang="ru-RU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TextBox 26"/>
          <p:cNvSpPr/>
          <p:nvPr/>
        </p:nvSpPr>
        <p:spPr>
          <a:xfrm>
            <a:off x="2490480" y="7334280"/>
            <a:ext cx="12976920" cy="86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ru-RU" sz="25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Работодатель вправе обратится за предоставлением субсидии как по основаниям приказа                № 2712, так и по основаниям приказа № 2714</a:t>
            </a:r>
            <a:endParaRPr b="0" lang="ru-RU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object 3"/>
          <p:cNvSpPr/>
          <p:nvPr/>
        </p:nvSpPr>
        <p:spPr>
          <a:xfrm>
            <a:off x="165600" y="144000"/>
            <a:ext cx="1952640" cy="8856000"/>
          </a:xfrm>
          <a:custGeom>
            <a:avLst/>
            <a:gdLst>
              <a:gd name="textAreaLeft" fmla="*/ 0 w 1952640"/>
              <a:gd name="textAreaRight" fmla="*/ 1953000 w 1952640"/>
              <a:gd name="textAreaTop" fmla="*/ 0 h 8856000"/>
              <a:gd name="textAreaBottom" fmla="*/ 8856360 h 8856000"/>
            </a:gdLst>
            <a:ahLst/>
            <a:cxnLst/>
            <a:rect l="textAreaLeft" t="textAreaTop" r="textAreaRight" b="textAreaBottom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pic>
        <p:nvPicPr>
          <p:cNvPr id="85" name="object 4" descr=""/>
          <p:cNvPicPr/>
          <p:nvPr/>
        </p:nvPicPr>
        <p:blipFill>
          <a:blip r:embed="rId1"/>
          <a:stretch/>
        </p:blipFill>
        <p:spPr>
          <a:xfrm>
            <a:off x="1146960" y="54360"/>
            <a:ext cx="821160" cy="88581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86" name="Group 47"/>
          <p:cNvGrpSpPr/>
          <p:nvPr/>
        </p:nvGrpSpPr>
        <p:grpSpPr>
          <a:xfrm>
            <a:off x="382680" y="7703640"/>
            <a:ext cx="914040" cy="1075320"/>
            <a:chOff x="382680" y="7703640"/>
            <a:chExt cx="914040" cy="1075320"/>
          </a:xfrm>
        </p:grpSpPr>
        <p:pic>
          <p:nvPicPr>
            <p:cNvPr id="87" name="object 5" descr=""/>
            <p:cNvPicPr/>
            <p:nvPr/>
          </p:nvPicPr>
          <p:blipFill>
            <a:blip r:embed="rId2"/>
            <a:stretch/>
          </p:blipFill>
          <p:spPr>
            <a:xfrm>
              <a:off x="384840" y="8576280"/>
              <a:ext cx="163080" cy="78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8" name="object 6" descr=""/>
            <p:cNvPicPr/>
            <p:nvPr/>
          </p:nvPicPr>
          <p:blipFill>
            <a:blip r:embed="rId3"/>
            <a:stretch/>
          </p:blipFill>
          <p:spPr>
            <a:xfrm>
              <a:off x="570240" y="8577360"/>
              <a:ext cx="340920" cy="896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9" name="object 7"/>
            <p:cNvSpPr/>
            <p:nvPr/>
          </p:nvSpPr>
          <p:spPr>
            <a:xfrm>
              <a:off x="939960" y="8577360"/>
              <a:ext cx="61920" cy="77040"/>
            </a:xfrm>
            <a:custGeom>
              <a:avLst/>
              <a:gdLst>
                <a:gd name="textAreaLeft" fmla="*/ 0 w 61920"/>
                <a:gd name="textAreaRight" fmla="*/ 62280 w 61920"/>
                <a:gd name="textAreaTop" fmla="*/ 0 h 77040"/>
                <a:gd name="textAreaBottom" fmla="*/ 77400 h 77040"/>
              </a:gdLst>
              <a:ahLst/>
              <a:cxnLst/>
              <a:rect l="textAreaLeft" t="textAreaTop" r="textAreaRight" b="textAreaBottom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pic>
          <p:nvPicPr>
            <p:cNvPr id="90" name="object 8" descr=""/>
            <p:cNvPicPr/>
            <p:nvPr/>
          </p:nvPicPr>
          <p:blipFill>
            <a:blip r:embed="rId4"/>
            <a:stretch/>
          </p:blipFill>
          <p:spPr>
            <a:xfrm>
              <a:off x="1022400" y="8577360"/>
              <a:ext cx="65880" cy="76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91" name="object 9" descr=""/>
            <p:cNvPicPr/>
            <p:nvPr/>
          </p:nvPicPr>
          <p:blipFill>
            <a:blip r:embed="rId5"/>
            <a:stretch/>
          </p:blipFill>
          <p:spPr>
            <a:xfrm>
              <a:off x="1117080" y="8577360"/>
              <a:ext cx="84960" cy="76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92" name="object 10"/>
            <p:cNvSpPr/>
            <p:nvPr/>
          </p:nvSpPr>
          <p:spPr>
            <a:xfrm>
              <a:off x="1230480" y="8577360"/>
              <a:ext cx="66240" cy="77040"/>
            </a:xfrm>
            <a:custGeom>
              <a:avLst/>
              <a:gdLst>
                <a:gd name="textAreaLeft" fmla="*/ 0 w 66240"/>
                <a:gd name="textAreaRight" fmla="*/ 66600 w 66240"/>
                <a:gd name="textAreaTop" fmla="*/ 0 h 77040"/>
                <a:gd name="textAreaBottom" fmla="*/ 77400 h 77040"/>
              </a:gdLst>
              <a:ahLst/>
              <a:cxnLst/>
              <a:rect l="textAreaLeft" t="textAreaTop" r="textAreaRight" b="textAreaBottom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pic>
          <p:nvPicPr>
            <p:cNvPr id="93" name="object 11" descr=""/>
            <p:cNvPicPr/>
            <p:nvPr/>
          </p:nvPicPr>
          <p:blipFill>
            <a:blip r:embed="rId6"/>
            <a:stretch/>
          </p:blipFill>
          <p:spPr>
            <a:xfrm>
              <a:off x="382680" y="8688240"/>
              <a:ext cx="188280" cy="82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94" name="object 12" descr=""/>
            <p:cNvPicPr/>
            <p:nvPr/>
          </p:nvPicPr>
          <p:blipFill>
            <a:blip r:embed="rId7"/>
            <a:stretch/>
          </p:blipFill>
          <p:spPr>
            <a:xfrm>
              <a:off x="593640" y="8691120"/>
              <a:ext cx="163800" cy="87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95" name="object 13" descr=""/>
            <p:cNvPicPr/>
            <p:nvPr/>
          </p:nvPicPr>
          <p:blipFill>
            <a:blip r:embed="rId8"/>
            <a:stretch/>
          </p:blipFill>
          <p:spPr>
            <a:xfrm>
              <a:off x="805680" y="8690040"/>
              <a:ext cx="318960" cy="78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96" name="object 14" descr=""/>
            <p:cNvPicPr/>
            <p:nvPr/>
          </p:nvPicPr>
          <p:blipFill>
            <a:blip r:embed="rId9"/>
            <a:stretch/>
          </p:blipFill>
          <p:spPr>
            <a:xfrm>
              <a:off x="1144440" y="8691120"/>
              <a:ext cx="66240" cy="76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97" name="object 15" descr=""/>
            <p:cNvPicPr/>
            <p:nvPr/>
          </p:nvPicPr>
          <p:blipFill>
            <a:blip r:embed="rId10"/>
            <a:stretch/>
          </p:blipFill>
          <p:spPr>
            <a:xfrm>
              <a:off x="1230480" y="8691120"/>
              <a:ext cx="66240" cy="76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98" name="object 16"/>
            <p:cNvSpPr/>
            <p:nvPr/>
          </p:nvSpPr>
          <p:spPr>
            <a:xfrm>
              <a:off x="1237320" y="8555400"/>
              <a:ext cx="54360" cy="7920"/>
            </a:xfrm>
            <a:custGeom>
              <a:avLst/>
              <a:gdLst>
                <a:gd name="textAreaLeft" fmla="*/ 0 w 54360"/>
                <a:gd name="textAreaRight" fmla="*/ 54720 w 54360"/>
                <a:gd name="textAreaTop" fmla="*/ 0 h 7920"/>
                <a:gd name="textAreaBottom" fmla="*/ 8280 h 7920"/>
              </a:gdLst>
              <a:ahLst/>
              <a:cxnLst/>
              <a:rect l="textAreaLeft" t="textAreaTop" r="textAreaRight" b="textAreaBottom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pic>
          <p:nvPicPr>
            <p:cNvPr id="99" name="object 17" descr=""/>
            <p:cNvPicPr/>
            <p:nvPr/>
          </p:nvPicPr>
          <p:blipFill>
            <a:blip r:embed="rId11"/>
            <a:stretch/>
          </p:blipFill>
          <p:spPr>
            <a:xfrm>
              <a:off x="392040" y="7703640"/>
              <a:ext cx="895320" cy="7689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00" name="Прямоугольник 88"/>
          <p:cNvSpPr/>
          <p:nvPr/>
        </p:nvSpPr>
        <p:spPr>
          <a:xfrm>
            <a:off x="6529320" y="2293200"/>
            <a:ext cx="250200" cy="37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870" strike="noStrike" u="none">
                <a:solidFill>
                  <a:schemeClr val="dk1"/>
                </a:solidFill>
                <a:effectLst/>
                <a:uFillTx/>
                <a:latin typeface="Montserrat"/>
              </a:rPr>
              <a:t> </a:t>
            </a:r>
            <a:endParaRPr b="0" lang="ru-RU" sz="187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TextBox 1"/>
          <p:cNvSpPr/>
          <p:nvPr/>
        </p:nvSpPr>
        <p:spPr>
          <a:xfrm>
            <a:off x="5656320" y="-12600"/>
            <a:ext cx="4078080" cy="52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Как получить субсидию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Скругленный прямоугольник 22"/>
          <p:cNvSpPr/>
          <p:nvPr/>
        </p:nvSpPr>
        <p:spPr>
          <a:xfrm>
            <a:off x="1955520" y="5626440"/>
            <a:ext cx="4340520" cy="155124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приказ СФР № 2714 «Об утверждении Решения о порядке предоставления субсидии на государственную поддержку стимулирования найма отдельных категорий граждан»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Скругленный прямоугольник 23"/>
          <p:cNvSpPr/>
          <p:nvPr/>
        </p:nvSpPr>
        <p:spPr>
          <a:xfrm>
            <a:off x="1885320" y="3076200"/>
            <a:ext cx="4451760" cy="164772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приказ СФР № 2713 «Об утверждении Решения о порядке предоставления субсидии на государственную поддержку трудоустройства работников из другой местности или других территорий»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Скругленный прямоугольник 24"/>
          <p:cNvSpPr/>
          <p:nvPr/>
        </p:nvSpPr>
        <p:spPr>
          <a:xfrm>
            <a:off x="2030040" y="798840"/>
            <a:ext cx="4266720" cy="159984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приказ СФР № 2712 «Об утверждении Решения о порядке предоставления субсидии в целях создания (оборудования) рабочих мест для трудоустройства инвалидов»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TextBox 5"/>
          <p:cNvSpPr/>
          <p:nvPr/>
        </p:nvSpPr>
        <p:spPr>
          <a:xfrm>
            <a:off x="7093800" y="5771160"/>
            <a:ext cx="3047760" cy="14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Страхователь через Личный кабинет «Работа в России» направляет заявление в СЗН с перечнем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свободных рабочих мест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Стрелка вправо 7"/>
          <p:cNvSpPr/>
          <p:nvPr/>
        </p:nvSpPr>
        <p:spPr>
          <a:xfrm>
            <a:off x="6387840" y="6252120"/>
            <a:ext cx="685440" cy="171360"/>
          </a:xfrm>
          <a:prstGeom prst="right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a4c1ff"/>
              </a:gs>
              <a:gs pos="3500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0680" bIns="4068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7" name="Стрелка вправо 31"/>
          <p:cNvSpPr/>
          <p:nvPr/>
        </p:nvSpPr>
        <p:spPr>
          <a:xfrm>
            <a:off x="10233000" y="6338160"/>
            <a:ext cx="685440" cy="171360"/>
          </a:xfrm>
          <a:prstGeom prst="right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a4c1ff"/>
              </a:gs>
              <a:gs pos="3500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0680" bIns="4068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8" name="TextBox 32"/>
          <p:cNvSpPr/>
          <p:nvPr/>
        </p:nvSpPr>
        <p:spPr>
          <a:xfrm>
            <a:off x="11070720" y="5876280"/>
            <a:ext cx="1666440" cy="92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СЗН подбирает 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персонал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Стрелка вправо 33"/>
          <p:cNvSpPr/>
          <p:nvPr/>
        </p:nvSpPr>
        <p:spPr>
          <a:xfrm>
            <a:off x="12394440" y="6338160"/>
            <a:ext cx="685440" cy="171360"/>
          </a:xfrm>
          <a:prstGeom prst="right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a4c1ff"/>
              </a:gs>
              <a:gs pos="3500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0680" bIns="4068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0" name="TextBox 34"/>
          <p:cNvSpPr/>
          <p:nvPr/>
        </p:nvSpPr>
        <p:spPr>
          <a:xfrm>
            <a:off x="13208760" y="5674320"/>
            <a:ext cx="3047760" cy="341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Страхователь направляет через Личный кабинет в СФР заявление о включении в реестр субсидий не ранее, чем через 1 месяц после даты трудоустройства работника. За субсидией в размере 6МРОТ при трудоустройстве инвалида работодатель вправе обратиться </a:t>
            </a:r>
            <a:r>
              <a:rPr b="1" lang="ru-RU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не ранее 1 декабря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Стрелка вправо 35"/>
          <p:cNvSpPr/>
          <p:nvPr/>
        </p:nvSpPr>
        <p:spPr>
          <a:xfrm>
            <a:off x="6512040" y="3729960"/>
            <a:ext cx="685440" cy="171360"/>
          </a:xfrm>
          <a:prstGeom prst="right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a4c1ff"/>
              </a:gs>
              <a:gs pos="3500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0680" bIns="4068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2" name="Стрелка вправо 36"/>
          <p:cNvSpPr/>
          <p:nvPr/>
        </p:nvSpPr>
        <p:spPr>
          <a:xfrm>
            <a:off x="10260000" y="3686760"/>
            <a:ext cx="685440" cy="171360"/>
          </a:xfrm>
          <a:prstGeom prst="right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a4c1ff"/>
              </a:gs>
              <a:gs pos="3500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0680" bIns="4068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3" name="Стрелка вправо 37"/>
          <p:cNvSpPr/>
          <p:nvPr/>
        </p:nvSpPr>
        <p:spPr>
          <a:xfrm>
            <a:off x="12307320" y="3491280"/>
            <a:ext cx="685440" cy="171360"/>
          </a:xfrm>
          <a:prstGeom prst="right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a4c1ff"/>
              </a:gs>
              <a:gs pos="3500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0680" bIns="4068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4" name="TextBox 38"/>
          <p:cNvSpPr/>
          <p:nvPr/>
        </p:nvSpPr>
        <p:spPr>
          <a:xfrm>
            <a:off x="7244640" y="3094560"/>
            <a:ext cx="3047760" cy="14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Страхователь через Личный кабинет «Работа в России» направляет заявление в СЗН с перечнем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свободных рабочих мест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TextBox 39"/>
          <p:cNvSpPr/>
          <p:nvPr/>
        </p:nvSpPr>
        <p:spPr>
          <a:xfrm>
            <a:off x="11045520" y="3186720"/>
            <a:ext cx="1666440" cy="92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СЗН подбирает 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персонал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TextBox 40"/>
          <p:cNvSpPr/>
          <p:nvPr/>
        </p:nvSpPr>
        <p:spPr>
          <a:xfrm>
            <a:off x="13217040" y="2898720"/>
            <a:ext cx="3047760" cy="258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Страхователь направляет через Личный кабинет в СФР заявление о включении в реестр субсидий не ранее, чем через 3 месяца после даты трудоустройства, но не позднее 4 месяцев со дня заключения трудового договора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Стрелка вправо 41"/>
          <p:cNvSpPr/>
          <p:nvPr/>
        </p:nvSpPr>
        <p:spPr>
          <a:xfrm>
            <a:off x="9916920" y="1243800"/>
            <a:ext cx="685440" cy="171360"/>
          </a:xfrm>
          <a:prstGeom prst="right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a4c1ff"/>
              </a:gs>
              <a:gs pos="3500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0680" bIns="4068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8" name="Стрелка вправо 42"/>
          <p:cNvSpPr/>
          <p:nvPr/>
        </p:nvSpPr>
        <p:spPr>
          <a:xfrm>
            <a:off x="12737160" y="1254240"/>
            <a:ext cx="685440" cy="171360"/>
          </a:xfrm>
          <a:prstGeom prst="right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a4c1ff"/>
              </a:gs>
              <a:gs pos="3500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0680" bIns="4068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119" name="Рисунок 8" descr=""/>
          <p:cNvPicPr/>
          <p:nvPr/>
        </p:nvPicPr>
        <p:blipFill>
          <a:blip r:embed="rId12"/>
          <a:stretch/>
        </p:blipFill>
        <p:spPr>
          <a:xfrm>
            <a:off x="6337440" y="1216080"/>
            <a:ext cx="786240" cy="28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0" name="TextBox 44"/>
          <p:cNvSpPr/>
          <p:nvPr/>
        </p:nvSpPr>
        <p:spPr>
          <a:xfrm>
            <a:off x="7116120" y="574560"/>
            <a:ext cx="3047760" cy="23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Страхователь направляет заявление в СЗН в течение 3 месяцев с даты подписания трудового договора с инвалидом (возобновление трудового договора с ветераном, получившим инвалидность в СВО)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Прямоугольник 2"/>
          <p:cNvSpPr/>
          <p:nvPr/>
        </p:nvSpPr>
        <p:spPr>
          <a:xfrm>
            <a:off x="13422960" y="448200"/>
            <a:ext cx="2704680" cy="203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СЗН направляет согласованное заявление работодателя в Фонд в течение 5 рабочих дней со дня осуществления проверки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Прямоугольник 3"/>
          <p:cNvSpPr/>
          <p:nvPr/>
        </p:nvSpPr>
        <p:spPr>
          <a:xfrm>
            <a:off x="10662840" y="641520"/>
            <a:ext cx="2481480" cy="203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СЗН в течение 15 рабочих дней со дня подачи заявления осуществляет проверку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мероприятий по оборудованию рабочих мест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object 3"/>
          <p:cNvSpPr/>
          <p:nvPr/>
        </p:nvSpPr>
        <p:spPr>
          <a:xfrm>
            <a:off x="165600" y="144000"/>
            <a:ext cx="2094480" cy="8856000"/>
          </a:xfrm>
          <a:custGeom>
            <a:avLst/>
            <a:gdLst>
              <a:gd name="textAreaLeft" fmla="*/ 0 w 2094480"/>
              <a:gd name="textAreaRight" fmla="*/ 2094840 w 2094480"/>
              <a:gd name="textAreaTop" fmla="*/ 0 h 8856000"/>
              <a:gd name="textAreaBottom" fmla="*/ 8856360 h 8856000"/>
            </a:gdLst>
            <a:ahLst/>
            <a:cxnLst/>
            <a:rect l="textAreaLeft" t="textAreaTop" r="textAreaRight" b="textAreaBottom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pic>
        <p:nvPicPr>
          <p:cNvPr id="124" name="object 4" descr=""/>
          <p:cNvPicPr/>
          <p:nvPr/>
        </p:nvPicPr>
        <p:blipFill>
          <a:blip r:embed="rId1"/>
          <a:stretch/>
        </p:blipFill>
        <p:spPr>
          <a:xfrm>
            <a:off x="1146600" y="141480"/>
            <a:ext cx="821160" cy="88581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25" name="Group 47"/>
          <p:cNvGrpSpPr/>
          <p:nvPr/>
        </p:nvGrpSpPr>
        <p:grpSpPr>
          <a:xfrm>
            <a:off x="382680" y="7995600"/>
            <a:ext cx="763920" cy="906840"/>
            <a:chOff x="382680" y="7995600"/>
            <a:chExt cx="763920" cy="906840"/>
          </a:xfrm>
        </p:grpSpPr>
        <p:pic>
          <p:nvPicPr>
            <p:cNvPr id="126" name="object 5" descr=""/>
            <p:cNvPicPr/>
            <p:nvPr/>
          </p:nvPicPr>
          <p:blipFill>
            <a:blip r:embed="rId2"/>
            <a:stretch/>
          </p:blipFill>
          <p:spPr>
            <a:xfrm>
              <a:off x="384480" y="8731440"/>
              <a:ext cx="136080" cy="658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27" name="object 6" descr=""/>
            <p:cNvPicPr/>
            <p:nvPr/>
          </p:nvPicPr>
          <p:blipFill>
            <a:blip r:embed="rId3"/>
            <a:stretch/>
          </p:blipFill>
          <p:spPr>
            <a:xfrm>
              <a:off x="539640" y="8732160"/>
              <a:ext cx="284760" cy="756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28" name="object 7"/>
            <p:cNvSpPr/>
            <p:nvPr/>
          </p:nvSpPr>
          <p:spPr>
            <a:xfrm>
              <a:off x="848160" y="8732160"/>
              <a:ext cx="51480" cy="64800"/>
            </a:xfrm>
            <a:custGeom>
              <a:avLst/>
              <a:gdLst>
                <a:gd name="textAreaLeft" fmla="*/ 0 w 51480"/>
                <a:gd name="textAreaRight" fmla="*/ 51840 w 51480"/>
                <a:gd name="textAreaTop" fmla="*/ 0 h 64800"/>
                <a:gd name="textAreaBottom" fmla="*/ 65160 h 64800"/>
              </a:gdLst>
              <a:ahLst/>
              <a:cxnLst/>
              <a:rect l="textAreaLeft" t="textAreaTop" r="textAreaRight" b="textAreaBottom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pic>
          <p:nvPicPr>
            <p:cNvPr id="129" name="object 8" descr=""/>
            <p:cNvPicPr/>
            <p:nvPr/>
          </p:nvPicPr>
          <p:blipFill>
            <a:blip r:embed="rId4"/>
            <a:stretch/>
          </p:blipFill>
          <p:spPr>
            <a:xfrm>
              <a:off x="917280" y="8732160"/>
              <a:ext cx="55080" cy="64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0" name="object 9" descr=""/>
            <p:cNvPicPr/>
            <p:nvPr/>
          </p:nvPicPr>
          <p:blipFill>
            <a:blip r:embed="rId5"/>
            <a:stretch/>
          </p:blipFill>
          <p:spPr>
            <a:xfrm>
              <a:off x="996120" y="8732160"/>
              <a:ext cx="70920" cy="64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31" name="object 10"/>
            <p:cNvSpPr/>
            <p:nvPr/>
          </p:nvSpPr>
          <p:spPr>
            <a:xfrm>
              <a:off x="1091160" y="8732160"/>
              <a:ext cx="55440" cy="64800"/>
            </a:xfrm>
            <a:custGeom>
              <a:avLst/>
              <a:gdLst>
                <a:gd name="textAreaLeft" fmla="*/ 0 w 55440"/>
                <a:gd name="textAreaRight" fmla="*/ 55800 w 55440"/>
                <a:gd name="textAreaTop" fmla="*/ 0 h 64800"/>
                <a:gd name="textAreaBottom" fmla="*/ 65160 h 64800"/>
              </a:gdLst>
              <a:ahLst/>
              <a:cxnLst/>
              <a:rect l="textAreaLeft" t="textAreaTop" r="textAreaRight" b="textAreaBottom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pic>
          <p:nvPicPr>
            <p:cNvPr id="132" name="object 11" descr=""/>
            <p:cNvPicPr/>
            <p:nvPr/>
          </p:nvPicPr>
          <p:blipFill>
            <a:blip r:embed="rId6"/>
            <a:stretch/>
          </p:blipFill>
          <p:spPr>
            <a:xfrm>
              <a:off x="382680" y="8825760"/>
              <a:ext cx="157320" cy="69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3" name="object 12" descr=""/>
            <p:cNvPicPr/>
            <p:nvPr/>
          </p:nvPicPr>
          <p:blipFill>
            <a:blip r:embed="rId7"/>
            <a:stretch/>
          </p:blipFill>
          <p:spPr>
            <a:xfrm>
              <a:off x="558720" y="8828280"/>
              <a:ext cx="136800" cy="74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4" name="object 13" descr=""/>
            <p:cNvPicPr/>
            <p:nvPr/>
          </p:nvPicPr>
          <p:blipFill>
            <a:blip r:embed="rId8"/>
            <a:stretch/>
          </p:blipFill>
          <p:spPr>
            <a:xfrm>
              <a:off x="735840" y="8827560"/>
              <a:ext cx="266400" cy="658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5" name="object 14" descr=""/>
            <p:cNvPicPr/>
            <p:nvPr/>
          </p:nvPicPr>
          <p:blipFill>
            <a:blip r:embed="rId9"/>
            <a:stretch/>
          </p:blipFill>
          <p:spPr>
            <a:xfrm>
              <a:off x="1019160" y="8828280"/>
              <a:ext cx="55080" cy="64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6" name="object 15" descr=""/>
            <p:cNvPicPr/>
            <p:nvPr/>
          </p:nvPicPr>
          <p:blipFill>
            <a:blip r:embed="rId10"/>
            <a:stretch/>
          </p:blipFill>
          <p:spPr>
            <a:xfrm>
              <a:off x="1091160" y="8828280"/>
              <a:ext cx="55080" cy="64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37" name="object 16"/>
            <p:cNvSpPr/>
            <p:nvPr/>
          </p:nvSpPr>
          <p:spPr>
            <a:xfrm>
              <a:off x="1096560" y="8714160"/>
              <a:ext cx="45360" cy="6480"/>
            </a:xfrm>
            <a:custGeom>
              <a:avLst/>
              <a:gdLst>
                <a:gd name="textAreaLeft" fmla="*/ 0 w 45360"/>
                <a:gd name="textAreaRight" fmla="*/ 45720 w 45360"/>
                <a:gd name="textAreaTop" fmla="*/ 0 h 6480"/>
                <a:gd name="textAreaBottom" fmla="*/ 6840 h 6480"/>
              </a:gdLst>
              <a:ahLst/>
              <a:cxnLst/>
              <a:rect l="textAreaLeft" t="textAreaTop" r="textAreaRight" b="textAreaBottom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x-none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pic>
          <p:nvPicPr>
            <p:cNvPr id="138" name="object 17" descr=""/>
            <p:cNvPicPr/>
            <p:nvPr/>
          </p:nvPicPr>
          <p:blipFill>
            <a:blip r:embed="rId11"/>
            <a:stretch/>
          </p:blipFill>
          <p:spPr>
            <a:xfrm>
              <a:off x="390240" y="7995600"/>
              <a:ext cx="748080" cy="6483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39" name="Прямоугольник 88"/>
          <p:cNvSpPr/>
          <p:nvPr/>
        </p:nvSpPr>
        <p:spPr>
          <a:xfrm>
            <a:off x="6529320" y="2293200"/>
            <a:ext cx="250200" cy="37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870" strike="noStrike" u="none">
                <a:solidFill>
                  <a:schemeClr val="dk1"/>
                </a:solidFill>
                <a:effectLst/>
                <a:uFillTx/>
                <a:latin typeface="Montserrat"/>
              </a:rPr>
              <a:t> </a:t>
            </a:r>
            <a:endParaRPr b="0" lang="ru-RU" sz="187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object 25"/>
          <p:cNvSpPr/>
          <p:nvPr/>
        </p:nvSpPr>
        <p:spPr>
          <a:xfrm>
            <a:off x="2413800" y="1416960"/>
            <a:ext cx="12663000" cy="73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3800" bIns="0" anchor="t">
            <a:spAutoFit/>
          </a:bodyPr>
          <a:p>
            <a:pPr marL="12600" algn="ctr" defTabSz="914400">
              <a:lnSpc>
                <a:spcPct val="100000"/>
              </a:lnSpc>
              <a:tabLst>
                <a:tab algn="l" pos="1065960"/>
                <a:tab algn="l" pos="2926800"/>
                <a:tab algn="l" pos="3101760"/>
                <a:tab algn="l" pos="4457520"/>
              </a:tabLst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object 25"/>
          <p:cNvSpPr/>
          <p:nvPr/>
        </p:nvSpPr>
        <p:spPr>
          <a:xfrm>
            <a:off x="2413800" y="4114800"/>
            <a:ext cx="12663000" cy="302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3800" bIns="0" anchor="t">
            <a:spAutoFit/>
          </a:bodyPr>
          <a:p>
            <a:pPr marL="12600" defTabSz="914400">
              <a:lnSpc>
                <a:spcPct val="100000"/>
              </a:lnSpc>
              <a:tabLst>
                <a:tab algn="l" pos="1065960"/>
                <a:tab algn="l" pos="2926800"/>
                <a:tab algn="l" pos="3101760"/>
                <a:tab algn="l" pos="4457520"/>
              </a:tabLst>
            </a:pPr>
            <a:r>
              <a:rPr b="0" lang="ru-RU" sz="2400" strike="noStrike" u="none">
                <a:solidFill>
                  <a:schemeClr val="dk2"/>
                </a:solidFill>
                <a:effectLst/>
                <a:uFillTx/>
                <a:latin typeface="Times New Roman"/>
              </a:rPr>
              <a:t>Консультирование страхователей по вопросам: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  <a:tabLst>
                <a:tab algn="l" pos="1065960"/>
                <a:tab algn="l" pos="2926800"/>
                <a:tab algn="l" pos="3101760"/>
                <a:tab algn="l" pos="4457520"/>
              </a:tabLst>
            </a:pP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  <a:tabLst>
                <a:tab algn="l" pos="1065960"/>
                <a:tab algn="l" pos="2926800"/>
                <a:tab algn="l" pos="3101760"/>
                <a:tab algn="l" pos="4457520"/>
              </a:tabLst>
            </a:pPr>
            <a:r>
              <a:rPr b="1" lang="ru-RU" sz="2400" strike="noStrike" u="none">
                <a:solidFill>
                  <a:schemeClr val="dk2"/>
                </a:solidFill>
                <a:effectLst/>
                <a:uFillTx/>
                <a:latin typeface="Times New Roman"/>
              </a:rPr>
              <a:t>по вопросам участия в программе субсидирования: </a:t>
            </a:r>
            <a:r>
              <a:rPr b="0" lang="ru-RU" sz="2400" strike="noStrike" u="none">
                <a:solidFill>
                  <a:schemeClr val="dk2"/>
                </a:solidFill>
                <a:effectLst/>
                <a:uFillTx/>
                <a:latin typeface="Times New Roman"/>
              </a:rPr>
              <a:t>Управления труда и занятости Республики Карелия (8142) 44-58-43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  <a:tabLst>
                <a:tab algn="l" pos="1065960"/>
                <a:tab algn="l" pos="2926800"/>
                <a:tab algn="l" pos="3101760"/>
                <a:tab algn="l" pos="4457520"/>
              </a:tabLst>
            </a:pP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  <a:tabLst>
                <a:tab algn="l" pos="1065960"/>
                <a:tab algn="l" pos="2926800"/>
                <a:tab algn="l" pos="3101760"/>
                <a:tab algn="l" pos="4457520"/>
              </a:tabLst>
            </a:pPr>
            <a:r>
              <a:rPr b="1" lang="ru-RU" sz="2400" strike="noStrike" u="none">
                <a:solidFill>
                  <a:schemeClr val="dk2"/>
                </a:solidFill>
                <a:effectLst/>
                <a:uFillTx/>
                <a:latin typeface="Times New Roman"/>
              </a:rPr>
              <a:t>предоставления заявления в СФР: </a:t>
            </a:r>
            <a:r>
              <a:rPr b="0" lang="ru-RU" sz="2400" strike="noStrike" u="none">
                <a:solidFill>
                  <a:schemeClr val="dk2"/>
                </a:solidFill>
                <a:effectLst/>
                <a:uFillTx/>
                <a:latin typeface="Times New Roman"/>
              </a:rPr>
              <a:t>(8142) 79-52-00, добавочный 2029, 2023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  <a:tabLst>
                <a:tab algn="l" pos="1065960"/>
                <a:tab algn="l" pos="2926800"/>
                <a:tab algn="l" pos="3101760"/>
                <a:tab algn="l" pos="4457520"/>
              </a:tabLst>
            </a:pP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  <a:tabLst>
                <a:tab algn="l" pos="1065960"/>
                <a:tab algn="l" pos="2926800"/>
                <a:tab algn="l" pos="3101760"/>
                <a:tab algn="l" pos="4457520"/>
              </a:tabLst>
            </a:pP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object 24"/>
          <p:cNvSpPr/>
          <p:nvPr/>
        </p:nvSpPr>
        <p:spPr>
          <a:xfrm>
            <a:off x="2508120" y="8002440"/>
            <a:ext cx="2061000" cy="39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280" bIns="0" anchor="t">
            <a:spAutoFit/>
          </a:bodyPr>
          <a:p>
            <a:pPr marL="12600" defTabSz="914400">
              <a:lnSpc>
                <a:spcPct val="100000"/>
              </a:lnSpc>
              <a:spcBef>
                <a:spcPts val="136"/>
              </a:spcBef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796</TotalTime>
  <Application>LibreOffice/25.2.6.2$Linux_X86_64 LibreOffice_project/520$Build-2</Application>
  <AppVersion>15.0000</AppVersion>
  <Words>788</Words>
  <Paragraphs>68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2023-05-03T09:25:15Z</dcterms:created>
  <dc:creator>Мухина Мария Геннадьевна</dc:creator>
  <dc:description/>
  <dc:language>ru-RU</dc:language>
  <cp:lastModifiedBy/>
  <cp:lastPrinted>2025-10-08T05:58:41Z</cp:lastPrinted>
  <dcterms:modified xsi:type="dcterms:W3CDTF">2026-06-18T15:15:35Z</dcterms:modified>
  <cp:revision>176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2023-05-03T00:00:00Z</vt:filetime>
  </property>
  <property fmtid="{D5CDD505-2E9C-101B-9397-08002B2CF9AE}" pid="3" name="Creator">
    <vt:lpwstr>Adobe InDesign 16.1 (Macintosh)</vt:lpwstr>
  </property>
  <property fmtid="{D5CDD505-2E9C-101B-9397-08002B2CF9AE}" pid="4" name="LastSaved">
    <vt:filetime>2023-05-03T00:00:00Z</vt:filetime>
  </property>
  <property fmtid="{D5CDD505-2E9C-101B-9397-08002B2CF9AE}" pid="5" name="Notes">
    <vt:i4>4</vt:i4>
  </property>
  <property fmtid="{D5CDD505-2E9C-101B-9397-08002B2CF9AE}" pid="6" name="PresentationFormat">
    <vt:lpwstr>Произвольный</vt:lpwstr>
  </property>
  <property fmtid="{D5CDD505-2E9C-101B-9397-08002B2CF9AE}" pid="7" name="Slides">
    <vt:i4>5</vt:i4>
  </property>
</Properties>
</file>