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</p:sldIdLst>
  <p:sldSz cx="7556500" cy="10693400"/>
  <p:notesSz cx="6808788" cy="9940925"/>
  <p:defaultTextStyle>
    <a:defPPr>
      <a:defRPr kern="0"/>
    </a:defPPr>
  </p:defaultTextStyle>
  <p:extLst>
    <p:ext uri="{EFAFB233-063F-42B5-8137-9DF3F51BA10A}">
      <p15:sld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50" d="100"/>
          <a:sy n="150" d="100"/>
        </p:scale>
        <p:origin x="-1428" y="16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4/22/2026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4/22/2026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4/22/2026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4/22/2026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4/22/2026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4/22/2026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="" xmlns:a16="http://schemas.microsoft.com/office/drawing/2014/main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="" xmlns:a16="http://schemas.microsoft.com/office/drawing/2014/main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="" xmlns:a16="http://schemas.microsoft.com/office/drawing/2014/main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="" xmlns:a16="http://schemas.microsoft.com/office/drawing/2014/main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="" xmlns:a16="http://schemas.microsoft.com/office/drawing/2014/main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="" xmlns:a16="http://schemas.microsoft.com/office/drawing/2014/main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="" xmlns:a16="http://schemas.microsoft.com/office/drawing/2014/main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="" xmlns:a16="http://schemas.microsoft.com/office/drawing/2014/main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="" xmlns:a16="http://schemas.microsoft.com/office/drawing/2014/main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="" xmlns:a16="http://schemas.microsoft.com/office/drawing/2014/main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822835" y="316976"/>
            <a:ext cx="2316480" cy="112268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5" dirty="0" smtClean="0"/>
              <a:t>МАЙ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="" xmlns:a16="http://schemas.microsoft.com/office/drawing/2014/main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41456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FFFFFF"/>
                </a:solidFill>
                <a:latin typeface="Calibri"/>
                <a:cs typeface="Calibri"/>
              </a:rPr>
              <a:t>контакты: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Адрес:КБР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,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Прохладненский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район,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г.Прохладный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,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ул.Боронтова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368а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 88-66-31-73-5-85</a:t>
            </a:r>
            <a:endParaRPr lang="ru-RU" sz="130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Ворон Ирина Александровна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="" xmlns:a16="http://schemas.microsoft.com/office/drawing/2014/main" id="{797366C2-E247-0149-04E1-7921DBE2C6E3}"/>
              </a:ext>
            </a:extLst>
          </p:cNvPr>
          <p:cNvSpPr txBox="1"/>
          <p:nvPr/>
        </p:nvSpPr>
        <p:spPr>
          <a:xfrm>
            <a:off x="3819087" y="7361555"/>
            <a:ext cx="3297554" cy="5759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пятница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09:30</a:t>
            </a:r>
            <a:r>
              <a:rPr sz="1600" b="1" spc="-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1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6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30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="" xmlns:a16="http://schemas.microsoft.com/office/drawing/2014/main" id="{C92CC961-9BC4-F300-E421-2713ABA11078}"/>
              </a:ext>
            </a:extLst>
          </p:cNvPr>
          <p:cNvSpPr txBox="1"/>
          <p:nvPr/>
        </p:nvSpPr>
        <p:spPr>
          <a:xfrm>
            <a:off x="5849952" y="8786545"/>
            <a:ext cx="1500197" cy="751487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lang="ru-RU" sz="800" dirty="0">
                <a:solidFill>
                  <a:srgbClr val="FFFFFF"/>
                </a:solidFill>
                <a:latin typeface="Calibri"/>
                <a:cs typeface="Calibri"/>
              </a:rPr>
              <a:t>п</a:t>
            </a:r>
            <a:r>
              <a:rPr sz="800" smtClean="0">
                <a:solidFill>
                  <a:srgbClr val="FFFFFF"/>
                </a:solidFill>
                <a:latin typeface="Calibri"/>
                <a:cs typeface="Calibri"/>
              </a:rPr>
              <a:t>о</a:t>
            </a:r>
            <a:r>
              <a:rPr sz="800" spc="45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45" smtClean="0">
                <a:solidFill>
                  <a:srgbClr val="FFFFFF"/>
                </a:solidFill>
                <a:latin typeface="Calibri"/>
                <a:cs typeface="Calibri"/>
              </a:rPr>
              <a:t> Кабардино-Балкарской </a:t>
            </a:r>
            <a:r>
              <a:rPr lang="ru-RU" sz="800" spc="45" dirty="0">
                <a:solidFill>
                  <a:srgbClr val="FFFFFF"/>
                </a:solidFill>
                <a:latin typeface="Calibri"/>
                <a:cs typeface="Calibri"/>
              </a:rPr>
              <a:t>Р</a:t>
            </a:r>
            <a:r>
              <a:rPr lang="ru-RU" sz="800" spc="45" smtClean="0">
                <a:solidFill>
                  <a:srgbClr val="FFFFFF"/>
                </a:solidFill>
                <a:latin typeface="Calibri"/>
                <a:cs typeface="Calibri"/>
              </a:rPr>
              <a:t>еспублике </a:t>
            </a:r>
            <a:r>
              <a:rPr lang="ru-RU" sz="800" spc="45" dirty="0" smtClean="0">
                <a:solidFill>
                  <a:srgbClr val="FFFFFF"/>
                </a:solidFill>
                <a:latin typeface="Calibri"/>
                <a:cs typeface="Calibri"/>
              </a:rPr>
              <a:t>в </a:t>
            </a:r>
            <a:r>
              <a:rPr lang="ru-RU" sz="800" spc="45" dirty="0" err="1" smtClean="0">
                <a:solidFill>
                  <a:srgbClr val="FFFFFF"/>
                </a:solidFill>
                <a:latin typeface="Calibri"/>
                <a:cs typeface="Calibri"/>
              </a:rPr>
              <a:t>Лескенском</a:t>
            </a:r>
            <a:r>
              <a:rPr lang="ru-RU" sz="800" spc="45" dirty="0" smtClean="0">
                <a:solidFill>
                  <a:srgbClr val="FFFFFF"/>
                </a:solidFill>
                <a:latin typeface="Calibri"/>
                <a:cs typeface="Calibri"/>
              </a:rPr>
              <a:t> районе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="" xmlns:a16="http://schemas.microsoft.com/office/drawing/2014/main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="" xmlns:a16="http://schemas.microsoft.com/office/drawing/2014/main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="" xmlns:a16="http://schemas.microsoft.com/office/drawing/2014/main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="" xmlns:a16="http://schemas.microsoft.com/office/drawing/2014/main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="" xmlns:a16="http://schemas.microsoft.com/office/drawing/2014/main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="" xmlns:a16="http://schemas.microsoft.com/office/drawing/2014/main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="" xmlns:a16="http://schemas.microsoft.com/office/drawing/2014/main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="" xmlns:a16="http://schemas.microsoft.com/office/drawing/2014/main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="" xmlns:a16="http://schemas.microsoft.com/office/drawing/2014/main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="" xmlns:a16="http://schemas.microsoft.com/office/drawing/2014/main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="" xmlns:a16="http://schemas.microsoft.com/office/drawing/2014/main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="" xmlns:a16="http://schemas.microsoft.com/office/drawing/2014/main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="" xmlns:a16="http://schemas.microsoft.com/office/drawing/2014/main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="" xmlns:a16="http://schemas.microsoft.com/office/drawing/2014/main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="" xmlns:a16="http://schemas.microsoft.com/office/drawing/2014/main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="" xmlns:a16="http://schemas.microsoft.com/office/drawing/2014/main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="" xmlns:a16="http://schemas.microsoft.com/office/drawing/2014/main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="" xmlns:a16="http://schemas.microsoft.com/office/drawing/2014/main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="" xmlns:a16="http://schemas.microsoft.com/office/drawing/2014/main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="" xmlns:a16="http://schemas.microsoft.com/office/drawing/2014/main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="" xmlns:a16="http://schemas.microsoft.com/office/drawing/2014/main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="" xmlns:a16="http://schemas.microsoft.com/office/drawing/2014/main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="" xmlns:a16="http://schemas.microsoft.com/office/drawing/2014/main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="" xmlns:a16="http://schemas.microsoft.com/office/drawing/2014/main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="" xmlns:a16="http://schemas.microsoft.com/office/drawing/2014/main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="" xmlns:a16="http://schemas.microsoft.com/office/drawing/2014/main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14175877"/>
              </p:ext>
            </p:extLst>
          </p:nvPr>
        </p:nvGraphicFramePr>
        <p:xfrm>
          <a:off x="349250" y="2077881"/>
          <a:ext cx="6790065" cy="5059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2480">
                  <a:extLst>
                    <a:ext uri="{9D8B030D-6E8A-4147-A177-3AD203B41FA5}">
                      <a16:colId xmlns="" xmlns:a16="http://schemas.microsoft.com/office/drawing/2014/main" val="4074742491"/>
                    </a:ext>
                  </a:extLst>
                </a:gridCol>
                <a:gridCol w="4796320">
                  <a:extLst>
                    <a:ext uri="{9D8B030D-6E8A-4147-A177-3AD203B41FA5}">
                      <a16:colId xmlns="" xmlns:a16="http://schemas.microsoft.com/office/drawing/2014/main" val="3160443083"/>
                    </a:ext>
                  </a:extLst>
                </a:gridCol>
                <a:gridCol w="1151265">
                  <a:extLst>
                    <a:ext uri="{9D8B030D-6E8A-4147-A177-3AD203B41FA5}">
                      <a16:colId xmlns="" xmlns:a16="http://schemas.microsoft.com/office/drawing/2014/main" val="329958088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423242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1" strike="noStrike" spc="-1" dirty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01.05</a:t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strike="noStrike" spc="-1" dirty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«Мир, труд, май!» Участие в городских праздничных мероприятиях.</a:t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strike="noStrike" spc="-1" dirty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10:00</a:t>
                      </a:r>
                      <a:endParaRPr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1" strike="noStrike" spc="-1" dirty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05.05</a:t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strike="noStrike" spc="-1" dirty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Microsoft YaHei"/>
                        </a:rPr>
                        <a:t> </a:t>
                      </a:r>
                      <a:r>
                        <a:rPr lang="ru-RU" sz="1400" strike="noStrike" spc="-1" dirty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Microsoft YaHei"/>
                        </a:rPr>
                        <a:t>«Секреты активного долголетия».  О правильном питании, умеренных видах спорта, о важности соблюдения режима сна и отдыха.</a:t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11:00</a:t>
                      </a:r>
                      <a:endParaRPr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1" strike="noStrike" spc="-1" dirty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08.05</a:t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strike="noStrike" spc="-1" dirty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Microsoft YaHei"/>
                        </a:rPr>
                        <a:t>«Память поколений».  Участие в городских праздничных мероприятиях.</a:t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10:00</a:t>
                      </a:r>
                      <a:endParaRPr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68595259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800" b="1" strike="noStrike" spc="-1" dirty="0"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12.05</a:t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spc="-1" dirty="0">
                          <a:latin typeface="Calibri"/>
                        </a:rPr>
                        <a:t>«Семейные традиции». Встреча за столом, чаепитие, обмен рецептами, воспоминания.</a:t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12:00</a:t>
                      </a:r>
                      <a:endParaRPr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28585763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800" b="1" spc="-1" dirty="0">
                          <a:latin typeface="Calibri"/>
                        </a:rPr>
                        <a:t>19.05</a:t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spc="-1" dirty="0">
                          <a:latin typeface="Calibri"/>
                        </a:rPr>
                        <a:t>«Пионерское детство». Встреча за столом, чаепитие, демонстрация фото, рассказы и воспоминания.</a:t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12:00</a:t>
                      </a:r>
                      <a:endParaRPr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800" b="1" strike="noStrike" spc="-1" dirty="0"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21.05</a:t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ru-RU" sz="140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Microsoft YaHei"/>
                        </a:rPr>
                        <a:t>«Откуда мы родом: пишем историю семьи вместе» Трансляция проекта Российского общества «Знание».</a:t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10:00</a:t>
                      </a:r>
                      <a:endParaRPr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800" b="1" strike="noStrike" spc="-1" dirty="0"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26.05</a:t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ru-RU" sz="140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Microsoft YaHei"/>
                        </a:rPr>
                        <a:t>Клуб «Рукодельницы». Идеи для уюта в доме своими руками.</a:t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12:00</a:t>
                      </a:r>
                      <a:endParaRPr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800" b="1" strike="noStrike" spc="-1" dirty="0"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30.05</a:t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spc="-1" dirty="0">
                          <a:latin typeface="Calibri"/>
                        </a:rPr>
                        <a:t>«Завтра лето!» </a:t>
                      </a:r>
                      <a:r>
                        <a:rPr lang="ru-RU" sz="1400" strike="noStrike" spc="-1" dirty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Microsoft YaHei"/>
                        </a:rPr>
                        <a:t>Обмен опытом по выращиванию и уходу за растениями в летний период.</a:t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12:00</a:t>
                      </a:r>
                      <a:endParaRPr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112</TotalTime>
  <Words>191</Words>
  <Application>Microsoft Office PowerPoint</Application>
  <PresentationFormat>Произвольный</PresentationFormat>
  <Paragraphs>38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МЕРОПРИЯТИЯ НА МАЙ 2026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Бабаева Мадина Анатольевна</cp:lastModifiedBy>
  <cp:revision>27</cp:revision>
  <cp:lastPrinted>2026-03-17T12:39:41Z</cp:lastPrinted>
  <dcterms:created xsi:type="dcterms:W3CDTF">2025-11-06T11:20:25Z</dcterms:created>
  <dcterms:modified xsi:type="dcterms:W3CDTF">2026-04-22T12:47:23Z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