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6797675" cy="9926638"/>
  <p:defaultTextStyle>
    <a:defPPr>
      <a:defRPr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3612" y="-45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 bwMode="auto"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 bwMode="auto">
          <a:xfrm>
            <a:off x="1134427" y="5988303"/>
            <a:ext cx="5293995" cy="267335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4/24/2026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36000" tIns="36000" rIns="36000" bIns="3600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 bwMode="auto"/>
        <p:txBody>
          <a:bodyPr lIns="36000" tIns="36000" rIns="36000" bIns="36000"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4/24/2026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36000" tIns="36000" rIns="36000" bIns="3600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 bwMode="auto"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 bwMode="auto"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4/24/2026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36000" tIns="36000" rIns="36000" bIns="3600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4/24/2026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4/24/2026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 bwMode="auto"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4/24/2026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33" name="object 33"/>
          <p:cNvPicPr/>
          <p:nvPr/>
        </p:nvPicPr>
        <p:blipFill>
          <a:blip r:embed="rId2"/>
          <a:stretch/>
        </p:blipFill>
        <p:spPr bwMode="auto">
          <a:xfrm>
            <a:off x="3731615" y="108000"/>
            <a:ext cx="3720387" cy="1658669"/>
          </a:xfrm>
          <a:prstGeom prst="rect">
            <a:avLst/>
          </a:prstGeom>
        </p:spPr>
      </p:pic>
      <p:sp>
        <p:nvSpPr>
          <p:cNvPr id="35" name="object 35"/>
          <p:cNvSpPr/>
          <p:nvPr/>
        </p:nvSpPr>
        <p:spPr bwMode="auto">
          <a:xfrm>
            <a:off x="111243" y="7000335"/>
            <a:ext cx="7345679" cy="3583940"/>
          </a:xfrm>
          <a:custGeom>
            <a:avLst/>
            <a:gdLst/>
            <a:ahLst/>
            <a:cxnLst/>
            <a:rect l="l" t="t" r="r" b="b"/>
            <a:pathLst>
              <a:path w="7345680" h="3583940" extrusionOk="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36000" tIns="36000" rIns="36000" bIns="36000" rtlCol="0"/>
          <a:lstStyle/>
          <a:p>
            <a:pPr>
              <a:defRPr/>
            </a:pPr>
            <a:endParaRPr/>
          </a:p>
        </p:txBody>
      </p:sp>
      <p:grpSp>
        <p:nvGrpSpPr>
          <p:cNvPr id="2" name="Группа 1"/>
          <p:cNvGrpSpPr/>
          <p:nvPr/>
        </p:nvGrpSpPr>
        <p:grpSpPr bwMode="auto">
          <a:xfrm>
            <a:off x="4235450" y="10008287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3"/>
            <a:stretch/>
          </p:blipFill>
          <p:spPr bwMode="auto"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 bwMode="auto"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 extrusionOk="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36000" tIns="36000" rIns="36000" bIns="36000" rtlCol="0"/>
            <a:lstStyle/>
            <a:p>
              <a:pPr>
                <a:defRPr/>
              </a:pPr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4"/>
            <a:stretch/>
          </p:blipFill>
          <p:spPr bwMode="auto">
            <a:xfrm>
              <a:off x="888787" y="8176458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5"/>
            <a:stretch/>
          </p:blipFill>
          <p:spPr bwMode="auto"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6"/>
            <a:stretch/>
          </p:blipFill>
          <p:spPr bwMode="auto"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7"/>
            <a:stretch/>
          </p:blipFill>
          <p:spPr bwMode="auto"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3" name="object 43"/>
          <p:cNvSpPr txBox="1"/>
          <p:nvPr/>
        </p:nvSpPr>
        <p:spPr bwMode="auto">
          <a:xfrm>
            <a:off x="155982" y="8041084"/>
            <a:ext cx="5114290" cy="2590128"/>
          </a:xfrm>
          <a:prstGeom prst="rect">
            <a:avLst/>
          </a:prstGeom>
        </p:spPr>
        <p:txBody>
          <a:bodyPr vert="horz" wrap="square" lIns="36000" tIns="174625" rIns="36000" bIns="3600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  <a:defRPr/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  <a:defRPr/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  <a:defRPr/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г.Тырныауз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пр.Эльбрусский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52 б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89287036747</a:t>
            </a:r>
            <a:endParaRPr dirty="0"/>
          </a:p>
          <a:p>
            <a:pPr marL="15240" marR="5080">
              <a:lnSpc>
                <a:spcPts val="1300"/>
              </a:lnSpc>
              <a:spcBef>
                <a:spcPts val="130"/>
              </a:spcBef>
              <a:defRPr/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Хуштова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Г.А.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 bwMode="auto">
          <a:xfrm>
            <a:off x="2906852" y="8792305"/>
            <a:ext cx="3145841" cy="883828"/>
          </a:xfrm>
          <a:prstGeom prst="rect">
            <a:avLst/>
          </a:prstGeom>
        </p:spPr>
        <p:txBody>
          <a:bodyPr vert="horz" wrap="square" lIns="36000" tIns="12700" rIns="36000" bIns="3600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  <a:defRPr/>
            </a:pPr>
            <a:r>
              <a:rPr lang="ru-RU" sz="1600" b="1" dirty="0" smtClean="0">
                <a:solidFill>
                  <a:schemeClr val="bg1"/>
                </a:solidFill>
                <a:latin typeface="Calibri"/>
                <a:cs typeface="Calibri"/>
              </a:rPr>
              <a:t>               </a:t>
            </a:r>
            <a:r>
              <a:rPr sz="1600" b="1" dirty="0" err="1" smtClean="0">
                <a:solidFill>
                  <a:schemeClr val="bg1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600" b="1" spc="-10" dirty="0" err="1">
                <a:solidFill>
                  <a:schemeClr val="bg1"/>
                </a:solidFill>
                <a:latin typeface="Calibri"/>
                <a:cs typeface="Calibri"/>
              </a:rPr>
              <a:t>работы</a:t>
            </a:r>
            <a:r>
              <a:rPr sz="1600" b="1" spc="-10" dirty="0">
                <a:solidFill>
                  <a:schemeClr val="bg1"/>
                </a:solidFill>
                <a:latin typeface="Calibri"/>
                <a:cs typeface="Calibri"/>
              </a:rPr>
              <a:t>: </a:t>
            </a:r>
            <a:r>
              <a:rPr sz="1600" b="1" spc="-10" dirty="0" err="1" smtClean="0">
                <a:solidFill>
                  <a:schemeClr val="bg1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chemeClr val="bg1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chemeClr val="bg1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chemeClr val="bg1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chemeClr val="bg1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chemeClr val="bg1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chemeClr val="bg1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chemeClr val="bg1"/>
                </a:solidFill>
                <a:latin typeface="Calibri"/>
                <a:cs typeface="Calibri"/>
              </a:rPr>
              <a:t>:30</a:t>
            </a:r>
            <a:endParaRPr sz="16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 bwMode="auto"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36000" tIns="33019" rIns="36000" bIns="3600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  <a:defRPr/>
            </a:pP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Отделение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899">
              <a:lnSpc>
                <a:spcPts val="800"/>
              </a:lnSpc>
              <a:defRPr/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  <a:defRPr/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 err="1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/>
          <p:cNvGrpSpPr/>
          <p:nvPr/>
        </p:nvGrpSpPr>
        <p:grpSpPr bwMode="auto">
          <a:xfrm>
            <a:off x="277142" y="143451"/>
            <a:ext cx="2518182" cy="983928"/>
            <a:chOff x="512394" y="489204"/>
            <a:chExt cx="2518182" cy="983928"/>
          </a:xfrm>
        </p:grpSpPr>
        <p:pic>
          <p:nvPicPr>
            <p:cNvPr id="49" name="object 49"/>
            <p:cNvPicPr/>
            <p:nvPr/>
          </p:nvPicPr>
          <p:blipFill>
            <a:blip r:embed="rId8"/>
            <a:stretch/>
          </p:blipFill>
          <p:spPr bwMode="auto"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 bwMode="auto">
            <a:xfrm>
              <a:off x="1577060" y="814692"/>
              <a:ext cx="295274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 extrusionOk="0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 extrusionOk="0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36000" tIns="36000" rIns="36000" bIns="36000" rtlCol="0"/>
            <a:lstStyle/>
            <a:p>
              <a:pPr>
                <a:defRPr/>
              </a:pPr>
              <a:endParaRPr/>
            </a:p>
          </p:txBody>
        </p:sp>
        <p:grpSp>
          <p:nvGrpSpPr>
            <p:cNvPr id="51" name="object 51"/>
            <p:cNvGrpSpPr/>
            <p:nvPr/>
          </p:nvGrpSpPr>
          <p:grpSpPr bwMode="auto">
            <a:xfrm>
              <a:off x="1917866" y="814804"/>
              <a:ext cx="447675" cy="151130"/>
              <a:chOff x="1917866" y="814804"/>
              <a:chExt cx="447675" cy="151130"/>
            </a:xfrm>
          </p:grpSpPr>
          <p:sp>
            <p:nvSpPr>
              <p:cNvPr id="52" name="object 52"/>
              <p:cNvSpPr/>
              <p:nvPr/>
            </p:nvSpPr>
            <p:spPr bwMode="auto"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 extrusionOk="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 extrusionOk="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36000" tIns="36000" rIns="36000" bIns="36000" rtlCol="0"/>
              <a:lstStyle/>
              <a:p>
                <a:pPr>
                  <a:defRPr/>
                </a:pPr>
                <a:endParaRPr/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/>
              <a:stretch/>
            </p:blipFill>
            <p:spPr bwMode="auto"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/>
            <p:cNvPicPr/>
            <p:nvPr/>
          </p:nvPicPr>
          <p:blipFill>
            <a:blip r:embed="rId10"/>
            <a:stretch/>
          </p:blipFill>
          <p:spPr bwMode="auto"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/>
            <p:cNvGrpSpPr/>
            <p:nvPr/>
          </p:nvGrpSpPr>
          <p:grpSpPr bwMode="auto"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/>
              <a:stretch/>
            </p:blipFill>
            <p:spPr bwMode="auto"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/>
              <p:cNvSpPr/>
              <p:nvPr/>
            </p:nvSpPr>
            <p:spPr bwMode="auto"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 extrusionOk="0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 extrusionOk="0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 extrusionOk="0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 extrusionOk="0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36000" tIns="36000" rIns="36000" bIns="36000" rtlCol="0"/>
              <a:lstStyle/>
              <a:p>
                <a:pPr>
                  <a:defRPr/>
                </a:pPr>
                <a:endParaRPr/>
              </a:p>
            </p:txBody>
          </p:sp>
        </p:grpSp>
        <p:grpSp>
          <p:nvGrpSpPr>
            <p:cNvPr id="58" name="object 58"/>
            <p:cNvGrpSpPr/>
            <p:nvPr/>
          </p:nvGrpSpPr>
          <p:grpSpPr bwMode="auto"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/>
              <a:stretch/>
            </p:blipFill>
            <p:spPr bwMode="auto"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/>
              <p:cNvPicPr/>
              <p:nvPr/>
            </p:nvPicPr>
            <p:blipFill>
              <a:blip r:embed="rId13"/>
              <a:stretch/>
            </p:blipFill>
            <p:spPr bwMode="auto"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/>
            <p:cNvGrpSpPr/>
            <p:nvPr/>
          </p:nvGrpSpPr>
          <p:grpSpPr bwMode="auto">
            <a:xfrm>
              <a:off x="1556741" y="1284537"/>
              <a:ext cx="1473835" cy="188594"/>
              <a:chOff x="1556741" y="1284537"/>
              <a:chExt cx="1473835" cy="188594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/>
              <a:stretch/>
            </p:blipFill>
            <p:spPr bwMode="auto"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/>
              <p:cNvPicPr/>
              <p:nvPr/>
            </p:nvPicPr>
            <p:blipFill>
              <a:blip r:embed="rId15"/>
              <a:stretch/>
            </p:blipFill>
            <p:spPr bwMode="auto"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/>
              <p:cNvPicPr/>
              <p:nvPr/>
            </p:nvPicPr>
            <p:blipFill>
              <a:blip r:embed="rId16"/>
              <a:stretch/>
            </p:blipFill>
            <p:spPr bwMode="auto"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/>
              <p:cNvPicPr/>
              <p:nvPr/>
            </p:nvPicPr>
            <p:blipFill>
              <a:blip r:embed="rId17"/>
              <a:stretch/>
            </p:blipFill>
            <p:spPr bwMode="auto"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/>
              <p:cNvSpPr/>
              <p:nvPr/>
            </p:nvSpPr>
            <p:spPr bwMode="auto"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 extrusionOk="0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36000" tIns="36000" rIns="36000" bIns="36000" rtlCol="0"/>
              <a:lstStyle/>
              <a:p>
                <a:pPr>
                  <a:defRPr/>
                </a:pPr>
                <a:endParaRPr/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/>
              <a:stretch/>
            </p:blipFill>
            <p:spPr bwMode="auto"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/>
              <p:cNvPicPr/>
              <p:nvPr/>
            </p:nvPicPr>
            <p:blipFill>
              <a:blip r:embed="rId19"/>
              <a:stretch/>
            </p:blipFill>
            <p:spPr bwMode="auto"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/>
          <p:cNvSpPr/>
          <p:nvPr/>
        </p:nvSpPr>
        <p:spPr bwMode="auto"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Овал 3"/>
          <p:cNvSpPr/>
          <p:nvPr/>
        </p:nvSpPr>
        <p:spPr bwMode="auto"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48" name="object 48"/>
          <p:cNvPicPr/>
          <p:nvPr/>
        </p:nvPicPr>
        <p:blipFill>
          <a:blip r:embed="rId20"/>
          <a:stretch/>
        </p:blipFill>
        <p:spPr bwMode="auto"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1"/>
          <a:stretch/>
        </p:blipFill>
        <p:spPr bwMode="auto"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6744469"/>
              </p:ext>
            </p:extLst>
          </p:nvPr>
        </p:nvGraphicFramePr>
        <p:xfrm>
          <a:off x="687688" y="1766669"/>
          <a:ext cx="6713865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6280"/>
                <a:gridCol w="4796320"/>
                <a:gridCol w="1151265"/>
              </a:tblGrid>
              <a:tr h="37084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dirty="0">
                          <a:latin typeface="Calibri"/>
                        </a:rPr>
                        <a:t>Дата 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dirty="0">
                          <a:latin typeface="Calibri"/>
                        </a:rPr>
                        <a:t>Мероприятие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>
                          <a:latin typeface="Calibri"/>
                        </a:rPr>
                        <a:t>Время</a:t>
                      </a:r>
                      <a:endParaRPr/>
                    </a:p>
                    <a:p>
                      <a:pPr algn="ctr">
                        <a:defRPr/>
                      </a:pPr>
                      <a:r>
                        <a:rPr lang="ru-RU">
                          <a:latin typeface="Calibri"/>
                        </a:rPr>
                        <a:t>начала</a:t>
                      </a:r>
                      <a:endParaRPr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07.05</a:t>
                      </a:r>
                      <a:endParaRPr lang="ru-RU" dirty="0" smtClean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12.05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dirty="0" smtClean="0"/>
                        <a:t>Кинопоказ посвященный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празднованию Дня Победы: «Географы-Великой</a:t>
                      </a:r>
                      <a:r>
                        <a:rPr lang="ru-RU" baseline="0" dirty="0" smtClean="0"/>
                        <a:t> Победе</a:t>
                      </a:r>
                      <a:r>
                        <a:rPr lang="ru-RU" dirty="0" smtClean="0"/>
                        <a:t>»</a:t>
                      </a:r>
                      <a:endParaRPr lang="ru-RU" sz="1800" b="0" dirty="0" smtClean="0">
                        <a:latin typeface="Calibri"/>
                        <a:cs typeface="Calibri Light"/>
                      </a:endParaRPr>
                    </a:p>
                    <a:p>
                      <a:pPr marL="0" marR="0" lvl="0" indent="0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dirty="0" smtClean="0"/>
                    </a:p>
                    <a:p>
                      <a:pPr marL="0" marR="0" lvl="0" indent="0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dirty="0" smtClean="0"/>
                        <a:t>Лекция</a:t>
                      </a:r>
                      <a:r>
                        <a:rPr lang="ru-RU" baseline="0" dirty="0" smtClean="0"/>
                        <a:t> «Ф</a:t>
                      </a:r>
                      <a:r>
                        <a:rPr lang="ru-RU" dirty="0" smtClean="0"/>
                        <a:t>инансовая безопасность: как защитить свои средства»</a:t>
                      </a:r>
                      <a:endParaRPr lang="ru-RU" sz="1800" b="0" dirty="0">
                        <a:latin typeface="Calibri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15: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30</a:t>
                      </a:r>
                    </a:p>
                    <a:p>
                      <a:pPr marL="0" marR="0" lvl="0" indent="0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800" b="0" spc="-25" dirty="0" smtClean="0">
                        <a:solidFill>
                          <a:srgbClr val="231F20"/>
                        </a:solidFill>
                        <a:latin typeface="Calibri"/>
                        <a:cs typeface="Calibri"/>
                      </a:endParaRPr>
                    </a:p>
                    <a:p>
                      <a:pPr marL="0" marR="0" lvl="0" indent="0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800" b="0" spc="-25" dirty="0" smtClean="0">
                        <a:solidFill>
                          <a:srgbClr val="231F20"/>
                        </a:solidFill>
                        <a:latin typeface="Calibri"/>
                        <a:cs typeface="Calibri"/>
                      </a:endParaRPr>
                    </a:p>
                    <a:p>
                      <a:pPr marL="0" marR="0" lvl="0" indent="0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spc="0" dirty="0" smtClean="0">
                          <a:solidFill>
                            <a:schemeClr val="dk1"/>
                          </a:solidFill>
                          <a:latin typeface="Calibri"/>
                          <a:cs typeface="Calibri"/>
                        </a:rPr>
                        <a:t>15:30</a:t>
                      </a:r>
                      <a:endParaRPr lang="ru-RU" sz="1800" b="0" spc="-25" dirty="0" smtClean="0">
                        <a:solidFill>
                          <a:srgbClr val="231F20"/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dirty="0" smtClean="0"/>
                        <a:t>1</a:t>
                      </a:r>
                      <a:r>
                        <a:rPr lang="en-US" dirty="0" smtClean="0"/>
                        <a:t>5</a:t>
                      </a:r>
                      <a:r>
                        <a:rPr lang="ru-RU" dirty="0" smtClean="0"/>
                        <a:t>.0</a:t>
                      </a:r>
                      <a:r>
                        <a:rPr lang="en-US" dirty="0" smtClean="0"/>
                        <a:t>5</a:t>
                      </a:r>
                      <a:endParaRPr lang="ru-RU" dirty="0" smtClean="0"/>
                    </a:p>
                    <a:p>
                      <a:pPr>
                        <a:defRPr/>
                      </a:pPr>
                      <a:endParaRPr lang="ru-RU" dirty="0" smtClean="0"/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18.05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Встреча</a:t>
                      </a:r>
                      <a:r>
                        <a:rPr lang="en-US" dirty="0" smtClean="0"/>
                        <a:t>,</a:t>
                      </a:r>
                      <a:r>
                        <a:rPr lang="ru-RU" dirty="0" smtClean="0"/>
                        <a:t> посвященное</a:t>
                      </a:r>
                      <a:r>
                        <a:rPr lang="ru-RU" baseline="0" dirty="0" smtClean="0"/>
                        <a:t> м</a:t>
                      </a:r>
                      <a:r>
                        <a:rPr lang="ru-RU" dirty="0" smtClean="0"/>
                        <a:t>еждународному дню семьи :  «Ценности поколений»;</a:t>
                      </a:r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Лекция   «</a:t>
                      </a:r>
                      <a:r>
                        <a:rPr lang="ru-RU" dirty="0" err="1" smtClean="0"/>
                        <a:t>Гос.услуги</a:t>
                      </a:r>
                      <a:r>
                        <a:rPr lang="ru-RU" dirty="0" smtClean="0"/>
                        <a:t>  онлайн: просто и доступно»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dirty="0" smtClean="0"/>
                        <a:t>1</a:t>
                      </a:r>
                      <a:r>
                        <a:rPr lang="en-US" dirty="0" smtClean="0"/>
                        <a:t>5</a:t>
                      </a:r>
                      <a:r>
                        <a:rPr lang="ru-RU" dirty="0" smtClean="0"/>
                        <a:t>:00</a:t>
                      </a:r>
                    </a:p>
                    <a:p>
                      <a:pPr>
                        <a:defRPr/>
                      </a:pPr>
                      <a:endParaRPr lang="ru-RU" dirty="0" smtClean="0"/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14:30</a:t>
                      </a:r>
                    </a:p>
                    <a:p>
                      <a:pPr>
                        <a:defRPr/>
                      </a:pPr>
                      <a:endParaRPr lang="ru-RU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dirty="0" smtClean="0"/>
                        <a:t>21.05</a:t>
                      </a:r>
                    </a:p>
                    <a:p>
                      <a:pPr>
                        <a:defRPr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Трансляция проекта Российского общества «Знание» - «Откуда мы родом: пишем историю семьи вместе»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dirty="0" smtClean="0"/>
                        <a:t>25.05</a:t>
                      </a:r>
                    </a:p>
                    <a:p>
                      <a:pPr>
                        <a:defRPr/>
                      </a:pPr>
                      <a:endParaRPr lang="ru-RU" dirty="0" smtClean="0"/>
                    </a:p>
                    <a:p>
                      <a:pPr>
                        <a:defRPr/>
                      </a:pPr>
                      <a:endParaRPr lang="ru-RU" dirty="0" smtClean="0"/>
                    </a:p>
                    <a:p>
                      <a:pPr>
                        <a:defRPr/>
                      </a:pPr>
                      <a:r>
                        <a:rPr lang="ru-RU" dirty="0" smtClean="0"/>
                        <a:t>29.05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Индивидуальное  консультирование по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правовым, пенсионным и социальным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вопросам</a:t>
                      </a:r>
                    </a:p>
                    <a:p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Тематическая лекция:</a:t>
                      </a:r>
                    </a:p>
                    <a:p>
                      <a:pPr>
                        <a:defRPr/>
                      </a:pPr>
                      <a:r>
                        <a:rPr lang="ru-RU" dirty="0" smtClean="0"/>
                        <a:t>«Профилактика возрастных заболеваний»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dirty="0" smtClean="0"/>
                        <a:t>15.30</a:t>
                      </a:r>
                    </a:p>
                    <a:p>
                      <a:pPr>
                        <a:defRPr/>
                      </a:pPr>
                      <a:endParaRPr lang="ru-RU" dirty="0" smtClean="0"/>
                    </a:p>
                    <a:p>
                      <a:pPr>
                        <a:defRPr/>
                      </a:pPr>
                      <a:endParaRPr lang="ru-RU" dirty="0" smtClean="0"/>
                    </a:p>
                    <a:p>
                      <a:pPr>
                        <a:defRPr/>
                      </a:pPr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889502" y="46182"/>
            <a:ext cx="2316479" cy="1319198"/>
          </a:xfrm>
        </p:spPr>
        <p:txBody>
          <a:bodyPr/>
          <a:lstStyle/>
          <a:p>
            <a:r>
              <a:rPr lang="ru-RU" dirty="0" smtClean="0"/>
              <a:t>План мероприятий на май 2026г.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291</TotalTime>
  <Words>144</Words>
  <Application>Microsoft Office PowerPoint</Application>
  <DocSecurity>0</DocSecurity>
  <PresentationFormat>Произвольный</PresentationFormat>
  <Paragraphs>51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План мероприятий на май 2026г.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48</cp:revision>
  <cp:lastPrinted>2026-04-20T06:35:22Z</cp:lastPrinted>
  <dcterms:created xsi:type="dcterms:W3CDTF">2025-11-06T11:20:25Z</dcterms:created>
  <dcterms:modified xsi:type="dcterms:W3CDTF">2026-04-24T06:16:14Z</dcterms:modified>
  <dc:identifier/>
  <dc:language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