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156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spc="-1">
                <a:latin typeface="Arial"/>
              </a:rPr>
              <a:t>Для правки текста заголовка щёлкните мышью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3200" spc="-1">
                <a:latin typeface="Arial"/>
              </a:rPr>
              <a:t>Для правки структуры щёлкните мышью</a:t>
            </a:r>
            <a:endParaRPr/>
          </a:p>
          <a:p>
            <a:pPr marL="864000" lvl="1" indent="-324000">
              <a:buClr>
                <a:srgbClr val="FFFFFF"/>
              </a:buClr>
              <a:buSzPct val="75000"/>
              <a:buFont typeface="StarSymbol"/>
              <a:buChar char=""/>
            </a:pPr>
            <a:r>
              <a:rPr lang="ru-RU" sz="2800" spc="-1">
                <a:latin typeface="Arial"/>
              </a:rPr>
              <a:t>Второй уровень структуры</a:t>
            </a:r>
            <a:endParaRPr/>
          </a:p>
          <a:p>
            <a:pPr marL="1296000" lvl="2" indent="-288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2400" spc="-1">
                <a:latin typeface="Arial"/>
              </a:rPr>
              <a:t>Третий уровень структуры</a:t>
            </a:r>
            <a:endParaRPr/>
          </a:p>
          <a:p>
            <a:pPr marL="1728000" lvl="3" indent="-216000">
              <a:buClr>
                <a:srgbClr val="FFFFFF"/>
              </a:buClr>
              <a:buSzPct val="75000"/>
              <a:buFont typeface="StarSymbol"/>
              <a:buChar char=""/>
            </a:pPr>
            <a:r>
              <a:rPr lang="ru-RU" sz="2000" spc="-1">
                <a:latin typeface="Arial"/>
              </a:rPr>
              <a:t>Четвёртый уровень структуры</a:t>
            </a:r>
            <a:endParaRPr/>
          </a:p>
          <a:p>
            <a:pPr marL="2160000" lvl="4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2000" spc="-1">
                <a:latin typeface="Arial"/>
              </a:rPr>
              <a:t>Пятый уровень структуры</a:t>
            </a:r>
            <a:endParaRPr/>
          </a:p>
          <a:p>
            <a:pPr marL="2592000" lvl="5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2000" spc="-1">
                <a:latin typeface="Arial"/>
              </a:rPr>
              <a:t>Шестой уровень структуры</a:t>
            </a:r>
            <a:endParaRPr/>
          </a:p>
          <a:p>
            <a:pPr marL="3024000" lvl="6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2000" spc="-1">
                <a:latin typeface="Arial"/>
              </a:rPr>
              <a:t>Седьмой уровень структуры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47780" y="6959700"/>
            <a:ext cx="7342920" cy="35809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8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100440" cy="12996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771480" y="8178120"/>
            <a:ext cx="91800" cy="12672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9440" cy="129960"/>
          </a:xfrm>
          <a:prstGeom prst="rect">
            <a:avLst/>
          </a:prstGeom>
          <a:ln>
            <a:noFill/>
          </a:ln>
        </p:spPr>
      </p:pic>
      <p:pic>
        <p:nvPicPr>
          <p:cNvPr id="41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6440" cy="129960"/>
          </a:xfrm>
          <a:prstGeom prst="rect">
            <a:avLst/>
          </a:prstGeom>
          <a:ln>
            <a:noFill/>
          </a:ln>
        </p:spPr>
      </p:pic>
      <p:pic>
        <p:nvPicPr>
          <p:cNvPr id="42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7280" cy="126360"/>
          </a:xfrm>
          <a:prstGeom prst="rect">
            <a:avLst/>
          </a:prstGeom>
          <a:ln>
            <a:noFill/>
          </a:ln>
        </p:spPr>
      </p:pic>
      <p:pic>
        <p:nvPicPr>
          <p:cNvPr id="43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10160" cy="128160"/>
          </a:xfrm>
          <a:prstGeom prst="rect">
            <a:avLst/>
          </a:prstGeom>
          <a:ln>
            <a:noFill/>
          </a:ln>
        </p:spPr>
      </p:pic>
      <p:sp>
        <p:nvSpPr>
          <p:cNvPr id="44" name="CustomShape 3"/>
          <p:cNvSpPr/>
          <p:nvPr/>
        </p:nvSpPr>
        <p:spPr>
          <a:xfrm>
            <a:off x="4822920" y="316800"/>
            <a:ext cx="2313720" cy="186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МАРТ</a:t>
            </a:r>
            <a:endParaRPr/>
          </a:p>
          <a:p>
            <a:pPr marL="439560" indent="-424440" algn="r">
              <a:lnSpc>
                <a:spcPts val="1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/>
          </a:p>
        </p:txBody>
      </p:sp>
      <p:sp>
        <p:nvSpPr>
          <p:cNvPr id="45" name="CustomShape 4"/>
          <p:cNvSpPr/>
          <p:nvPr/>
        </p:nvSpPr>
        <p:spPr>
          <a:xfrm>
            <a:off x="862560" y="8515052"/>
            <a:ext cx="5111280" cy="107858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1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1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dirty="0" smtClean="0"/>
          </a:p>
          <a:p>
            <a:pPr marL="15120">
              <a:lnSpc>
                <a:spcPts val="0"/>
              </a:lnSpc>
            </a:pPr>
            <a:r>
              <a:rPr lang="ru-RU" sz="130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</a:t>
            </a:r>
            <a:r>
              <a:rPr lang="ru-RU" sz="1300" strike="noStrike" spc="-12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30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контакты: 8-886(31)- 7-36-87</a:t>
            </a:r>
            <a:endParaRPr dirty="0" smtClean="0"/>
          </a:p>
          <a:p>
            <a:pPr marL="15120">
              <a:lnSpc>
                <a:spcPts val="0"/>
              </a:lnSpc>
            </a:pPr>
            <a:r>
              <a:rPr lang="ru-RU" sz="130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</a:t>
            </a:r>
            <a:r>
              <a:rPr lang="ru-RU" sz="13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КБР г. Прохладный, ул. </a:t>
            </a:r>
            <a:r>
              <a:rPr lang="ru-RU" sz="130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Боронтова</a:t>
            </a:r>
            <a:r>
              <a:rPr lang="ru-RU" sz="13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368 «а»</a:t>
            </a:r>
            <a:endParaRPr dirty="0"/>
          </a:p>
          <a:p>
            <a:pPr marL="15120">
              <a:lnSpc>
                <a:spcPts val="0"/>
              </a:lnSpc>
            </a:pPr>
            <a:r>
              <a:rPr lang="ru-RU" sz="13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  9-928-025-93-68</a:t>
            </a:r>
            <a:endParaRPr dirty="0"/>
          </a:p>
          <a:p>
            <a:pPr marL="15120">
              <a:lnSpc>
                <a:spcPts val="0"/>
              </a:lnSpc>
            </a:pPr>
            <a:r>
              <a:rPr lang="ru-RU" sz="13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 Ворон Ирина Александровна</a:t>
            </a:r>
            <a:endParaRPr dirty="0"/>
          </a:p>
        </p:txBody>
      </p:sp>
      <p:sp>
        <p:nvSpPr>
          <p:cNvPr id="46" name="CustomShape 5"/>
          <p:cNvSpPr/>
          <p:nvPr/>
        </p:nvSpPr>
        <p:spPr>
          <a:xfrm>
            <a:off x="3819240" y="7361640"/>
            <a:ext cx="3294720" cy="526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600" b="1" strike="noStrike" spc="-43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пятница 09:30 – 16:30</a:t>
            </a:r>
            <a:endParaRPr/>
          </a:p>
        </p:txBody>
      </p:sp>
      <p:sp>
        <p:nvSpPr>
          <p:cNvPr id="47" name="CustomShape 6"/>
          <p:cNvSpPr/>
          <p:nvPr/>
        </p:nvSpPr>
        <p:spPr>
          <a:xfrm>
            <a:off x="6123240" y="8786520"/>
            <a:ext cx="914760" cy="882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strike="noStrike" spc="477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/>
          </a:p>
          <a:p>
            <a:pPr marL="12600">
              <a:lnSpc>
                <a:spcPts val="0"/>
              </a:lnSpc>
            </a:pPr>
            <a:r>
              <a:rPr lang="ru-RU" sz="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strike="noStrike" spc="477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</a:t>
            </a:r>
            <a:r>
              <a:rPr lang="ru-RU" sz="800" strike="noStrike" spc="-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РФ</a:t>
            </a:r>
            <a:endParaRPr/>
          </a:p>
          <a:p>
            <a:pPr marL="12600">
              <a:lnSpc>
                <a:spcPts val="0"/>
              </a:lnSpc>
            </a:pPr>
            <a:r>
              <a:rPr lang="ru-RU" sz="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strike="noStrike" spc="2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Санкт-Петербургу</a:t>
            </a:r>
            <a:r>
              <a:rPr lang="ru-RU" sz="800" strike="noStrike" spc="477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Ленинградской</a:t>
            </a:r>
            <a:r>
              <a:rPr lang="ru-RU" sz="800" strike="noStrike" spc="477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области</a:t>
            </a:r>
            <a:endParaRPr/>
          </a:p>
        </p:txBody>
      </p:sp>
      <p:pic>
        <p:nvPicPr>
          <p:cNvPr id="48" name="object 49"/>
          <p:cNvPicPr/>
          <p:nvPr/>
        </p:nvPicPr>
        <p:blipFill>
          <a:blip r:embed="rId8"/>
          <a:stretch/>
        </p:blipFill>
        <p:spPr>
          <a:xfrm>
            <a:off x="512280" y="489240"/>
            <a:ext cx="836640" cy="954360"/>
          </a:xfrm>
          <a:prstGeom prst="rect">
            <a:avLst/>
          </a:prstGeom>
          <a:ln>
            <a:noFill/>
          </a:ln>
        </p:spPr>
      </p:pic>
      <p:sp>
        <p:nvSpPr>
          <p:cNvPr id="49" name="CustomShape 7"/>
          <p:cNvSpPr/>
          <p:nvPr/>
        </p:nvSpPr>
        <p:spPr>
          <a:xfrm>
            <a:off x="1577160" y="814680"/>
            <a:ext cx="292320" cy="18252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" name="CustomShape 8"/>
          <p:cNvSpPr/>
          <p:nvPr/>
        </p:nvSpPr>
        <p:spPr>
          <a:xfrm>
            <a:off x="1917720" y="814680"/>
            <a:ext cx="288000" cy="14832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1" name="object 53"/>
          <p:cNvPicPr/>
          <p:nvPr/>
        </p:nvPicPr>
        <p:blipFill>
          <a:blip r:embed="rId9"/>
          <a:stretch/>
        </p:blipFill>
        <p:spPr>
          <a:xfrm>
            <a:off x="2244240" y="815040"/>
            <a:ext cx="118440" cy="147240"/>
          </a:xfrm>
          <a:prstGeom prst="rect">
            <a:avLst/>
          </a:prstGeom>
          <a:ln>
            <a:noFill/>
          </a:ln>
        </p:spPr>
      </p:pic>
      <p:pic>
        <p:nvPicPr>
          <p:cNvPr id="52" name="object 54"/>
          <p:cNvPicPr/>
          <p:nvPr/>
        </p:nvPicPr>
        <p:blipFill>
          <a:blip r:embed="rId10"/>
          <a:stretch/>
        </p:blipFill>
        <p:spPr>
          <a:xfrm>
            <a:off x="1556640" y="1049760"/>
            <a:ext cx="156960" cy="150840"/>
          </a:xfrm>
          <a:prstGeom prst="rect">
            <a:avLst/>
          </a:prstGeom>
          <a:ln>
            <a:noFill/>
          </a:ln>
        </p:spPr>
      </p:pic>
      <p:pic>
        <p:nvPicPr>
          <p:cNvPr id="53" name="object 56"/>
          <p:cNvPicPr/>
          <p:nvPr/>
        </p:nvPicPr>
        <p:blipFill>
          <a:blip r:embed="rId11"/>
          <a:stretch/>
        </p:blipFill>
        <p:spPr>
          <a:xfrm>
            <a:off x="1762920" y="1051560"/>
            <a:ext cx="119880" cy="147240"/>
          </a:xfrm>
          <a:prstGeom prst="rect">
            <a:avLst/>
          </a:prstGeom>
          <a:ln>
            <a:noFill/>
          </a:ln>
        </p:spPr>
      </p:pic>
      <p:sp>
        <p:nvSpPr>
          <p:cNvPr id="54" name="CustomShape 9"/>
          <p:cNvSpPr/>
          <p:nvPr/>
        </p:nvSpPr>
        <p:spPr>
          <a:xfrm>
            <a:off x="1917720" y="1051200"/>
            <a:ext cx="519840" cy="18072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5" name="object 59"/>
          <p:cNvPicPr/>
          <p:nvPr/>
        </p:nvPicPr>
        <p:blipFill>
          <a:blip r:embed="rId12"/>
          <a:stretch/>
        </p:blipFill>
        <p:spPr>
          <a:xfrm>
            <a:off x="2489040" y="1051560"/>
            <a:ext cx="127080" cy="147240"/>
          </a:xfrm>
          <a:prstGeom prst="rect">
            <a:avLst/>
          </a:prstGeom>
          <a:ln>
            <a:noFill/>
          </a:ln>
        </p:spPr>
      </p:pic>
      <p:pic>
        <p:nvPicPr>
          <p:cNvPr id="56" name="object 60"/>
          <p:cNvPicPr/>
          <p:nvPr/>
        </p:nvPicPr>
        <p:blipFill>
          <a:blip r:embed="rId13"/>
          <a:stretch/>
        </p:blipFill>
        <p:spPr>
          <a:xfrm>
            <a:off x="2658960" y="1051560"/>
            <a:ext cx="118080" cy="147240"/>
          </a:xfrm>
          <a:prstGeom prst="rect">
            <a:avLst/>
          </a:prstGeom>
          <a:ln>
            <a:noFill/>
          </a:ln>
        </p:spPr>
      </p:pic>
      <p:pic>
        <p:nvPicPr>
          <p:cNvPr id="57" name="object 62"/>
          <p:cNvPicPr/>
          <p:nvPr/>
        </p:nvPicPr>
        <p:blipFill>
          <a:blip r:embed="rId14"/>
          <a:stretch/>
        </p:blipFill>
        <p:spPr>
          <a:xfrm>
            <a:off x="1556640" y="1292040"/>
            <a:ext cx="140400" cy="152640"/>
          </a:xfrm>
          <a:prstGeom prst="rect">
            <a:avLst/>
          </a:prstGeom>
          <a:ln>
            <a:noFill/>
          </a:ln>
        </p:spPr>
      </p:pic>
      <p:pic>
        <p:nvPicPr>
          <p:cNvPr id="58" name="object 63"/>
          <p:cNvPicPr/>
          <p:nvPr/>
        </p:nvPicPr>
        <p:blipFill>
          <a:blip r:embed="rId15"/>
          <a:stretch/>
        </p:blipFill>
        <p:spPr>
          <a:xfrm>
            <a:off x="1725840" y="1292040"/>
            <a:ext cx="161640" cy="152640"/>
          </a:xfrm>
          <a:prstGeom prst="rect">
            <a:avLst/>
          </a:prstGeom>
          <a:ln>
            <a:noFill/>
          </a:ln>
        </p:spPr>
      </p:pic>
      <p:pic>
        <p:nvPicPr>
          <p:cNvPr id="59" name="object 64"/>
          <p:cNvPicPr/>
          <p:nvPr/>
        </p:nvPicPr>
        <p:blipFill>
          <a:blip r:embed="rId16"/>
          <a:stretch/>
        </p:blipFill>
        <p:spPr>
          <a:xfrm>
            <a:off x="1917720" y="1284480"/>
            <a:ext cx="357480" cy="185040"/>
          </a:xfrm>
          <a:prstGeom prst="rect">
            <a:avLst/>
          </a:prstGeom>
          <a:ln>
            <a:noFill/>
          </a:ln>
        </p:spPr>
      </p:pic>
      <p:pic>
        <p:nvPicPr>
          <p:cNvPr id="60" name="object 65"/>
          <p:cNvPicPr/>
          <p:nvPr/>
        </p:nvPicPr>
        <p:blipFill>
          <a:blip r:embed="rId17"/>
          <a:stretch/>
        </p:blipFill>
        <p:spPr>
          <a:xfrm>
            <a:off x="2300040" y="1292040"/>
            <a:ext cx="161640" cy="152640"/>
          </a:xfrm>
          <a:prstGeom prst="rect">
            <a:avLst/>
          </a:prstGeom>
          <a:ln>
            <a:noFill/>
          </a:ln>
        </p:spPr>
      </p:pic>
      <p:sp>
        <p:nvSpPr>
          <p:cNvPr id="61" name="CustomShape 10"/>
          <p:cNvSpPr/>
          <p:nvPr/>
        </p:nvSpPr>
        <p:spPr>
          <a:xfrm>
            <a:off x="2494080" y="1290960"/>
            <a:ext cx="135720" cy="14688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2" name="object 67"/>
          <p:cNvPicPr/>
          <p:nvPr/>
        </p:nvPicPr>
        <p:blipFill>
          <a:blip r:embed="rId18"/>
          <a:stretch/>
        </p:blipFill>
        <p:spPr>
          <a:xfrm>
            <a:off x="2661480" y="1290960"/>
            <a:ext cx="167400" cy="178560"/>
          </a:xfrm>
          <a:prstGeom prst="rect">
            <a:avLst/>
          </a:prstGeom>
          <a:ln>
            <a:noFill/>
          </a:ln>
        </p:spPr>
      </p:pic>
      <p:pic>
        <p:nvPicPr>
          <p:cNvPr id="63" name="object 68"/>
          <p:cNvPicPr/>
          <p:nvPr/>
        </p:nvPicPr>
        <p:blipFill>
          <a:blip r:embed="rId19"/>
          <a:stretch/>
        </p:blipFill>
        <p:spPr>
          <a:xfrm>
            <a:off x="2861640" y="1290960"/>
            <a:ext cx="165600" cy="147240"/>
          </a:xfrm>
          <a:prstGeom prst="rect">
            <a:avLst/>
          </a:prstGeom>
          <a:ln>
            <a:noFill/>
          </a:ln>
        </p:spPr>
      </p:pic>
      <p:sp>
        <p:nvSpPr>
          <p:cNvPr id="64" name="CustomShape 11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12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6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>
            <a:noFill/>
          </a:ln>
        </p:spPr>
      </p:pic>
      <p:pic>
        <p:nvPicPr>
          <p:cNvPr id="67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>
            <a:noFill/>
          </a:ln>
        </p:spPr>
      </p:pic>
      <p:graphicFrame>
        <p:nvGraphicFramePr>
          <p:cNvPr id="68" name="Table 13"/>
          <p:cNvGraphicFramePr/>
          <p:nvPr>
            <p:extLst>
              <p:ext uri="{D42A27DB-BD31-4B8C-83A1-F6EECF244321}">
                <p14:modId xmlns:p14="http://schemas.microsoft.com/office/powerpoint/2010/main" val="4092928930"/>
              </p:ext>
            </p:extLst>
          </p:nvPr>
        </p:nvGraphicFramePr>
        <p:xfrm>
          <a:off x="424440" y="1656360"/>
          <a:ext cx="6789600" cy="521208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5961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Дата </a:t>
                      </a:r>
                      <a:endParaRPr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Мероприятие</a:t>
                      </a:r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Время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начала</a:t>
                      </a:r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8388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06.03</a:t>
                      </a:r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Международный женский день 8 Марта! Чаепитие и поздравления.</a:t>
                      </a:r>
                      <a:endParaRPr dirty="0"/>
                    </a:p>
                    <a:p>
                      <a:pPr>
                        <a:lnSpc>
                          <a:spcPct val="100000"/>
                        </a:lnSpc>
                      </a:pPr>
                      <a:endParaRPr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12:</a:t>
                      </a:r>
                      <a:r>
                        <a:rPr lang="ru-RU" sz="1800" strike="noStrike" spc="-4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00</a:t>
                      </a:r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0905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13.03</a:t>
                      </a:r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«Весну встречаем!» Обмен опытом по выращиванию и уходу за растениями. Можно поменяться или подарить семена овощей и цветов.   </a:t>
                      </a:r>
                      <a:endParaRPr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12:00</a:t>
                      </a:r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0905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20.03</a:t>
                      </a:r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О подтверждении права на льготы с помощью QR-кода в </a:t>
                      </a:r>
                      <a:r>
                        <a:rPr lang="ru-RU" sz="180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месседжере</a:t>
                      </a:r>
                      <a:r>
                        <a:rPr lang="ru-RU" sz="180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МАХ. Об электронных сервисах СФР.</a:t>
                      </a:r>
                      <a:endParaRPr dirty="0"/>
                    </a:p>
                    <a:p>
                      <a:pPr>
                        <a:lnSpc>
                          <a:spcPct val="100000"/>
                        </a:lnSpc>
                      </a:pPr>
                      <a:endParaRPr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12:00</a:t>
                      </a:r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38878">
                <a:tc>
                  <a:txBody>
                    <a:bodyPr/>
                    <a:lstStyle/>
                    <a:p>
                      <a:r>
                        <a:rPr lang="ru-RU" sz="1800" b="1" strike="noStrike" spc="-1"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27.03</a:t>
                      </a:r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Будьте бдительнее и не дайте себя обмануть! О популярных схемах мошенничества</a:t>
                      </a:r>
                      <a:endParaRPr dirty="0"/>
                    </a:p>
                    <a:p>
                      <a:endParaRPr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12:00</a:t>
                      </a:r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3555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131</Words>
  <Application>Microsoft Office PowerPoint</Application>
  <PresentationFormat>Произвольный</PresentationFormat>
  <Paragraphs>27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37</cp:revision>
  <cp:lastPrinted>2026-02-26T11:44:09Z</cp:lastPrinted>
  <dcterms:created xsi:type="dcterms:W3CDTF">2025-11-06T11:20:25Z</dcterms:created>
  <dcterms:modified xsi:type="dcterms:W3CDTF">2026-02-26T11:51:05Z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