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6797675" cy="9926638"/>
  <p:defaultTextStyle>
    <a:defPPr>
      <a:defRPr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 bwMode="auto"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 bwMode="auto">
          <a:xfrm>
            <a:off x="1134427" y="5988303"/>
            <a:ext cx="5293995" cy="267335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/>
        <p:txBody>
          <a:bodyPr lIns="36000" tIns="36000" rIns="36000" bIns="3600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 bwMode="auto"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 bwMode="auto"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/>
          <a:stretch/>
        </p:blipFill>
        <p:spPr bwMode="auto">
          <a:xfrm>
            <a:off x="2780197" y="108000"/>
            <a:ext cx="4671805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 bwMode="auto">
          <a:xfrm>
            <a:off x="106323" y="6857956"/>
            <a:ext cx="7345679" cy="3789775"/>
          </a:xfrm>
          <a:custGeom>
            <a:avLst/>
            <a:gdLst/>
            <a:ahLst/>
            <a:cxnLst/>
            <a:rect l="l" t="t" r="r" b="b"/>
            <a:pathLst>
              <a:path w="7345680" h="3583940" extrusionOk="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36000" tIns="36000" rIns="36000" bIns="36000" rtlCol="0"/>
          <a:lstStyle/>
          <a:p>
            <a:pPr>
              <a:defRPr/>
            </a:pPr>
            <a:endParaRPr/>
          </a:p>
        </p:txBody>
      </p:sp>
      <p:grpSp>
        <p:nvGrpSpPr>
          <p:cNvPr id="2" name="Группа 1"/>
          <p:cNvGrpSpPr/>
          <p:nvPr/>
        </p:nvGrpSpPr>
        <p:grpSpPr bwMode="auto"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/>
            <a:stretch/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 extrusionOk="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/>
            <a:stretch/>
          </p:blipFill>
          <p:spPr bwMode="auto">
            <a:xfrm>
              <a:off x="888787" y="8176458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/>
            <a:stretch/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/>
            <a:stretch/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/>
            <a:stretch/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/>
          <p:cNvSpPr txBox="1"/>
          <p:nvPr/>
        </p:nvSpPr>
        <p:spPr bwMode="auto">
          <a:xfrm>
            <a:off x="106323" y="8441602"/>
            <a:ext cx="5576928" cy="2075500"/>
          </a:xfrm>
          <a:prstGeom prst="rect">
            <a:avLst/>
          </a:prstGeom>
        </p:spPr>
        <p:txBody>
          <a:bodyPr vert="horz" wrap="square" lIns="36000" tIns="174625" rIns="36000" bIns="3600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  <a:defRPr/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  <a:defRPr/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г.Тырныауз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пр.Эльбрусский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52 б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89287036747</a:t>
            </a:r>
            <a:endParaRPr dirty="0"/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Хуштова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 bwMode="auto">
          <a:xfrm>
            <a:off x="3473450" y="7361555"/>
            <a:ext cx="3643191" cy="605610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  <a:defRPr/>
            </a:pP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err="1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r>
              <a:rPr sz="1600" b="1" spc="-10" dirty="0" err="1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 bwMode="auto">
          <a:xfrm>
            <a:off x="5988050" y="8786545"/>
            <a:ext cx="1052824" cy="787838"/>
          </a:xfrm>
          <a:prstGeom prst="rect">
            <a:avLst/>
          </a:prstGeom>
        </p:spPr>
        <p:txBody>
          <a:bodyPr vert="horz" wrap="square" lIns="36000" tIns="33019" rIns="36000" bIns="3600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  <a:defRPr/>
            </a:pP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899">
              <a:lnSpc>
                <a:spcPts val="800"/>
              </a:lnSpc>
              <a:defRPr/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  <a:defRPr/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err="1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/>
          <p:cNvGrpSpPr/>
          <p:nvPr/>
        </p:nvGrpSpPr>
        <p:grpSpPr bwMode="auto"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 bwMode="auto">
            <a:xfrm>
              <a:off x="1577060" y="814692"/>
              <a:ext cx="295274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 extrusionOk="0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 extrusionOk="0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grpSp>
          <p:nvGrpSpPr>
            <p:cNvPr id="51" name="object 51"/>
            <p:cNvGrpSpPr/>
            <p:nvPr/>
          </p:nvGrpSpPr>
          <p:grpSpPr bwMode="auto">
            <a:xfrm>
              <a:off x="1917866" y="814804"/>
              <a:ext cx="447675" cy="151130"/>
              <a:chOff x="1917866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 extrusionOk="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 extrusionOk="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 extrusionOk="0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 extrusionOk="0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 extrusionOk="0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 extrusionOk="0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 bwMode="auto">
            <a:xfrm>
              <a:off x="1556741" y="1284537"/>
              <a:ext cx="1473835" cy="188594"/>
              <a:chOff x="1556741" y="1284537"/>
              <a:chExt cx="1473835" cy="188594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 extrusionOk="0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 bwMode="auto"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 bwMode="auto"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0"/>
          <a:stretch/>
        </p:blipFill>
        <p:spPr bwMode="auto"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1"/>
          <a:stretch/>
        </p:blipFill>
        <p:spPr bwMode="auto"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19285"/>
              </p:ext>
            </p:extLst>
          </p:nvPr>
        </p:nvGraphicFramePr>
        <p:xfrm>
          <a:off x="349250" y="2077881"/>
          <a:ext cx="6790065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/>
                <a:gridCol w="4796320"/>
                <a:gridCol w="1151265"/>
              </a:tblGrid>
              <a:tr h="37084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dirty="0">
                          <a:latin typeface="Calibri"/>
                        </a:rPr>
                        <a:t>Дата 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>
                          <a:latin typeface="Calibri"/>
                        </a:rPr>
                        <a:t>Мероприятие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>
                          <a:latin typeface="Calibri"/>
                        </a:rPr>
                        <a:t>Время</a:t>
                      </a:r>
                      <a:endParaRPr/>
                    </a:p>
                    <a:p>
                      <a:pPr algn="ctr">
                        <a:defRPr/>
                      </a:pPr>
                      <a:r>
                        <a:rPr lang="ru-RU">
                          <a:latin typeface="Calibri"/>
                        </a:rPr>
                        <a:t>начала</a:t>
                      </a:r>
                      <a:endParaRPr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03.04</a:t>
                      </a:r>
                      <a:endParaRPr lang="ru-RU" sz="1800" b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dirty="0" smtClean="0">
                          <a:latin typeface="Calibri"/>
                          <a:cs typeface="Calibri Light"/>
                        </a:rPr>
                        <a:t>Проведение практических занятий по 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цифровой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финансовой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грамотности.</a:t>
                      </a:r>
                      <a:endParaRPr lang="ru-RU" sz="1800" b="0" dirty="0">
                        <a:latin typeface="Calibri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15: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30</a:t>
                      </a:r>
                      <a:endParaRPr lang="ru-RU" sz="1800" b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10.04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Выставка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народных промыслов. 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Экскурсия в краеведческий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музей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г.Тырныуза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	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1</a:t>
                      </a:r>
                      <a:r>
                        <a:rPr lang="en-US" dirty="0" smtClean="0"/>
                        <a:t>5</a:t>
                      </a:r>
                      <a:r>
                        <a:rPr lang="ru-RU" dirty="0" smtClean="0"/>
                        <a:t>:00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16.04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Трансляция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проекта  РО «Знание»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«Эхо Чернобыля. Подвиг ликвидаторов».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Встреча с участниками ликвидаций последствий 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аварии 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Чернобыльской АЭС и членами их семей.</a:t>
                      </a:r>
                      <a:endParaRPr lang="ru-RU" b="0" dirty="0" smtClean="0">
                        <a:effectLst/>
                      </a:endParaRPr>
                    </a:p>
                    <a:p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24.04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Индивидуальное  консультирование по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правовым, пенсионным и социальным</a:t>
                      </a:r>
                    </a:p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Вопросам.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pPr>
                        <a:defRPr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15.30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159249" y="316976"/>
            <a:ext cx="2980065" cy="903700"/>
          </a:xfrm>
        </p:spPr>
        <p:txBody>
          <a:bodyPr/>
          <a:lstStyle/>
          <a:p>
            <a:r>
              <a:rPr lang="ru-RU" dirty="0" smtClean="0"/>
              <a:t>План мероприятий на апрель 2026г.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94</Words>
  <Application>Microsoft Office PowerPoint</Application>
  <DocSecurity>0</DocSecurity>
  <PresentationFormat>Произвольный</PresentationFormat>
  <Paragraphs>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План мероприятий на апрель 2026г.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42</cp:revision>
  <cp:lastPrinted>2026-03-18T08:35:30Z</cp:lastPrinted>
  <dcterms:created xsi:type="dcterms:W3CDTF">2025-11-06T11:20:25Z</dcterms:created>
  <dcterms:modified xsi:type="dcterms:W3CDTF">2026-03-19T08:24:36Z</dcterms:modified>
  <dc:identifier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