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3066" y="12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A576B-5B06-4CFD-B8CE-90F00F207DE6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2ABD7-6CB6-4DF7-820F-86694CBC19B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CB5C6-D04E-4E18-9AD8-EE446BFB5CD4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A1C2B-4151-4D7E-9D76-76010C3796C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A97C-3F84-4D72-A5D2-345B499AD7DA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FA969-F035-47F3-AD9B-BD41BAD9A92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65402-3434-4838-A945-A9D38AC76BCE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CC111-8F64-4E1D-9A62-06E3D47C933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6B44-F5BF-490D-B2BB-A7594753C23A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32225-DFE1-435D-B992-89F2F6E212E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4822825" y="317500"/>
            <a:ext cx="23161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377825" y="2459038"/>
            <a:ext cx="68072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750" y="9944100"/>
            <a:ext cx="241935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3FE555-7299-4708-87A3-0628FBA62201}" type="datetimeFigureOut">
              <a:rPr lang="en-US"/>
              <a:pPr>
                <a:defRPr/>
              </a:pPr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1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5A03AB-0E35-4D6A-A2BC-82D20183D7B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213" y="107950"/>
            <a:ext cx="3719512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object 35"/>
          <p:cNvSpPr>
            <a:spLocks/>
          </p:cNvSpPr>
          <p:nvPr/>
        </p:nvSpPr>
        <p:spPr bwMode="auto">
          <a:xfrm>
            <a:off x="111125" y="7000875"/>
            <a:ext cx="7345363" cy="3582988"/>
          </a:xfrm>
          <a:custGeom>
            <a:avLst/>
            <a:gdLst>
              <a:gd name="T0" fmla="*/ 1587 w 7345680"/>
              <a:gd name="T1" fmla="*/ 3574110 h 3583940"/>
              <a:gd name="T2" fmla="*/ 7341895 w 7345680"/>
              <a:gd name="T3" fmla="*/ 1394840 h 3583940"/>
              <a:gd name="T4" fmla="*/ 7194966 w 7345680"/>
              <a:gd name="T5" fmla="*/ 1420931 h 3583940"/>
              <a:gd name="T6" fmla="*/ 7041540 w 7345680"/>
              <a:gd name="T7" fmla="*/ 1444421 h 3583940"/>
              <a:gd name="T8" fmla="*/ 6881927 w 7345680"/>
              <a:gd name="T9" fmla="*/ 1465253 h 3583940"/>
              <a:gd name="T10" fmla="*/ 6716546 w 7345680"/>
              <a:gd name="T11" fmla="*/ 1483372 h 3583940"/>
              <a:gd name="T12" fmla="*/ 6545706 w 7345680"/>
              <a:gd name="T13" fmla="*/ 1498720 h 3583940"/>
              <a:gd name="T14" fmla="*/ 6369757 w 7345680"/>
              <a:gd name="T15" fmla="*/ 1511242 h 3583940"/>
              <a:gd name="T16" fmla="*/ 6189041 w 7345680"/>
              <a:gd name="T17" fmla="*/ 1520881 h 3583940"/>
              <a:gd name="T18" fmla="*/ 6003909 w 7345680"/>
              <a:gd name="T19" fmla="*/ 1527582 h 3583940"/>
              <a:gd name="T20" fmla="*/ 5814701 w 7345680"/>
              <a:gd name="T21" fmla="*/ 1531288 h 3583940"/>
              <a:gd name="T22" fmla="*/ 5621770 w 7345680"/>
              <a:gd name="T23" fmla="*/ 1531943 h 3583940"/>
              <a:gd name="T24" fmla="*/ 5425458 w 7345680"/>
              <a:gd name="T25" fmla="*/ 1529492 h 3583940"/>
              <a:gd name="T26" fmla="*/ 5226115 w 7345680"/>
              <a:gd name="T27" fmla="*/ 1523878 h 3583940"/>
              <a:gd name="T28" fmla="*/ 5024120 w 7345680"/>
              <a:gd name="T29" fmla="*/ 1515045 h 3583940"/>
              <a:gd name="T30" fmla="*/ 4819749 w 7345680"/>
              <a:gd name="T31" fmla="*/ 1502935 h 3583940"/>
              <a:gd name="T32" fmla="*/ 4613386 w 7345680"/>
              <a:gd name="T33" fmla="*/ 1487495 h 3583940"/>
              <a:gd name="T34" fmla="*/ 4405371 w 7345680"/>
              <a:gd name="T35" fmla="*/ 1468666 h 3583940"/>
              <a:gd name="T36" fmla="*/ 4196092 w 7345680"/>
              <a:gd name="T37" fmla="*/ 1446394 h 3583940"/>
              <a:gd name="T38" fmla="*/ 3985824 w 7345680"/>
              <a:gd name="T39" fmla="*/ 1420622 h 3583940"/>
              <a:gd name="T40" fmla="*/ 3774945 w 7345680"/>
              <a:gd name="T41" fmla="*/ 1391294 h 3583940"/>
              <a:gd name="T42" fmla="*/ 3563822 w 7345680"/>
              <a:gd name="T43" fmla="*/ 1358354 h 3583940"/>
              <a:gd name="T44" fmla="*/ 3352767 w 7345680"/>
              <a:gd name="T45" fmla="*/ 1321745 h 3583940"/>
              <a:gd name="T46" fmla="*/ 3142159 w 7345680"/>
              <a:gd name="T47" fmla="*/ 1281411 h 3583940"/>
              <a:gd name="T48" fmla="*/ 2932328 w 7345680"/>
              <a:gd name="T49" fmla="*/ 1237298 h 3583940"/>
              <a:gd name="T50" fmla="*/ 2775660 w 7345680"/>
              <a:gd name="T51" fmla="*/ 1201698 h 3583940"/>
              <a:gd name="T52" fmla="*/ 2671637 w 7345680"/>
              <a:gd name="T53" fmla="*/ 1176754 h 3583940"/>
              <a:gd name="T54" fmla="*/ 2568003 w 7345680"/>
              <a:gd name="T55" fmla="*/ 1150833 h 3583940"/>
              <a:gd name="T56" fmla="*/ 2464822 w 7345680"/>
              <a:gd name="T57" fmla="*/ 1123928 h 3583940"/>
              <a:gd name="T58" fmla="*/ 2362096 w 7345680"/>
              <a:gd name="T59" fmla="*/ 1096034 h 3583940"/>
              <a:gd name="T60" fmla="*/ 2259889 w 7345680"/>
              <a:gd name="T61" fmla="*/ 1067140 h 3583940"/>
              <a:gd name="T62" fmla="*/ 2158245 w 7345680"/>
              <a:gd name="T63" fmla="*/ 1037239 h 3583940"/>
              <a:gd name="T64" fmla="*/ 2057215 w 7345680"/>
              <a:gd name="T65" fmla="*/ 1006329 h 3583940"/>
              <a:gd name="T66" fmla="*/ 1956830 w 7345680"/>
              <a:gd name="T67" fmla="*/ 974403 h 3583940"/>
              <a:gd name="T68" fmla="*/ 1857137 w 7345680"/>
              <a:gd name="T69" fmla="*/ 941447 h 3583940"/>
              <a:gd name="T70" fmla="*/ 1758174 w 7345680"/>
              <a:gd name="T71" fmla="*/ 907460 h 3583940"/>
              <a:gd name="T72" fmla="*/ 1659990 w 7345680"/>
              <a:gd name="T73" fmla="*/ 872433 h 3583940"/>
              <a:gd name="T74" fmla="*/ 1562638 w 7345680"/>
              <a:gd name="T75" fmla="*/ 836359 h 3583940"/>
              <a:gd name="T76" fmla="*/ 1466142 w 7345680"/>
              <a:gd name="T77" fmla="*/ 799230 h 3583940"/>
              <a:gd name="T78" fmla="*/ 1370554 w 7345680"/>
              <a:gd name="T79" fmla="*/ 761042 h 3583940"/>
              <a:gd name="T80" fmla="*/ 1275918 w 7345680"/>
              <a:gd name="T81" fmla="*/ 721784 h 3583940"/>
              <a:gd name="T82" fmla="*/ 1182277 w 7345680"/>
              <a:gd name="T83" fmla="*/ 681454 h 3583940"/>
              <a:gd name="T84" fmla="*/ 1089674 w 7345680"/>
              <a:gd name="T85" fmla="*/ 640040 h 3583940"/>
              <a:gd name="T86" fmla="*/ 998154 w 7345680"/>
              <a:gd name="T87" fmla="*/ 597534 h 3583940"/>
              <a:gd name="T88" fmla="*/ 907759 w 7345680"/>
              <a:gd name="T89" fmla="*/ 553939 h 3583940"/>
              <a:gd name="T90" fmla="*/ 818532 w 7345680"/>
              <a:gd name="T91" fmla="*/ 509233 h 3583940"/>
              <a:gd name="T92" fmla="*/ 730516 w 7345680"/>
              <a:gd name="T93" fmla="*/ 463424 h 3583940"/>
              <a:gd name="T94" fmla="*/ 643746 w 7345680"/>
              <a:gd name="T95" fmla="*/ 416489 h 3583940"/>
              <a:gd name="T96" fmla="*/ 558284 w 7345680"/>
              <a:gd name="T97" fmla="*/ 368438 h 3583940"/>
              <a:gd name="T98" fmla="*/ 474164 w 7345680"/>
              <a:gd name="T99" fmla="*/ 319253 h 3583940"/>
              <a:gd name="T100" fmla="*/ 391418 w 7345680"/>
              <a:gd name="T101" fmla="*/ 268932 h 3583940"/>
              <a:gd name="T102" fmla="*/ 310111 w 7345680"/>
              <a:gd name="T103" fmla="*/ 217461 h 3583940"/>
              <a:gd name="T104" fmla="*/ 230265 w 7345680"/>
              <a:gd name="T105" fmla="*/ 164841 h 3583940"/>
              <a:gd name="T106" fmla="*/ 151934 w 7345680"/>
              <a:gd name="T107" fmla="*/ 111059 h 3583940"/>
              <a:gd name="T108" fmla="*/ 75171 w 7345680"/>
              <a:gd name="T109" fmla="*/ 56117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7171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7235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6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80000 h 129540"/>
                <a:gd name="T10" fmla="*/ 0 w 94615"/>
                <a:gd name="T11" fmla="*/ 129530 h 129540"/>
                <a:gd name="T12" fmla="*/ 23952 w 94615"/>
                <a:gd name="T13" fmla="*/ 129530 h 129540"/>
                <a:gd name="T14" fmla="*/ 23952 w 94615"/>
                <a:gd name="T15" fmla="*/ 80000 h 129540"/>
                <a:gd name="T16" fmla="*/ 86321 w 94615"/>
                <a:gd name="T17" fmla="*/ 80000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7237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38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39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40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2" name="object 42"/>
          <p:cNvSpPr>
            <a:spLocks noGrp="1"/>
          </p:cNvSpPr>
          <p:nvPr>
            <p:ph type="title"/>
          </p:nvPr>
        </p:nvSpPr>
        <p:spPr>
          <a:xfrm>
            <a:off x="4822825" y="317500"/>
            <a:ext cx="2316163" cy="11096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</a:t>
            </a:r>
            <a:r>
              <a:rPr lang="ru-RU" sz="2400" smtClean="0">
                <a:latin typeface="Arial" charset="0"/>
              </a:rPr>
              <a:t>АВГУСТ</a:t>
            </a:r>
            <a:r>
              <a:rPr lang="ru-RU" smtClean="0">
                <a:latin typeface="Calibri" pitchFamily="34" charset="0"/>
              </a:rPr>
              <a:t/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7173" name="object 43"/>
          <p:cNvSpPr txBox="1">
            <a:spLocks noChangeArrowheads="1"/>
          </p:cNvSpPr>
          <p:nvPr/>
        </p:nvSpPr>
        <p:spPr bwMode="auto">
          <a:xfrm>
            <a:off x="628650" y="8442325"/>
            <a:ext cx="511492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44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44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Наши контакты:  </a:t>
            </a:r>
            <a:r>
              <a:rPr lang="ru-RU" sz="1300">
                <a:solidFill>
                  <a:srgbClr val="FFFFFF"/>
                </a:solidFill>
              </a:rPr>
              <a:t>8878-73-5-10-67</a:t>
            </a:r>
            <a:endParaRPr lang="ru-RU" sz="1300">
              <a:solidFill>
                <a:srgbClr val="000000"/>
              </a:solidFill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Адрес: </a:t>
            </a:r>
            <a:r>
              <a:rPr lang="ru-RU" sz="1300">
                <a:solidFill>
                  <a:srgbClr val="FFFFFF"/>
                </a:solidFill>
              </a:rPr>
              <a:t>а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.  </a:t>
            </a:r>
            <a:r>
              <a:rPr lang="ru-RU" sz="1300">
                <a:solidFill>
                  <a:srgbClr val="FFFFFF"/>
                </a:solidFill>
              </a:rPr>
              <a:t>Хабез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 ул. </a:t>
            </a:r>
            <a:r>
              <a:rPr lang="ru-RU" sz="1300">
                <a:solidFill>
                  <a:srgbClr val="FFFFFF"/>
                </a:solidFill>
              </a:rPr>
              <a:t>Советская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,</a:t>
            </a:r>
            <a:r>
              <a:rPr lang="ru-RU" sz="1300">
                <a:solidFill>
                  <a:srgbClr val="FFFFFF"/>
                </a:solidFill>
              </a:rPr>
              <a:t> 21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/>
            </a:r>
            <a:br>
              <a:rPr lang="ru-RU" sz="1300">
                <a:solidFill>
                  <a:srgbClr val="FFFFFF"/>
                </a:solidFill>
                <a:latin typeface="Calibri" pitchFamily="34" charset="0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Контактный номер  </a:t>
            </a:r>
            <a:r>
              <a:rPr lang="ru-RU" sz="1300">
                <a:solidFill>
                  <a:srgbClr val="FFFFFF"/>
                </a:solidFill>
              </a:rPr>
              <a:t>8878732043</a:t>
            </a: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</a:rPr>
              <a:t>Пхешхов М.А.</a:t>
            </a:r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7174" name="object 44"/>
          <p:cNvSpPr txBox="1">
            <a:spLocks noChangeArrowheads="1"/>
          </p:cNvSpPr>
          <p:nvPr/>
        </p:nvSpPr>
        <p:spPr bwMode="auto">
          <a:xfrm>
            <a:off x="3819525" y="7361238"/>
            <a:ext cx="3297238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indent="1947863">
              <a:lnSpc>
                <a:spcPct val="1130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58595B"/>
                </a:solidFill>
                <a:latin typeface="Calibri" pitchFamily="34" charset="0"/>
              </a:rPr>
              <a:t>Время работы: понедельник – пятница </a:t>
            </a:r>
            <a:r>
              <a:rPr lang="ru-RU" sz="1600" b="1" dirty="0">
                <a:solidFill>
                  <a:srgbClr val="58595B"/>
                </a:solidFill>
              </a:rPr>
              <a:t>08</a:t>
            </a:r>
            <a:r>
              <a:rPr lang="ru-RU" sz="1600" b="1" dirty="0">
                <a:solidFill>
                  <a:srgbClr val="58595B"/>
                </a:solidFill>
                <a:latin typeface="Calibri" pitchFamily="34" charset="0"/>
              </a:rPr>
              <a:t>:</a:t>
            </a:r>
            <a:r>
              <a:rPr lang="ru-RU" sz="1600" b="1" dirty="0">
                <a:solidFill>
                  <a:srgbClr val="58595B"/>
                </a:solidFill>
              </a:rPr>
              <a:t>00</a:t>
            </a:r>
            <a:r>
              <a:rPr lang="ru-RU" sz="1600" b="1" dirty="0">
                <a:solidFill>
                  <a:srgbClr val="58595B"/>
                </a:solidFill>
                <a:latin typeface="Calibri" pitchFamily="34" charset="0"/>
              </a:rPr>
              <a:t> – </a:t>
            </a:r>
            <a:r>
              <a:rPr lang="ru-RU" sz="1600" b="1" dirty="0">
                <a:solidFill>
                  <a:srgbClr val="58595B"/>
                </a:solidFill>
              </a:rPr>
              <a:t>17</a:t>
            </a:r>
            <a:r>
              <a:rPr lang="ru-RU" sz="1600" b="1" dirty="0">
                <a:solidFill>
                  <a:srgbClr val="58595B"/>
                </a:solidFill>
                <a:latin typeface="Calibri" pitchFamily="34" charset="0"/>
              </a:rPr>
              <a:t>:</a:t>
            </a:r>
            <a:r>
              <a:rPr lang="ru-RU" sz="1600" b="1" dirty="0">
                <a:solidFill>
                  <a:srgbClr val="58595B"/>
                </a:solidFill>
              </a:rPr>
              <a:t>00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7175" name="object 45"/>
          <p:cNvSpPr txBox="1">
            <a:spLocks noChangeArrowheads="1"/>
          </p:cNvSpPr>
          <p:nvPr/>
        </p:nvSpPr>
        <p:spPr bwMode="auto">
          <a:xfrm>
            <a:off x="6122988" y="8786813"/>
            <a:ext cx="9175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3019" rIns="0" bIns="0">
            <a:spAutoFit/>
          </a:bodyPr>
          <a:lstStyle/>
          <a:p>
            <a:pPr marL="12700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Отделение Фонда пенсионного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и социального страхования РФ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по Карачаево-Черкесской Республике 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7176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7215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16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90 h 185419"/>
                <a:gd name="T2" fmla="*/ 126225 w 295275"/>
                <a:gd name="T3" fmla="*/ 132090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90 h 185419"/>
                <a:gd name="T10" fmla="*/ 21259 w 295275"/>
                <a:gd name="T11" fmla="*/ 132090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90 h 185419"/>
                <a:gd name="T18" fmla="*/ 0 w 295275"/>
                <a:gd name="T19" fmla="*/ 151140 h 185419"/>
                <a:gd name="T20" fmla="*/ 129438 w 295275"/>
                <a:gd name="T21" fmla="*/ 151140 h 185419"/>
                <a:gd name="T22" fmla="*/ 129438 w 295275"/>
                <a:gd name="T23" fmla="*/ 185430 h 185419"/>
                <a:gd name="T24" fmla="*/ 149402 w 295275"/>
                <a:gd name="T25" fmla="*/ 185430 h 185419"/>
                <a:gd name="T26" fmla="*/ 149402 w 295275"/>
                <a:gd name="T27" fmla="*/ 151140 h 185419"/>
                <a:gd name="T28" fmla="*/ 149402 w 295275"/>
                <a:gd name="T29" fmla="*/ 132090 h 185419"/>
                <a:gd name="T30" fmla="*/ 295008 w 295275"/>
                <a:gd name="T31" fmla="*/ 132090 h 185419"/>
                <a:gd name="T32" fmla="*/ 207429 w 295275"/>
                <a:gd name="T33" fmla="*/ 132090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90 h 185419"/>
                <a:gd name="T58" fmla="*/ 185966 w 295275"/>
                <a:gd name="T59" fmla="*/ 151140 h 185419"/>
                <a:gd name="T60" fmla="*/ 295008 w 295275"/>
                <a:gd name="T61" fmla="*/ 151140 h 185419"/>
                <a:gd name="T62" fmla="*/ 295008 w 295275"/>
                <a:gd name="T63" fmla="*/ 132090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7217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7233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7234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218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219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7231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232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7220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7229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30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221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7222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3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4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5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226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10 h 149859"/>
                  <a:gd name="T16" fmla="*/ 0 w 138430"/>
                  <a:gd name="T17" fmla="*/ 149870 h 149859"/>
                  <a:gd name="T18" fmla="*/ 34772 w 138430"/>
                  <a:gd name="T19" fmla="*/ 149870 h 149859"/>
                  <a:gd name="T20" fmla="*/ 34772 w 138430"/>
                  <a:gd name="T21" fmla="*/ 88910 h 149859"/>
                  <a:gd name="T22" fmla="*/ 103035 w 138430"/>
                  <a:gd name="T23" fmla="*/ 88910 h 149859"/>
                  <a:gd name="T24" fmla="*/ 103035 w 138430"/>
                  <a:gd name="T25" fmla="*/ 149870 h 149859"/>
                  <a:gd name="T26" fmla="*/ 137807 w 138430"/>
                  <a:gd name="T27" fmla="*/ 149870 h 149859"/>
                  <a:gd name="T28" fmla="*/ 137807 w 138430"/>
                  <a:gd name="T29" fmla="*/ 88910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7227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8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/>
            </a:extLst>
          </p:cNvPr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>
            <a:extLst>
              <a:ext uri="{FF2B5EF4-FFF2-40B4-BE49-F238E27FC236}"/>
            </a:extLst>
          </p:cNvPr>
          <p:cNvSpPr/>
          <p:nvPr/>
        </p:nvSpPr>
        <p:spPr>
          <a:xfrm>
            <a:off x="6048375" y="7937500"/>
            <a:ext cx="814388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7179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162675" y="8142288"/>
            <a:ext cx="60166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35688" y="9632950"/>
            <a:ext cx="85725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70" name="Group 102"/>
          <p:cNvGraphicFramePr>
            <a:graphicFrameLocks noGrp="1"/>
          </p:cNvGraphicFramePr>
          <p:nvPr/>
        </p:nvGraphicFramePr>
        <p:xfrm>
          <a:off x="420688" y="1774825"/>
          <a:ext cx="6789737" cy="5585460"/>
        </p:xfrm>
        <a:graphic>
          <a:graphicData uri="http://schemas.openxmlformats.org/drawingml/2006/table">
            <a:tbl>
              <a:tblPr/>
              <a:tblGrid>
                <a:gridCol w="1000108"/>
                <a:gridCol w="4857784"/>
                <a:gridCol w="93184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06.08.26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«Здоровое и активное долголетие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 Встреча 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медицинским специалистом о профилактике возрастных заболеваний, правильном питании и физической активности. 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11.08.26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Творческая мастерская «Летнее настроение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 Мастер-класс 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декоративно-прикладному творчеству (изготовление поделок и роспись).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20.08.26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Интеллектуальная викторина «Моя Россия». Командная игра на знание истории, культуры и традиций России. Чаепитие и награждение победителей.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25.08.26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пенсионной грамотности.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Вопросы-ответы с руководителем КС </a:t>
                      </a:r>
                      <a:r>
                        <a:rPr kumimoji="0" lang="ru-RU" sz="15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Пхешховым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М.А.по теме: разъяснение условий перерасчета работающим пенсионерам.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28.08.26</a:t>
                      </a:r>
                      <a:endParaRPr kumimoji="0" lang="ru-RU" sz="15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Праздничная встреча «До свидания, лето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!».  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Концертная программа с участием воспитанников музыкальной школы </a:t>
                      </a:r>
                      <a:r>
                        <a:rPr kumimoji="0" lang="ru-RU" sz="15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а.Хабез</a:t>
                      </a: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музыкальные номера, конкурсы, подведение итогов летнего сезона.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160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008ShumelIA</cp:lastModifiedBy>
  <cp:revision>36</cp:revision>
  <dcterms:created xsi:type="dcterms:W3CDTF">2025-11-06T11:20:25Z</dcterms:created>
  <dcterms:modified xsi:type="dcterms:W3CDTF">2026-07-24T05:03:20Z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