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3066" y="2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06988-66D0-4FEE-968C-8A7032594C88}" type="datetimeFigureOut">
              <a:rPr lang="en-US"/>
              <a:pPr>
                <a:defRPr/>
              </a:pPr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E70AF-CDAF-4D24-BCFD-F0440DE4C2CF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60826-80F5-43BA-A7B7-B1561DC01B40}" type="datetimeFigureOut">
              <a:rPr lang="en-US"/>
              <a:pPr>
                <a:defRPr/>
              </a:pPr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78576-18B7-4441-86F5-AFBBD3FF4E0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2983B-B789-4F87-B2B5-FFED7173EA7C}" type="datetimeFigureOut">
              <a:rPr lang="en-US"/>
              <a:pPr>
                <a:defRPr/>
              </a:pPr>
              <a:t>8/24/2026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498F1-801D-4DED-ACF0-29C64C92290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9C472-5407-4877-B6FA-277CE9B43246}" type="datetimeFigureOut">
              <a:rPr lang="en-US"/>
              <a:pPr>
                <a:defRPr/>
              </a:pPr>
              <a:t>8/24/2026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5DABE-A5A0-4FE7-8D2E-A46EA0FFE099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A9C65-8B55-411D-B472-A8C9F0EB7883}" type="datetimeFigureOut">
              <a:rPr lang="en-US"/>
              <a:pPr>
                <a:defRPr/>
              </a:pPr>
              <a:t>8/24/2026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1DDC8-C21D-4A3E-AF33-543117A3F12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/>
          <p:cNvSpPr>
            <a:spLocks noGrp="1"/>
          </p:cNvSpPr>
          <p:nvPr>
            <p:ph type="title"/>
          </p:nvPr>
        </p:nvSpPr>
        <p:spPr bwMode="auto">
          <a:xfrm>
            <a:off x="4822825" y="317500"/>
            <a:ext cx="2316163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27" name="Holder 3"/>
          <p:cNvSpPr>
            <a:spLocks noGrp="1"/>
          </p:cNvSpPr>
          <p:nvPr>
            <p:ph type="body" idx="1"/>
          </p:nvPr>
        </p:nvSpPr>
        <p:spPr bwMode="auto">
          <a:xfrm>
            <a:off x="377825" y="2459038"/>
            <a:ext cx="6807200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750" y="9944100"/>
            <a:ext cx="241935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8B7E9F-7E1F-46E3-B375-E76A452AEAB5}" type="datetimeFigureOut">
              <a:rPr lang="en-US"/>
              <a:pPr>
                <a:defRPr/>
              </a:pPr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1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A72B8C-3502-47B8-B180-87E83637C23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4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object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2213" y="107950"/>
            <a:ext cx="3719512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object 35"/>
          <p:cNvSpPr>
            <a:spLocks/>
          </p:cNvSpPr>
          <p:nvPr/>
        </p:nvSpPr>
        <p:spPr bwMode="auto">
          <a:xfrm>
            <a:off x="111125" y="7000875"/>
            <a:ext cx="7345363" cy="3582988"/>
          </a:xfrm>
          <a:custGeom>
            <a:avLst/>
            <a:gdLst>
              <a:gd name="T0" fmla="*/ 1587 w 7345680"/>
              <a:gd name="T1" fmla="*/ 3573161 h 3583940"/>
              <a:gd name="T2" fmla="*/ 7341575 w 7345680"/>
              <a:gd name="T3" fmla="*/ 1394470 h 3583940"/>
              <a:gd name="T4" fmla="*/ 7194654 w 7345680"/>
              <a:gd name="T5" fmla="*/ 1420554 h 3583940"/>
              <a:gd name="T6" fmla="*/ 7041236 w 7345680"/>
              <a:gd name="T7" fmla="*/ 1444037 h 3583940"/>
              <a:gd name="T8" fmla="*/ 6881627 w 7345680"/>
              <a:gd name="T9" fmla="*/ 1464864 h 3583940"/>
              <a:gd name="T10" fmla="*/ 6716254 w 7345680"/>
              <a:gd name="T11" fmla="*/ 1482978 h 3583940"/>
              <a:gd name="T12" fmla="*/ 6545422 w 7345680"/>
              <a:gd name="T13" fmla="*/ 1498322 h 3583940"/>
              <a:gd name="T14" fmla="*/ 6369481 w 7345680"/>
              <a:gd name="T15" fmla="*/ 1510841 h 3583940"/>
              <a:gd name="T16" fmla="*/ 6188773 w 7345680"/>
              <a:gd name="T17" fmla="*/ 1520477 h 3583940"/>
              <a:gd name="T18" fmla="*/ 6003649 w 7345680"/>
              <a:gd name="T19" fmla="*/ 1527176 h 3583940"/>
              <a:gd name="T20" fmla="*/ 5814449 w 7345680"/>
              <a:gd name="T21" fmla="*/ 1530881 h 3583940"/>
              <a:gd name="T22" fmla="*/ 5621526 w 7345680"/>
              <a:gd name="T23" fmla="*/ 1531536 h 3583940"/>
              <a:gd name="T24" fmla="*/ 5425222 w 7345680"/>
              <a:gd name="T25" fmla="*/ 1529086 h 3583940"/>
              <a:gd name="T26" fmla="*/ 5225887 w 7345680"/>
              <a:gd name="T27" fmla="*/ 1523473 h 3583940"/>
              <a:gd name="T28" fmla="*/ 5023904 w 7345680"/>
              <a:gd name="T29" fmla="*/ 1514643 h 3583940"/>
              <a:gd name="T30" fmla="*/ 4819541 w 7345680"/>
              <a:gd name="T31" fmla="*/ 1502536 h 3583940"/>
              <a:gd name="T32" fmla="*/ 4613186 w 7345680"/>
              <a:gd name="T33" fmla="*/ 1487100 h 3583940"/>
              <a:gd name="T34" fmla="*/ 4405179 w 7345680"/>
              <a:gd name="T35" fmla="*/ 1468276 h 3583940"/>
              <a:gd name="T36" fmla="*/ 4195912 w 7345680"/>
              <a:gd name="T37" fmla="*/ 1446010 h 3583940"/>
              <a:gd name="T38" fmla="*/ 3985652 w 7345680"/>
              <a:gd name="T39" fmla="*/ 1420245 h 3583940"/>
              <a:gd name="T40" fmla="*/ 3774781 w 7345680"/>
              <a:gd name="T41" fmla="*/ 1390925 h 3583940"/>
              <a:gd name="T42" fmla="*/ 3563668 w 7345680"/>
              <a:gd name="T43" fmla="*/ 1357993 h 3583940"/>
              <a:gd name="T44" fmla="*/ 3352621 w 7345680"/>
              <a:gd name="T45" fmla="*/ 1321394 h 3583940"/>
              <a:gd name="T46" fmla="*/ 3142023 w 7345680"/>
              <a:gd name="T47" fmla="*/ 1281071 h 3583940"/>
              <a:gd name="T48" fmla="*/ 2932202 w 7345680"/>
              <a:gd name="T49" fmla="*/ 1236969 h 3583940"/>
              <a:gd name="T50" fmla="*/ 2775540 w 7345680"/>
              <a:gd name="T51" fmla="*/ 1201379 h 3583940"/>
              <a:gd name="T52" fmla="*/ 2671521 w 7345680"/>
              <a:gd name="T53" fmla="*/ 1176442 h 3583940"/>
              <a:gd name="T54" fmla="*/ 2567891 w 7345680"/>
              <a:gd name="T55" fmla="*/ 1150527 h 3583940"/>
              <a:gd name="T56" fmla="*/ 2464716 w 7345680"/>
              <a:gd name="T57" fmla="*/ 1123630 h 3583940"/>
              <a:gd name="T58" fmla="*/ 2361994 w 7345680"/>
              <a:gd name="T59" fmla="*/ 1095743 h 3583940"/>
              <a:gd name="T60" fmla="*/ 2259791 w 7345680"/>
              <a:gd name="T61" fmla="*/ 1066857 h 3583940"/>
              <a:gd name="T62" fmla="*/ 2158151 w 7345680"/>
              <a:gd name="T63" fmla="*/ 1036963 h 3583940"/>
              <a:gd name="T64" fmla="*/ 2057126 w 7345680"/>
              <a:gd name="T65" fmla="*/ 1006062 h 3583940"/>
              <a:gd name="T66" fmla="*/ 1956746 w 7345680"/>
              <a:gd name="T67" fmla="*/ 974144 h 3583940"/>
              <a:gd name="T68" fmla="*/ 1857057 w 7345680"/>
              <a:gd name="T69" fmla="*/ 941197 h 3583940"/>
              <a:gd name="T70" fmla="*/ 1758098 w 7345680"/>
              <a:gd name="T71" fmla="*/ 907219 h 3583940"/>
              <a:gd name="T72" fmla="*/ 1659918 w 7345680"/>
              <a:gd name="T73" fmla="*/ 872201 h 3583940"/>
              <a:gd name="T74" fmla="*/ 1562571 w 7345680"/>
              <a:gd name="T75" fmla="*/ 836137 h 3583940"/>
              <a:gd name="T76" fmla="*/ 1466079 w 7345680"/>
              <a:gd name="T77" fmla="*/ 799018 h 3583940"/>
              <a:gd name="T78" fmla="*/ 1370495 w 7345680"/>
              <a:gd name="T79" fmla="*/ 760840 h 3583940"/>
              <a:gd name="T80" fmla="*/ 1275863 w 7345680"/>
              <a:gd name="T81" fmla="*/ 721592 h 3583940"/>
              <a:gd name="T82" fmla="*/ 1182226 w 7345680"/>
              <a:gd name="T83" fmla="*/ 681273 h 3583940"/>
              <a:gd name="T84" fmla="*/ 1089627 w 7345680"/>
              <a:gd name="T85" fmla="*/ 639870 h 3583940"/>
              <a:gd name="T86" fmla="*/ 998111 w 7345680"/>
              <a:gd name="T87" fmla="*/ 597375 h 3583940"/>
              <a:gd name="T88" fmla="*/ 907720 w 7345680"/>
              <a:gd name="T89" fmla="*/ 553792 h 3583940"/>
              <a:gd name="T90" fmla="*/ 818497 w 7345680"/>
              <a:gd name="T91" fmla="*/ 509098 h 3583940"/>
              <a:gd name="T92" fmla="*/ 730485 w 7345680"/>
              <a:gd name="T93" fmla="*/ 463301 h 3583940"/>
              <a:gd name="T94" fmla="*/ 643718 w 7345680"/>
              <a:gd name="T95" fmla="*/ 416378 h 3583940"/>
              <a:gd name="T96" fmla="*/ 558260 w 7345680"/>
              <a:gd name="T97" fmla="*/ 368340 h 3583940"/>
              <a:gd name="T98" fmla="*/ 474144 w 7345680"/>
              <a:gd name="T99" fmla="*/ 319168 h 3583940"/>
              <a:gd name="T100" fmla="*/ 391401 w 7345680"/>
              <a:gd name="T101" fmla="*/ 268861 h 3583940"/>
              <a:gd name="T102" fmla="*/ 310098 w 7345680"/>
              <a:gd name="T103" fmla="*/ 217403 h 3583940"/>
              <a:gd name="T104" fmla="*/ 230255 w 7345680"/>
              <a:gd name="T105" fmla="*/ 164797 h 3583940"/>
              <a:gd name="T106" fmla="*/ 151927 w 7345680"/>
              <a:gd name="T107" fmla="*/ 111029 h 3583940"/>
              <a:gd name="T108" fmla="*/ 75168 w 7345680"/>
              <a:gd name="T109" fmla="*/ 56102 h 3583940"/>
              <a:gd name="T110" fmla="*/ 0 w 7345680"/>
              <a:gd name="T111" fmla="*/ 0 h 35839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345680"/>
              <a:gd name="T169" fmla="*/ 0 h 3583940"/>
              <a:gd name="T170" fmla="*/ 7345680 w 7345680"/>
              <a:gd name="T171" fmla="*/ 3583940 h 358394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7171" name="Группа 1"/>
          <p:cNvGrpSpPr>
            <a:grpSpLocks/>
          </p:cNvGrpSpPr>
          <p:nvPr/>
        </p:nvGrpSpPr>
        <p:grpSpPr bwMode="auto">
          <a:xfrm>
            <a:off x="644525" y="8177213"/>
            <a:ext cx="1147763" cy="131762"/>
            <a:chOff x="644464" y="8176450"/>
            <a:chExt cx="1147890" cy="132842"/>
          </a:xfrm>
        </p:grpSpPr>
        <p:pic>
          <p:nvPicPr>
            <p:cNvPr id="7235" name="object 3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4464" y="8176460"/>
              <a:ext cx="103162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36" name="object 37"/>
            <p:cNvSpPr>
              <a:spLocks/>
            </p:cNvSpPr>
            <p:nvPr/>
          </p:nvSpPr>
          <p:spPr bwMode="auto">
            <a:xfrm>
              <a:off x="771347" y="8178076"/>
              <a:ext cx="94615" cy="129539"/>
            </a:xfrm>
            <a:custGeom>
              <a:avLst/>
              <a:gdLst>
                <a:gd name="T0" fmla="*/ 94272 w 94615"/>
                <a:gd name="T1" fmla="*/ 0 h 129540"/>
                <a:gd name="T2" fmla="*/ 0 w 94615"/>
                <a:gd name="T3" fmla="*/ 0 h 129540"/>
                <a:gd name="T4" fmla="*/ 0 w 94615"/>
                <a:gd name="T5" fmla="*/ 20320 h 129540"/>
                <a:gd name="T6" fmla="*/ 0 w 94615"/>
                <a:gd name="T7" fmla="*/ 59690 h 129540"/>
                <a:gd name="T8" fmla="*/ 0 w 94615"/>
                <a:gd name="T9" fmla="*/ 79999 h 129540"/>
                <a:gd name="T10" fmla="*/ 0 w 94615"/>
                <a:gd name="T11" fmla="*/ 129529 h 129540"/>
                <a:gd name="T12" fmla="*/ 23952 w 94615"/>
                <a:gd name="T13" fmla="*/ 129529 h 129540"/>
                <a:gd name="T14" fmla="*/ 23952 w 94615"/>
                <a:gd name="T15" fmla="*/ 79999 h 129540"/>
                <a:gd name="T16" fmla="*/ 86321 w 94615"/>
                <a:gd name="T17" fmla="*/ 79999 h 129540"/>
                <a:gd name="T18" fmla="*/ 86321 w 94615"/>
                <a:gd name="T19" fmla="*/ 59690 h 129540"/>
                <a:gd name="T20" fmla="*/ 23952 w 94615"/>
                <a:gd name="T21" fmla="*/ 59690 h 129540"/>
                <a:gd name="T22" fmla="*/ 23952 w 94615"/>
                <a:gd name="T23" fmla="*/ 20320 h 129540"/>
                <a:gd name="T24" fmla="*/ 94272 w 94615"/>
                <a:gd name="T25" fmla="*/ 20320 h 129540"/>
                <a:gd name="T26" fmla="*/ 94272 w 94615"/>
                <a:gd name="T27" fmla="*/ 0 h 1295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4615"/>
                <a:gd name="T43" fmla="*/ 0 h 129540"/>
                <a:gd name="T44" fmla="*/ 94615 w 94615"/>
                <a:gd name="T45" fmla="*/ 129540 h 1295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7237" name="object 3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88787" y="8176459"/>
              <a:ext cx="292329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38" name="object 3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1703" y="8176450"/>
              <a:ext cx="319170" cy="132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39" name="object 4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45588" y="8178271"/>
              <a:ext cx="110324" cy="129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40" name="object 4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79286" y="8178274"/>
              <a:ext cx="113068" cy="13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2" name="object 42"/>
          <p:cNvSpPr>
            <a:spLocks noGrp="1"/>
          </p:cNvSpPr>
          <p:nvPr>
            <p:ph type="title"/>
          </p:nvPr>
        </p:nvSpPr>
        <p:spPr>
          <a:xfrm>
            <a:off x="4822825" y="317500"/>
            <a:ext cx="2316163" cy="1452563"/>
          </a:xfrm>
        </p:spPr>
        <p:txBody>
          <a:bodyPr tIns="81280"/>
          <a:lstStyle/>
          <a:p>
            <a:pPr marL="438150" indent="-427038" algn="r" eaLnBrk="1" hangingPunct="1">
              <a:lnSpc>
                <a:spcPts val="2700"/>
              </a:lnSpc>
            </a:pPr>
            <a:r>
              <a:rPr lang="ru-RU" smtClean="0">
                <a:latin typeface="Calibri" pitchFamily="34" charset="0"/>
              </a:rPr>
              <a:t>МЕРОПРИЯТИЯ НА </a:t>
            </a:r>
            <a:r>
              <a:rPr lang="ru-RU" sz="2400" smtClean="0">
                <a:latin typeface="Arial" charset="0"/>
              </a:rPr>
              <a:t>СЕНТЯБРЬ</a:t>
            </a:r>
            <a:r>
              <a:rPr lang="ru-RU" smtClean="0">
                <a:latin typeface="Calibri" pitchFamily="34" charset="0"/>
              </a:rPr>
              <a:t/>
            </a:r>
            <a:br>
              <a:rPr lang="ru-RU" smtClean="0">
                <a:latin typeface="Calibri" pitchFamily="34" charset="0"/>
              </a:rPr>
            </a:br>
            <a:r>
              <a:rPr lang="ru-RU" smtClean="0">
                <a:latin typeface="Calibri" pitchFamily="34" charset="0"/>
              </a:rPr>
              <a:t>2026</a:t>
            </a:r>
          </a:p>
        </p:txBody>
      </p:sp>
      <p:sp>
        <p:nvSpPr>
          <p:cNvPr id="7173" name="object 43"/>
          <p:cNvSpPr txBox="1">
            <a:spLocks noChangeArrowheads="1"/>
          </p:cNvSpPr>
          <p:nvPr/>
        </p:nvSpPr>
        <p:spPr bwMode="auto">
          <a:xfrm>
            <a:off x="628650" y="8442325"/>
            <a:ext cx="5114925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74625" rIns="0" bIns="0">
            <a:spAutoFit/>
          </a:bodyPr>
          <a:lstStyle/>
          <a:p>
            <a:pPr marL="12700">
              <a:lnSpc>
                <a:spcPct val="76000"/>
              </a:lnSpc>
              <a:spcBef>
                <a:spcPts val="1375"/>
              </a:spcBef>
            </a:pPr>
            <a:r>
              <a:rPr lang="ru-RU" sz="4400" b="1">
                <a:solidFill>
                  <a:srgbClr val="FFFFFF"/>
                </a:solidFill>
                <a:latin typeface="Calibri" pitchFamily="34" charset="0"/>
              </a:rPr>
              <a:t>ПРИХОДИТЕ, МЫ ВАС ЖДЕМ!</a:t>
            </a:r>
            <a:endParaRPr lang="ru-RU" sz="44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Наши контакты:  </a:t>
            </a:r>
            <a:r>
              <a:rPr lang="ru-RU" sz="1300">
                <a:solidFill>
                  <a:srgbClr val="FFFFFF"/>
                </a:solidFill>
              </a:rPr>
              <a:t>8878-73-5-10-67</a:t>
            </a:r>
            <a:endParaRPr lang="ru-RU" sz="1300">
              <a:solidFill>
                <a:srgbClr val="000000"/>
              </a:solidFill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Адрес: </a:t>
            </a:r>
            <a:r>
              <a:rPr lang="ru-RU" sz="1300">
                <a:solidFill>
                  <a:srgbClr val="FFFFFF"/>
                </a:solidFill>
              </a:rPr>
              <a:t>а</a:t>
            </a: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.  </a:t>
            </a:r>
            <a:r>
              <a:rPr lang="ru-RU" sz="1300">
                <a:solidFill>
                  <a:srgbClr val="FFFFFF"/>
                </a:solidFill>
              </a:rPr>
              <a:t>Хабез</a:t>
            </a: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 ул. </a:t>
            </a:r>
            <a:r>
              <a:rPr lang="ru-RU" sz="1300">
                <a:solidFill>
                  <a:srgbClr val="FFFFFF"/>
                </a:solidFill>
              </a:rPr>
              <a:t>Советская</a:t>
            </a: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,</a:t>
            </a:r>
            <a:r>
              <a:rPr lang="ru-RU" sz="1300">
                <a:solidFill>
                  <a:srgbClr val="FFFFFF"/>
                </a:solidFill>
              </a:rPr>
              <a:t> 21</a:t>
            </a: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/>
            </a:r>
            <a:br>
              <a:rPr lang="ru-RU" sz="1300">
                <a:solidFill>
                  <a:srgbClr val="FFFFFF"/>
                </a:solidFill>
                <a:latin typeface="Calibri" pitchFamily="34" charset="0"/>
              </a:rPr>
            </a:b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Контактный номер  </a:t>
            </a:r>
            <a:r>
              <a:rPr lang="ru-RU" sz="1300">
                <a:solidFill>
                  <a:srgbClr val="FFFFFF"/>
                </a:solidFill>
              </a:rPr>
              <a:t>8878732043</a:t>
            </a: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</a:rPr>
              <a:t>Пхешхов М.А.</a:t>
            </a:r>
            <a:endParaRPr lang="ru-RU" sz="1300">
              <a:solidFill>
                <a:srgbClr val="000000"/>
              </a:solidFill>
            </a:endParaRPr>
          </a:p>
        </p:txBody>
      </p:sp>
      <p:sp>
        <p:nvSpPr>
          <p:cNvPr id="7174" name="object 44"/>
          <p:cNvSpPr txBox="1">
            <a:spLocks noChangeArrowheads="1"/>
          </p:cNvSpPr>
          <p:nvPr/>
        </p:nvSpPr>
        <p:spPr bwMode="auto">
          <a:xfrm>
            <a:off x="3819525" y="7361238"/>
            <a:ext cx="3297238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 indent="1947863">
              <a:lnSpc>
                <a:spcPct val="113000"/>
              </a:lnSpc>
              <a:spcBef>
                <a:spcPts val="100"/>
              </a:spcBef>
            </a:pPr>
            <a:r>
              <a:rPr lang="ru-RU" sz="1600" b="1">
                <a:solidFill>
                  <a:srgbClr val="58595B"/>
                </a:solidFill>
                <a:latin typeface="Calibri" pitchFamily="34" charset="0"/>
              </a:rPr>
              <a:t>Время работы: понедельник – пятница </a:t>
            </a:r>
            <a:r>
              <a:rPr lang="ru-RU" sz="1600" b="1">
                <a:solidFill>
                  <a:srgbClr val="58595B"/>
                </a:solidFill>
              </a:rPr>
              <a:t>08</a:t>
            </a:r>
            <a:r>
              <a:rPr lang="ru-RU" sz="1600" b="1">
                <a:solidFill>
                  <a:srgbClr val="58595B"/>
                </a:solidFill>
                <a:latin typeface="Calibri" pitchFamily="34" charset="0"/>
              </a:rPr>
              <a:t>:</a:t>
            </a:r>
            <a:r>
              <a:rPr lang="ru-RU" sz="1600" b="1">
                <a:solidFill>
                  <a:srgbClr val="58595B"/>
                </a:solidFill>
              </a:rPr>
              <a:t>00</a:t>
            </a:r>
            <a:r>
              <a:rPr lang="ru-RU" sz="1600" b="1">
                <a:solidFill>
                  <a:srgbClr val="58595B"/>
                </a:solidFill>
                <a:latin typeface="Calibri" pitchFamily="34" charset="0"/>
              </a:rPr>
              <a:t> – </a:t>
            </a:r>
            <a:r>
              <a:rPr lang="ru-RU" sz="1600" b="1">
                <a:solidFill>
                  <a:srgbClr val="58595B"/>
                </a:solidFill>
              </a:rPr>
              <a:t>17</a:t>
            </a:r>
            <a:r>
              <a:rPr lang="ru-RU" sz="1600" b="1">
                <a:solidFill>
                  <a:srgbClr val="58595B"/>
                </a:solidFill>
                <a:latin typeface="Calibri" pitchFamily="34" charset="0"/>
              </a:rPr>
              <a:t>:</a:t>
            </a:r>
            <a:r>
              <a:rPr lang="ru-RU" sz="1600" b="1">
                <a:solidFill>
                  <a:srgbClr val="58595B"/>
                </a:solidFill>
              </a:rPr>
              <a:t>00</a:t>
            </a:r>
            <a:endParaRPr lang="ru-RU" sz="1600">
              <a:solidFill>
                <a:srgbClr val="000000"/>
              </a:solidFill>
            </a:endParaRPr>
          </a:p>
        </p:txBody>
      </p:sp>
      <p:sp>
        <p:nvSpPr>
          <p:cNvPr id="7175" name="object 45"/>
          <p:cNvSpPr txBox="1">
            <a:spLocks noChangeArrowheads="1"/>
          </p:cNvSpPr>
          <p:nvPr/>
        </p:nvSpPr>
        <p:spPr bwMode="auto">
          <a:xfrm>
            <a:off x="6122988" y="8786813"/>
            <a:ext cx="9175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3019" rIns="0" bIns="0">
            <a:spAutoFit/>
          </a:bodyPr>
          <a:lstStyle/>
          <a:p>
            <a:pPr marL="12700">
              <a:lnSpc>
                <a:spcPts val="800"/>
              </a:lnSpc>
              <a:spcBef>
                <a:spcPts val="263"/>
              </a:spcBef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Отделение Фонда пенсионного</a:t>
            </a:r>
            <a:endParaRPr lang="ru-RU" sz="8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и социального страхования РФ</a:t>
            </a:r>
            <a:endParaRPr lang="ru-RU" sz="8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по Карачаево-Черкесской Республике </a:t>
            </a:r>
            <a:endParaRPr lang="ru-RU" sz="8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7176" name="Группа 103"/>
          <p:cNvGrpSpPr>
            <a:grpSpLocks/>
          </p:cNvGrpSpPr>
          <p:nvPr/>
        </p:nvGrpSpPr>
        <p:grpSpPr bwMode="auto">
          <a:xfrm>
            <a:off x="512763" y="488950"/>
            <a:ext cx="2517775" cy="984250"/>
            <a:chOff x="512394" y="489204"/>
            <a:chExt cx="2518182" cy="983928"/>
          </a:xfrm>
        </p:grpSpPr>
        <p:pic>
          <p:nvPicPr>
            <p:cNvPr id="7215" name="object 4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394" y="489204"/>
              <a:ext cx="839343" cy="957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16" name="object 50"/>
            <p:cNvSpPr>
              <a:spLocks/>
            </p:cNvSpPr>
            <p:nvPr/>
          </p:nvSpPr>
          <p:spPr bwMode="auto">
            <a:xfrm>
              <a:off x="1577060" y="814692"/>
              <a:ext cx="295275" cy="185420"/>
            </a:xfrm>
            <a:custGeom>
              <a:avLst/>
              <a:gdLst>
                <a:gd name="T0" fmla="*/ 149402 w 295275"/>
                <a:gd name="T1" fmla="*/ 132091 h 185419"/>
                <a:gd name="T2" fmla="*/ 126225 w 295275"/>
                <a:gd name="T3" fmla="*/ 132091 h 185419"/>
                <a:gd name="T4" fmla="*/ 126225 w 295275"/>
                <a:gd name="T5" fmla="*/ 0 h 185419"/>
                <a:gd name="T6" fmla="*/ 104965 w 295275"/>
                <a:gd name="T7" fmla="*/ 0 h 185419"/>
                <a:gd name="T8" fmla="*/ 104965 w 295275"/>
                <a:gd name="T9" fmla="*/ 132091 h 185419"/>
                <a:gd name="T10" fmla="*/ 21259 w 295275"/>
                <a:gd name="T11" fmla="*/ 132091 h 185419"/>
                <a:gd name="T12" fmla="*/ 21259 w 295275"/>
                <a:gd name="T13" fmla="*/ 0 h 185419"/>
                <a:gd name="T14" fmla="*/ 0 w 295275"/>
                <a:gd name="T15" fmla="*/ 0 h 185419"/>
                <a:gd name="T16" fmla="*/ 0 w 295275"/>
                <a:gd name="T17" fmla="*/ 132091 h 185419"/>
                <a:gd name="T18" fmla="*/ 0 w 295275"/>
                <a:gd name="T19" fmla="*/ 151141 h 185419"/>
                <a:gd name="T20" fmla="*/ 129438 w 295275"/>
                <a:gd name="T21" fmla="*/ 151141 h 185419"/>
                <a:gd name="T22" fmla="*/ 129438 w 295275"/>
                <a:gd name="T23" fmla="*/ 185431 h 185419"/>
                <a:gd name="T24" fmla="*/ 149402 w 295275"/>
                <a:gd name="T25" fmla="*/ 185431 h 185419"/>
                <a:gd name="T26" fmla="*/ 149402 w 295275"/>
                <a:gd name="T27" fmla="*/ 151141 h 185419"/>
                <a:gd name="T28" fmla="*/ 149402 w 295275"/>
                <a:gd name="T29" fmla="*/ 132091 h 185419"/>
                <a:gd name="T30" fmla="*/ 295008 w 295275"/>
                <a:gd name="T31" fmla="*/ 132091 h 185419"/>
                <a:gd name="T32" fmla="*/ 207429 w 295275"/>
                <a:gd name="T33" fmla="*/ 132091 h 185419"/>
                <a:gd name="T34" fmla="*/ 207429 w 295275"/>
                <a:gd name="T35" fmla="*/ 83820 h 185419"/>
                <a:gd name="T36" fmla="*/ 282778 w 295275"/>
                <a:gd name="T37" fmla="*/ 83820 h 185419"/>
                <a:gd name="T38" fmla="*/ 282778 w 295275"/>
                <a:gd name="T39" fmla="*/ 64770 h 185419"/>
                <a:gd name="T40" fmla="*/ 207429 w 295275"/>
                <a:gd name="T41" fmla="*/ 64770 h 185419"/>
                <a:gd name="T42" fmla="*/ 207429 w 295275"/>
                <a:gd name="T43" fmla="*/ 19050 h 185419"/>
                <a:gd name="T44" fmla="*/ 291998 w 295275"/>
                <a:gd name="T45" fmla="*/ 19050 h 185419"/>
                <a:gd name="T46" fmla="*/ 291998 w 295275"/>
                <a:gd name="T47" fmla="*/ 0 h 185419"/>
                <a:gd name="T48" fmla="*/ 185966 w 295275"/>
                <a:gd name="T49" fmla="*/ 0 h 185419"/>
                <a:gd name="T50" fmla="*/ 185966 w 295275"/>
                <a:gd name="T51" fmla="*/ 19050 h 185419"/>
                <a:gd name="T52" fmla="*/ 185966 w 295275"/>
                <a:gd name="T53" fmla="*/ 64770 h 185419"/>
                <a:gd name="T54" fmla="*/ 185966 w 295275"/>
                <a:gd name="T55" fmla="*/ 83820 h 185419"/>
                <a:gd name="T56" fmla="*/ 185966 w 295275"/>
                <a:gd name="T57" fmla="*/ 132091 h 185419"/>
                <a:gd name="T58" fmla="*/ 185966 w 295275"/>
                <a:gd name="T59" fmla="*/ 151141 h 185419"/>
                <a:gd name="T60" fmla="*/ 295008 w 295275"/>
                <a:gd name="T61" fmla="*/ 151141 h 185419"/>
                <a:gd name="T62" fmla="*/ 295008 w 295275"/>
                <a:gd name="T63" fmla="*/ 132091 h 1854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95275"/>
                <a:gd name="T97" fmla="*/ 0 h 185419"/>
                <a:gd name="T98" fmla="*/ 295275 w 295275"/>
                <a:gd name="T99" fmla="*/ 185419 h 1854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grpSp>
          <p:nvGrpSpPr>
            <p:cNvPr id="7217" name="object 51"/>
            <p:cNvGrpSpPr>
              <a:grpSpLocks/>
            </p:cNvGrpSpPr>
            <p:nvPr/>
          </p:nvGrpSpPr>
          <p:grpSpPr bwMode="auto"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7233" name="object 52"/>
              <p:cNvSpPr>
                <a:spLocks/>
              </p:cNvSpPr>
              <p:nvPr/>
            </p:nvSpPr>
            <p:spPr bwMode="auto">
              <a:xfrm>
                <a:off x="1917865" y="814806"/>
                <a:ext cx="290830" cy="151130"/>
              </a:xfrm>
              <a:custGeom>
                <a:avLst/>
                <a:gdLst>
                  <a:gd name="T0" fmla="*/ 129222 w 290830"/>
                  <a:gd name="T1" fmla="*/ 381 h 151130"/>
                  <a:gd name="T2" fmla="*/ 107759 w 290830"/>
                  <a:gd name="T3" fmla="*/ 381 h 151130"/>
                  <a:gd name="T4" fmla="*/ 107759 w 290830"/>
                  <a:gd name="T5" fmla="*/ 65151 h 151130"/>
                  <a:gd name="T6" fmla="*/ 21463 w 290830"/>
                  <a:gd name="T7" fmla="*/ 65151 h 151130"/>
                  <a:gd name="T8" fmla="*/ 21463 w 290830"/>
                  <a:gd name="T9" fmla="*/ 381 h 151130"/>
                  <a:gd name="T10" fmla="*/ 0 w 290830"/>
                  <a:gd name="T11" fmla="*/ 381 h 151130"/>
                  <a:gd name="T12" fmla="*/ 0 w 290830"/>
                  <a:gd name="T13" fmla="*/ 65151 h 151130"/>
                  <a:gd name="T14" fmla="*/ 0 w 290830"/>
                  <a:gd name="T15" fmla="*/ 84201 h 151130"/>
                  <a:gd name="T16" fmla="*/ 0 w 290830"/>
                  <a:gd name="T17" fmla="*/ 150241 h 151130"/>
                  <a:gd name="T18" fmla="*/ 21463 w 290830"/>
                  <a:gd name="T19" fmla="*/ 150241 h 151130"/>
                  <a:gd name="T20" fmla="*/ 21463 w 290830"/>
                  <a:gd name="T21" fmla="*/ 84201 h 151130"/>
                  <a:gd name="T22" fmla="*/ 107759 w 290830"/>
                  <a:gd name="T23" fmla="*/ 84201 h 151130"/>
                  <a:gd name="T24" fmla="*/ 107759 w 290830"/>
                  <a:gd name="T25" fmla="*/ 150241 h 151130"/>
                  <a:gd name="T26" fmla="*/ 129222 w 290830"/>
                  <a:gd name="T27" fmla="*/ 150241 h 151130"/>
                  <a:gd name="T28" fmla="*/ 129222 w 290830"/>
                  <a:gd name="T29" fmla="*/ 84201 h 151130"/>
                  <a:gd name="T30" fmla="*/ 129222 w 290830"/>
                  <a:gd name="T31" fmla="*/ 65151 h 151130"/>
                  <a:gd name="T32" fmla="*/ 129222 w 290830"/>
                  <a:gd name="T33" fmla="*/ 381 h 151130"/>
                  <a:gd name="T34" fmla="*/ 290398 w 290830"/>
                  <a:gd name="T35" fmla="*/ 0 h 151130"/>
                  <a:gd name="T36" fmla="*/ 166535 w 290830"/>
                  <a:gd name="T37" fmla="*/ 0 h 151130"/>
                  <a:gd name="T38" fmla="*/ 166535 w 290830"/>
                  <a:gd name="T39" fmla="*/ 19050 h 151130"/>
                  <a:gd name="T40" fmla="*/ 217843 w 290830"/>
                  <a:gd name="T41" fmla="*/ 19050 h 151130"/>
                  <a:gd name="T42" fmla="*/ 217843 w 290830"/>
                  <a:gd name="T43" fmla="*/ 151130 h 151130"/>
                  <a:gd name="T44" fmla="*/ 238874 w 290830"/>
                  <a:gd name="T45" fmla="*/ 151130 h 151130"/>
                  <a:gd name="T46" fmla="*/ 238874 w 290830"/>
                  <a:gd name="T47" fmla="*/ 19050 h 151130"/>
                  <a:gd name="T48" fmla="*/ 290398 w 290830"/>
                  <a:gd name="T49" fmla="*/ 19050 h 151130"/>
                  <a:gd name="T50" fmla="*/ 290398 w 290830"/>
                  <a:gd name="T51" fmla="*/ 0 h 15113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90830"/>
                  <a:gd name="T79" fmla="*/ 0 h 151130"/>
                  <a:gd name="T80" fmla="*/ 290830 w 290830"/>
                  <a:gd name="T81" fmla="*/ 151130 h 15113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7234" name="object 53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244123" y="815176"/>
                <a:ext cx="121272" cy="150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218" name="object 5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556735" y="1049816"/>
              <a:ext cx="159702" cy="153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219" name="object 55"/>
            <p:cNvGrpSpPr>
              <a:grpSpLocks/>
            </p:cNvGrpSpPr>
            <p:nvPr/>
          </p:nvGrpSpPr>
          <p:grpSpPr bwMode="auto"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7231" name="object 56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1763029" y="1051534"/>
                <a:ext cx="12278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232" name="object 57"/>
              <p:cNvSpPr>
                <a:spLocks/>
              </p:cNvSpPr>
              <p:nvPr/>
            </p:nvSpPr>
            <p:spPr bwMode="auto">
              <a:xfrm>
                <a:off x="1917865" y="1051038"/>
                <a:ext cx="522605" cy="183515"/>
              </a:xfrm>
              <a:custGeom>
                <a:avLst/>
                <a:gdLst>
                  <a:gd name="T0" fmla="*/ 104749 w 522605"/>
                  <a:gd name="T1" fmla="*/ 495 h 183515"/>
                  <a:gd name="T2" fmla="*/ 83718 w 522605"/>
                  <a:gd name="T3" fmla="*/ 495 h 183515"/>
                  <a:gd name="T4" fmla="*/ 83718 w 522605"/>
                  <a:gd name="T5" fmla="*/ 132080 h 183515"/>
                  <a:gd name="T6" fmla="*/ 104749 w 522605"/>
                  <a:gd name="T7" fmla="*/ 132080 h 183515"/>
                  <a:gd name="T8" fmla="*/ 104749 w 522605"/>
                  <a:gd name="T9" fmla="*/ 495 h 183515"/>
                  <a:gd name="T10" fmla="*/ 210794 w 522605"/>
                  <a:gd name="T11" fmla="*/ 132575 h 183515"/>
                  <a:gd name="T12" fmla="*/ 188252 w 522605"/>
                  <a:gd name="T13" fmla="*/ 132575 h 183515"/>
                  <a:gd name="T14" fmla="*/ 188252 w 522605"/>
                  <a:gd name="T15" fmla="*/ 495 h 183515"/>
                  <a:gd name="T16" fmla="*/ 167220 w 522605"/>
                  <a:gd name="T17" fmla="*/ 495 h 183515"/>
                  <a:gd name="T18" fmla="*/ 167220 w 522605"/>
                  <a:gd name="T19" fmla="*/ 132575 h 183515"/>
                  <a:gd name="T20" fmla="*/ 166789 w 522605"/>
                  <a:gd name="T21" fmla="*/ 132575 h 183515"/>
                  <a:gd name="T22" fmla="*/ 21247 w 522605"/>
                  <a:gd name="T23" fmla="*/ 132575 h 183515"/>
                  <a:gd name="T24" fmla="*/ 21247 w 522605"/>
                  <a:gd name="T25" fmla="*/ 495 h 183515"/>
                  <a:gd name="T26" fmla="*/ 0 w 522605"/>
                  <a:gd name="T27" fmla="*/ 495 h 183515"/>
                  <a:gd name="T28" fmla="*/ 0 w 522605"/>
                  <a:gd name="T29" fmla="*/ 132575 h 183515"/>
                  <a:gd name="T30" fmla="*/ 0 w 522605"/>
                  <a:gd name="T31" fmla="*/ 150355 h 183515"/>
                  <a:gd name="T32" fmla="*/ 166789 w 522605"/>
                  <a:gd name="T33" fmla="*/ 150355 h 183515"/>
                  <a:gd name="T34" fmla="*/ 188252 w 522605"/>
                  <a:gd name="T35" fmla="*/ 150355 h 183515"/>
                  <a:gd name="T36" fmla="*/ 191046 w 522605"/>
                  <a:gd name="T37" fmla="*/ 150355 h 183515"/>
                  <a:gd name="T38" fmla="*/ 191046 w 522605"/>
                  <a:gd name="T39" fmla="*/ 183375 h 183515"/>
                  <a:gd name="T40" fmla="*/ 210794 w 522605"/>
                  <a:gd name="T41" fmla="*/ 183375 h 183515"/>
                  <a:gd name="T42" fmla="*/ 210794 w 522605"/>
                  <a:gd name="T43" fmla="*/ 150355 h 183515"/>
                  <a:gd name="T44" fmla="*/ 210794 w 522605"/>
                  <a:gd name="T45" fmla="*/ 132575 h 183515"/>
                  <a:gd name="T46" fmla="*/ 352691 w 522605"/>
                  <a:gd name="T47" fmla="*/ 132080 h 183515"/>
                  <a:gd name="T48" fmla="*/ 265112 w 522605"/>
                  <a:gd name="T49" fmla="*/ 132080 h 183515"/>
                  <a:gd name="T50" fmla="*/ 265112 w 522605"/>
                  <a:gd name="T51" fmla="*/ 83820 h 183515"/>
                  <a:gd name="T52" fmla="*/ 340461 w 522605"/>
                  <a:gd name="T53" fmla="*/ 83820 h 183515"/>
                  <a:gd name="T54" fmla="*/ 340461 w 522605"/>
                  <a:gd name="T55" fmla="*/ 64770 h 183515"/>
                  <a:gd name="T56" fmla="*/ 265112 w 522605"/>
                  <a:gd name="T57" fmla="*/ 64770 h 183515"/>
                  <a:gd name="T58" fmla="*/ 265112 w 522605"/>
                  <a:gd name="T59" fmla="*/ 19050 h 183515"/>
                  <a:gd name="T60" fmla="*/ 349681 w 522605"/>
                  <a:gd name="T61" fmla="*/ 19050 h 183515"/>
                  <a:gd name="T62" fmla="*/ 349681 w 522605"/>
                  <a:gd name="T63" fmla="*/ 0 h 183515"/>
                  <a:gd name="T64" fmla="*/ 243649 w 522605"/>
                  <a:gd name="T65" fmla="*/ 0 h 183515"/>
                  <a:gd name="T66" fmla="*/ 243649 w 522605"/>
                  <a:gd name="T67" fmla="*/ 19050 h 183515"/>
                  <a:gd name="T68" fmla="*/ 243649 w 522605"/>
                  <a:gd name="T69" fmla="*/ 64770 h 183515"/>
                  <a:gd name="T70" fmla="*/ 243649 w 522605"/>
                  <a:gd name="T71" fmla="*/ 83820 h 183515"/>
                  <a:gd name="T72" fmla="*/ 243649 w 522605"/>
                  <a:gd name="T73" fmla="*/ 132080 h 183515"/>
                  <a:gd name="T74" fmla="*/ 243649 w 522605"/>
                  <a:gd name="T75" fmla="*/ 151130 h 183515"/>
                  <a:gd name="T76" fmla="*/ 352691 w 522605"/>
                  <a:gd name="T77" fmla="*/ 151130 h 183515"/>
                  <a:gd name="T78" fmla="*/ 352691 w 522605"/>
                  <a:gd name="T79" fmla="*/ 132080 h 183515"/>
                  <a:gd name="T80" fmla="*/ 522490 w 522605"/>
                  <a:gd name="T81" fmla="*/ 495 h 183515"/>
                  <a:gd name="T82" fmla="*/ 501027 w 522605"/>
                  <a:gd name="T83" fmla="*/ 495 h 183515"/>
                  <a:gd name="T84" fmla="*/ 501027 w 522605"/>
                  <a:gd name="T85" fmla="*/ 65265 h 183515"/>
                  <a:gd name="T86" fmla="*/ 414731 w 522605"/>
                  <a:gd name="T87" fmla="*/ 65265 h 183515"/>
                  <a:gd name="T88" fmla="*/ 414731 w 522605"/>
                  <a:gd name="T89" fmla="*/ 495 h 183515"/>
                  <a:gd name="T90" fmla="*/ 393268 w 522605"/>
                  <a:gd name="T91" fmla="*/ 495 h 183515"/>
                  <a:gd name="T92" fmla="*/ 393268 w 522605"/>
                  <a:gd name="T93" fmla="*/ 65265 h 183515"/>
                  <a:gd name="T94" fmla="*/ 393268 w 522605"/>
                  <a:gd name="T95" fmla="*/ 84315 h 183515"/>
                  <a:gd name="T96" fmla="*/ 393268 w 522605"/>
                  <a:gd name="T97" fmla="*/ 150355 h 183515"/>
                  <a:gd name="T98" fmla="*/ 414731 w 522605"/>
                  <a:gd name="T99" fmla="*/ 150355 h 183515"/>
                  <a:gd name="T100" fmla="*/ 414731 w 522605"/>
                  <a:gd name="T101" fmla="*/ 84315 h 183515"/>
                  <a:gd name="T102" fmla="*/ 501027 w 522605"/>
                  <a:gd name="T103" fmla="*/ 84315 h 183515"/>
                  <a:gd name="T104" fmla="*/ 501027 w 522605"/>
                  <a:gd name="T105" fmla="*/ 150355 h 183515"/>
                  <a:gd name="T106" fmla="*/ 522490 w 522605"/>
                  <a:gd name="T107" fmla="*/ 150355 h 183515"/>
                  <a:gd name="T108" fmla="*/ 522490 w 522605"/>
                  <a:gd name="T109" fmla="*/ 84315 h 183515"/>
                  <a:gd name="T110" fmla="*/ 522490 w 522605"/>
                  <a:gd name="T111" fmla="*/ 65265 h 183515"/>
                  <a:gd name="T112" fmla="*/ 522490 w 522605"/>
                  <a:gd name="T113" fmla="*/ 495 h 18351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22605"/>
                  <a:gd name="T172" fmla="*/ 0 h 183515"/>
                  <a:gd name="T173" fmla="*/ 522605 w 522605"/>
                  <a:gd name="T174" fmla="*/ 183515 h 18351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</p:grpSp>
        <p:grpSp>
          <p:nvGrpSpPr>
            <p:cNvPr id="7220" name="object 58"/>
            <p:cNvGrpSpPr>
              <a:grpSpLocks/>
            </p:cNvGrpSpPr>
            <p:nvPr/>
          </p:nvGrpSpPr>
          <p:grpSpPr bwMode="auto"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7229" name="object 5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2489099" y="1051534"/>
                <a:ext cx="129870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30" name="object 60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2659128" y="1051534"/>
                <a:ext cx="121069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221" name="object 61"/>
            <p:cNvGrpSpPr>
              <a:grpSpLocks/>
            </p:cNvGrpSpPr>
            <p:nvPr/>
          </p:nvGrpSpPr>
          <p:grpSpPr bwMode="auto"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7222" name="object 62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556741" y="1291915"/>
                <a:ext cx="143383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23" name="object 63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1725970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24" name="object 64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1917862" y="1284537"/>
                <a:ext cx="360368" cy="188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25" name="object 65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300183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226" name="object 66"/>
              <p:cNvSpPr>
                <a:spLocks/>
              </p:cNvSpPr>
              <p:nvPr/>
            </p:nvSpPr>
            <p:spPr bwMode="auto">
              <a:xfrm>
                <a:off x="2494216" y="1290980"/>
                <a:ext cx="138430" cy="149860"/>
              </a:xfrm>
              <a:custGeom>
                <a:avLst/>
                <a:gdLst>
                  <a:gd name="T0" fmla="*/ 137807 w 138430"/>
                  <a:gd name="T1" fmla="*/ 0 h 149859"/>
                  <a:gd name="T2" fmla="*/ 103035 w 138430"/>
                  <a:gd name="T3" fmla="*/ 0 h 149859"/>
                  <a:gd name="T4" fmla="*/ 103035 w 138430"/>
                  <a:gd name="T5" fmla="*/ 59690 h 149859"/>
                  <a:gd name="T6" fmla="*/ 34772 w 138430"/>
                  <a:gd name="T7" fmla="*/ 59690 h 149859"/>
                  <a:gd name="T8" fmla="*/ 34772 w 138430"/>
                  <a:gd name="T9" fmla="*/ 0 h 149859"/>
                  <a:gd name="T10" fmla="*/ 0 w 138430"/>
                  <a:gd name="T11" fmla="*/ 0 h 149859"/>
                  <a:gd name="T12" fmla="*/ 0 w 138430"/>
                  <a:gd name="T13" fmla="*/ 59690 h 149859"/>
                  <a:gd name="T14" fmla="*/ 0 w 138430"/>
                  <a:gd name="T15" fmla="*/ 88911 h 149859"/>
                  <a:gd name="T16" fmla="*/ 0 w 138430"/>
                  <a:gd name="T17" fmla="*/ 149871 h 149859"/>
                  <a:gd name="T18" fmla="*/ 34772 w 138430"/>
                  <a:gd name="T19" fmla="*/ 149871 h 149859"/>
                  <a:gd name="T20" fmla="*/ 34772 w 138430"/>
                  <a:gd name="T21" fmla="*/ 88911 h 149859"/>
                  <a:gd name="T22" fmla="*/ 103035 w 138430"/>
                  <a:gd name="T23" fmla="*/ 88911 h 149859"/>
                  <a:gd name="T24" fmla="*/ 103035 w 138430"/>
                  <a:gd name="T25" fmla="*/ 149871 h 149859"/>
                  <a:gd name="T26" fmla="*/ 137807 w 138430"/>
                  <a:gd name="T27" fmla="*/ 149871 h 149859"/>
                  <a:gd name="T28" fmla="*/ 137807 w 138430"/>
                  <a:gd name="T29" fmla="*/ 88911 h 149859"/>
                  <a:gd name="T30" fmla="*/ 137807 w 138430"/>
                  <a:gd name="T31" fmla="*/ 59690 h 149859"/>
                  <a:gd name="T32" fmla="*/ 137807 w 138430"/>
                  <a:gd name="T33" fmla="*/ 0 h 1498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8430"/>
                  <a:gd name="T52" fmla="*/ 0 h 149859"/>
                  <a:gd name="T53" fmla="*/ 138430 w 138430"/>
                  <a:gd name="T54" fmla="*/ 149859 h 1498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7227" name="object 67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2661643" y="1290981"/>
                <a:ext cx="170433" cy="181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28" name="object 68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2861684" y="1290979"/>
                <a:ext cx="16850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/>
            </a:extLst>
          </p:cNvPr>
          <p:cNvSpPr/>
          <p:nvPr/>
        </p:nvSpPr>
        <p:spPr>
          <a:xfrm>
            <a:off x="6140450" y="9593263"/>
            <a:ext cx="874713" cy="858837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4" name="Овал 3">
            <a:extLst>
              <a:ext uri="{FF2B5EF4-FFF2-40B4-BE49-F238E27FC236}"/>
            </a:extLst>
          </p:cNvPr>
          <p:cNvSpPr/>
          <p:nvPr/>
        </p:nvSpPr>
        <p:spPr>
          <a:xfrm>
            <a:off x="6048375" y="7937500"/>
            <a:ext cx="814388" cy="815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pic>
        <p:nvPicPr>
          <p:cNvPr id="7179" name="object 48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162675" y="8142288"/>
            <a:ext cx="601663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Рисунок 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135688" y="9632950"/>
            <a:ext cx="85725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260" name="Group 92"/>
          <p:cNvGraphicFramePr>
            <a:graphicFrameLocks noGrp="1"/>
          </p:cNvGraphicFramePr>
          <p:nvPr/>
        </p:nvGraphicFramePr>
        <p:xfrm>
          <a:off x="420688" y="1774825"/>
          <a:ext cx="6789737" cy="5486400"/>
        </p:xfrm>
        <a:graphic>
          <a:graphicData uri="http://schemas.openxmlformats.org/drawingml/2006/table">
            <a:tbl>
              <a:tblPr/>
              <a:tblGrid>
                <a:gridCol w="842962"/>
                <a:gridCol w="5014930"/>
                <a:gridCol w="93184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Дата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Мероприятие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Время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начала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03.09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dirty="0" err="1" smtClean="0">
                          <a:latin typeface="+mn-lt"/>
                          <a:cs typeface="Times New Roman" pitchFamily="18" charset="0"/>
                        </a:rPr>
                        <a:t>Онлайн-эфир</a:t>
                      </a:r>
                      <a:r>
                        <a:rPr lang="ru-RU" sz="1600" b="1" i="0" u="none" dirty="0" smtClean="0">
                          <a:latin typeface="+mn-lt"/>
                          <a:cs typeface="Times New Roman" pitchFamily="18" charset="0"/>
                        </a:rPr>
                        <a:t>  РО Знание. Тема: «Голосуем сердцем — воспитываем примером: выборы в России»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10:00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04.09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«Осень без тревог: заботимся о здоровье» - встреча с медицинским работником о профилактике сезонных заболеваний, режим дня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.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10:00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07.09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«Финансовая безопасность старшего поколения» Информационная встреча: как распознать телефонных и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интернет-мошенников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, безопасные платежи. Защита банковских данных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11:00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17.09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«Тепло своими руками» Творческий мастер-класс: изготовление осенней композиции/небольшого сувенира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11:00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21.09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Школа пенсионной грамотности.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Вопросы-ответы с зам.руководителя клиентской службы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Цековой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 М.В. по теме: отказ и возобновление набора социальных услуг (НСУ)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</TotalTime>
  <Words>152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008ShumelIA</cp:lastModifiedBy>
  <cp:revision>38</cp:revision>
  <dcterms:created xsi:type="dcterms:W3CDTF">2025-11-06T11:20:25Z</dcterms:created>
  <dcterms:modified xsi:type="dcterms:W3CDTF">2026-08-24T08:58:47Z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