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2934" y="15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84474-3513-4B64-A7F6-E231B3080A4B}" type="datetimeFigureOut">
              <a:rPr lang="en-US"/>
              <a:pPr>
                <a:defRPr/>
              </a:pPr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8C2F7-B7A3-436B-81E8-A74319CCF6B0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A63ED-2B29-4C23-BFD2-0A134F04815D}" type="datetimeFigureOut">
              <a:rPr lang="en-US"/>
              <a:pPr>
                <a:defRPr/>
              </a:pPr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BF6B8-34FA-44AE-80D9-5D15912CF5EA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4BA2E-E229-4F98-ACE9-44A966E18782}" type="datetimeFigureOut">
              <a:rPr lang="en-US"/>
              <a:pPr>
                <a:defRPr/>
              </a:pPr>
              <a:t>12/29/2025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97FA1-3E38-480E-ABDA-BC8F68828D49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6E92A-0CA8-4962-B7CC-7A9443ECAA81}" type="datetimeFigureOut">
              <a:rPr lang="en-US"/>
              <a:pPr>
                <a:defRPr/>
              </a:pPr>
              <a:t>12/29/2025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56A8D-38EA-4120-9167-CEF0244CF00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5B74-A0D8-4C07-98DB-1BB3AC3F81EB}" type="datetimeFigureOut">
              <a:rPr lang="en-US"/>
              <a:pPr>
                <a:defRPr/>
              </a:pPr>
              <a:t>12/29/2025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2EDAF-A2D8-4CD6-993B-A96A3CE6CB5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4822825" y="317500"/>
            <a:ext cx="2316163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7825" y="2459038"/>
            <a:ext cx="6807200" cy="705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750" y="9944100"/>
            <a:ext cx="241935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C65E1C-7E61-4A84-B2FF-DE2FAA212D53}" type="datetimeFigureOut">
              <a:rPr lang="en-US"/>
              <a:pPr>
                <a:defRPr/>
              </a:pPr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1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831567F-A5CC-417F-8660-2647567881FA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object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object 35"/>
          <p:cNvSpPr>
            <a:spLocks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T0" fmla="*/ 1587 w 7345680"/>
              <a:gd name="T1" fmla="*/ 3583622 h 3583940"/>
              <a:gd name="T2" fmla="*/ 7345095 w 7345680"/>
              <a:gd name="T3" fmla="*/ 1398549 h 3583940"/>
              <a:gd name="T4" fmla="*/ 7198087 w 7345680"/>
              <a:gd name="T5" fmla="*/ 1424710 h 3583940"/>
              <a:gd name="T6" fmla="*/ 7044582 w 7345680"/>
              <a:gd name="T7" fmla="*/ 1448263 h 3583940"/>
              <a:gd name="T8" fmla="*/ 6884926 w 7345680"/>
              <a:gd name="T9" fmla="*/ 1469150 h 3583940"/>
              <a:gd name="T10" fmla="*/ 6719465 w 7345680"/>
              <a:gd name="T11" fmla="*/ 1487317 h 3583940"/>
              <a:gd name="T12" fmla="*/ 6548547 w 7345680"/>
              <a:gd name="T13" fmla="*/ 1502706 h 3583940"/>
              <a:gd name="T14" fmla="*/ 6372517 w 7345680"/>
              <a:gd name="T15" fmla="*/ 1515261 h 3583940"/>
              <a:gd name="T16" fmla="*/ 6191723 w 7345680"/>
              <a:gd name="T17" fmla="*/ 1524926 h 3583940"/>
              <a:gd name="T18" fmla="*/ 6006509 w 7345680"/>
              <a:gd name="T19" fmla="*/ 1531645 h 3583940"/>
              <a:gd name="T20" fmla="*/ 5817223 w 7345680"/>
              <a:gd name="T21" fmla="*/ 1535361 h 3583940"/>
              <a:gd name="T22" fmla="*/ 5624211 w 7345680"/>
              <a:gd name="T23" fmla="*/ 1536018 h 3583940"/>
              <a:gd name="T24" fmla="*/ 5427819 w 7345680"/>
              <a:gd name="T25" fmla="*/ 1533560 h 3583940"/>
              <a:gd name="T26" fmla="*/ 5228394 w 7345680"/>
              <a:gd name="T27" fmla="*/ 1527931 h 3583940"/>
              <a:gd name="T28" fmla="*/ 5026283 w 7345680"/>
              <a:gd name="T29" fmla="*/ 1519074 h 3583940"/>
              <a:gd name="T30" fmla="*/ 4821830 w 7345680"/>
              <a:gd name="T31" fmla="*/ 1506932 h 3583940"/>
              <a:gd name="T32" fmla="*/ 4615384 w 7345680"/>
              <a:gd name="T33" fmla="*/ 1491451 h 3583940"/>
              <a:gd name="T34" fmla="*/ 4407290 w 7345680"/>
              <a:gd name="T35" fmla="*/ 1472572 h 3583940"/>
              <a:gd name="T36" fmla="*/ 4197894 w 7345680"/>
              <a:gd name="T37" fmla="*/ 1450241 h 3583940"/>
              <a:gd name="T38" fmla="*/ 3987544 w 7345680"/>
              <a:gd name="T39" fmla="*/ 1424400 h 3583940"/>
              <a:gd name="T40" fmla="*/ 3776584 w 7345680"/>
              <a:gd name="T41" fmla="*/ 1394994 h 3583940"/>
              <a:gd name="T42" fmla="*/ 3565363 w 7345680"/>
              <a:gd name="T43" fmla="*/ 1361966 h 3583940"/>
              <a:gd name="T44" fmla="*/ 3354226 w 7345680"/>
              <a:gd name="T45" fmla="*/ 1325260 h 3583940"/>
              <a:gd name="T46" fmla="*/ 3143519 w 7345680"/>
              <a:gd name="T47" fmla="*/ 1284819 h 3583940"/>
              <a:gd name="T48" fmla="*/ 2933589 w 7345680"/>
              <a:gd name="T49" fmla="*/ 1240588 h 3583940"/>
              <a:gd name="T50" fmla="*/ 2776860 w 7345680"/>
              <a:gd name="T51" fmla="*/ 1204893 h 3583940"/>
              <a:gd name="T52" fmla="*/ 2672797 w 7345680"/>
              <a:gd name="T53" fmla="*/ 1179883 h 3583940"/>
              <a:gd name="T54" fmla="*/ 2569123 w 7345680"/>
              <a:gd name="T55" fmla="*/ 1153893 h 3583940"/>
              <a:gd name="T56" fmla="*/ 2465882 w 7345680"/>
              <a:gd name="T57" fmla="*/ 1126917 h 3583940"/>
              <a:gd name="T58" fmla="*/ 2363116 w 7345680"/>
              <a:gd name="T59" fmla="*/ 1098947 h 3583940"/>
              <a:gd name="T60" fmla="*/ 2260869 w 7345680"/>
              <a:gd name="T61" fmla="*/ 1069977 h 3583940"/>
              <a:gd name="T62" fmla="*/ 2159184 w 7345680"/>
              <a:gd name="T63" fmla="*/ 1039999 h 3583940"/>
              <a:gd name="T64" fmla="*/ 2058105 w 7345680"/>
              <a:gd name="T65" fmla="*/ 1009007 h 3583940"/>
              <a:gd name="T66" fmla="*/ 1957675 w 7345680"/>
              <a:gd name="T67" fmla="*/ 976994 h 3583940"/>
              <a:gd name="T68" fmla="*/ 1857937 w 7345680"/>
              <a:gd name="T69" fmla="*/ 943951 h 3583940"/>
              <a:gd name="T70" fmla="*/ 1758934 w 7345680"/>
              <a:gd name="T71" fmla="*/ 909873 h 3583940"/>
              <a:gd name="T72" fmla="*/ 1660710 w 7345680"/>
              <a:gd name="T73" fmla="*/ 874753 h 3583940"/>
              <a:gd name="T74" fmla="*/ 1563308 w 7345680"/>
              <a:gd name="T75" fmla="*/ 838583 h 3583940"/>
              <a:gd name="T76" fmla="*/ 1466772 w 7345680"/>
              <a:gd name="T77" fmla="*/ 801356 h 3583940"/>
              <a:gd name="T78" fmla="*/ 1371144 w 7345680"/>
              <a:gd name="T79" fmla="*/ 763065 h 3583940"/>
              <a:gd name="T80" fmla="*/ 1276468 w 7345680"/>
              <a:gd name="T81" fmla="*/ 723704 h 3583940"/>
              <a:gd name="T82" fmla="*/ 1182787 w 7345680"/>
              <a:gd name="T83" fmla="*/ 683264 h 3583940"/>
              <a:gd name="T84" fmla="*/ 1090144 w 7345680"/>
              <a:gd name="T85" fmla="*/ 641740 h 3583940"/>
              <a:gd name="T86" fmla="*/ 998584 w 7345680"/>
              <a:gd name="T87" fmla="*/ 599124 h 3583940"/>
              <a:gd name="T88" fmla="*/ 908149 w 7345680"/>
              <a:gd name="T89" fmla="*/ 555409 h 3583940"/>
              <a:gd name="T90" fmla="*/ 818882 w 7345680"/>
              <a:gd name="T91" fmla="*/ 510588 h 3583940"/>
              <a:gd name="T92" fmla="*/ 730826 w 7345680"/>
              <a:gd name="T93" fmla="*/ 464654 h 3583940"/>
              <a:gd name="T94" fmla="*/ 644026 w 7345680"/>
              <a:gd name="T95" fmla="*/ 417599 h 3583940"/>
              <a:gd name="T96" fmla="*/ 558524 w 7345680"/>
              <a:gd name="T97" fmla="*/ 369418 h 3583940"/>
              <a:gd name="T98" fmla="*/ 474364 w 7345680"/>
              <a:gd name="T99" fmla="*/ 320103 h 3583940"/>
              <a:gd name="T100" fmla="*/ 391588 w 7345680"/>
              <a:gd name="T101" fmla="*/ 269646 h 3583940"/>
              <a:gd name="T102" fmla="*/ 310241 w 7345680"/>
              <a:gd name="T103" fmla="*/ 218041 h 3583940"/>
              <a:gd name="T104" fmla="*/ 230365 w 7345680"/>
              <a:gd name="T105" fmla="*/ 165281 h 3583940"/>
              <a:gd name="T106" fmla="*/ 152004 w 7345680"/>
              <a:gd name="T107" fmla="*/ 111359 h 3583940"/>
              <a:gd name="T108" fmla="*/ 75201 w 7345680"/>
              <a:gd name="T109" fmla="*/ 56267 h 3583940"/>
              <a:gd name="T110" fmla="*/ 0 w 7345680"/>
              <a:gd name="T111" fmla="*/ 0 h 358394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345680"/>
              <a:gd name="T169" fmla="*/ 0 h 3583940"/>
              <a:gd name="T170" fmla="*/ 7345680 w 7345680"/>
              <a:gd name="T171" fmla="*/ 3583940 h 358394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7171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7259" name="object 3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60" name="object 37"/>
            <p:cNvSpPr>
              <a:spLocks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80010 h 129540"/>
                <a:gd name="T10" fmla="*/ 0 w 94615"/>
                <a:gd name="T11" fmla="*/ 129540 h 129540"/>
                <a:gd name="T12" fmla="*/ 23952 w 94615"/>
                <a:gd name="T13" fmla="*/ 129540 h 129540"/>
                <a:gd name="T14" fmla="*/ 23952 w 94615"/>
                <a:gd name="T15" fmla="*/ 80010 h 129540"/>
                <a:gd name="T16" fmla="*/ 86321 w 94615"/>
                <a:gd name="T17" fmla="*/ 80010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4615"/>
                <a:gd name="T43" fmla="*/ 0 h 129540"/>
                <a:gd name="T44" fmla="*/ 94615 w 94615"/>
                <a:gd name="T45" fmla="*/ 129540 h 1295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7261" name="object 3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62" name="object 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63" name="object 4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64" name="object 4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2" name="object 42"/>
          <p:cNvSpPr>
            <a:spLocks noGrp="1"/>
          </p:cNvSpPr>
          <p:nvPr>
            <p:ph type="title"/>
          </p:nvPr>
        </p:nvSpPr>
        <p:spPr/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smtClean="0">
                <a:latin typeface="Calibri" pitchFamily="34" charset="0"/>
              </a:rPr>
              <a:t>МЕРОПРИЯТИЯ НА ЯНВАРЬ</a:t>
            </a:r>
            <a:br>
              <a:rPr lang="ru-RU" smtClean="0">
                <a:latin typeface="Calibri" pitchFamily="34" charset="0"/>
              </a:rPr>
            </a:br>
            <a:r>
              <a:rPr lang="ru-RU" smtClean="0">
                <a:latin typeface="Calibri" pitchFamily="34" charset="0"/>
              </a:rPr>
              <a:t>2026</a:t>
            </a:r>
          </a:p>
        </p:txBody>
      </p:sp>
      <p:sp>
        <p:nvSpPr>
          <p:cNvPr id="7173" name="object 43"/>
          <p:cNvSpPr txBox="1">
            <a:spLocks noChangeArrowheads="1"/>
          </p:cNvSpPr>
          <p:nvPr/>
        </p:nvSpPr>
        <p:spPr bwMode="auto">
          <a:xfrm>
            <a:off x="628650" y="8442325"/>
            <a:ext cx="5114925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74625" rIns="0" bIns="0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dirty="0">
                <a:solidFill>
                  <a:srgbClr val="FFFFFF"/>
                </a:solidFill>
                <a:latin typeface="Calibri" pitchFamily="34" charset="0"/>
              </a:rPr>
              <a:t>ПРИХОДИТЕ, МЫ ВАС ЖДЕМ!</a:t>
            </a:r>
            <a:endParaRPr lang="ru-RU" sz="4400" dirty="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Наши контакты:  </a:t>
            </a:r>
            <a:r>
              <a:rPr lang="ru-RU" sz="1300" dirty="0">
                <a:solidFill>
                  <a:srgbClr val="FFFFFF"/>
                </a:solidFill>
              </a:rPr>
              <a:t>8878-73-5-10-67</a:t>
            </a:r>
            <a:endParaRPr lang="ru-RU" sz="1300" dirty="0">
              <a:solidFill>
                <a:srgbClr val="000000"/>
              </a:solidFill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Адрес: </a:t>
            </a:r>
            <a:r>
              <a:rPr lang="ru-RU" sz="1300" dirty="0">
                <a:solidFill>
                  <a:srgbClr val="FFFFFF"/>
                </a:solidFill>
              </a:rPr>
              <a:t>а</a:t>
            </a: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.  </a:t>
            </a:r>
            <a:r>
              <a:rPr lang="ru-RU" sz="1300" dirty="0">
                <a:solidFill>
                  <a:srgbClr val="FFFFFF"/>
                </a:solidFill>
              </a:rPr>
              <a:t>Хабез</a:t>
            </a: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 ул. </a:t>
            </a:r>
            <a:r>
              <a:rPr lang="ru-RU" sz="1300" dirty="0">
                <a:solidFill>
                  <a:srgbClr val="FFFFFF"/>
                </a:solidFill>
              </a:rPr>
              <a:t>Советская</a:t>
            </a: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,</a:t>
            </a:r>
            <a:r>
              <a:rPr lang="ru-RU" sz="1300" dirty="0">
                <a:solidFill>
                  <a:srgbClr val="FFFFFF"/>
                </a:solidFill>
              </a:rPr>
              <a:t> 21</a:t>
            </a: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 pitchFamily="34" charset="0"/>
              </a:rPr>
            </a:b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Контактный номер  </a:t>
            </a:r>
            <a:r>
              <a:rPr lang="ru-RU" sz="1300" dirty="0" smtClean="0">
                <a:solidFill>
                  <a:srgbClr val="FFFFFF"/>
                </a:solidFill>
              </a:rPr>
              <a:t>88787352043</a:t>
            </a:r>
            <a:endParaRPr lang="ru-RU" sz="1300" dirty="0">
              <a:solidFill>
                <a:srgbClr val="FFFFFF"/>
              </a:solidFill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 dirty="0" err="1">
                <a:solidFill>
                  <a:srgbClr val="FFFFFF"/>
                </a:solidFill>
              </a:rPr>
              <a:t>Пхешхов</a:t>
            </a:r>
            <a:r>
              <a:rPr lang="ru-RU" sz="1300" dirty="0">
                <a:solidFill>
                  <a:srgbClr val="FFFFFF"/>
                </a:solidFill>
              </a:rPr>
              <a:t> М.А.</a:t>
            </a:r>
            <a:endParaRPr lang="ru-RU" sz="1300" dirty="0">
              <a:solidFill>
                <a:srgbClr val="000000"/>
              </a:solidFill>
            </a:endParaRPr>
          </a:p>
        </p:txBody>
      </p:sp>
      <p:sp>
        <p:nvSpPr>
          <p:cNvPr id="7174" name="object 44"/>
          <p:cNvSpPr txBox="1">
            <a:spLocks noChangeArrowheads="1"/>
          </p:cNvSpPr>
          <p:nvPr/>
        </p:nvSpPr>
        <p:spPr bwMode="auto">
          <a:xfrm>
            <a:off x="3819525" y="7361238"/>
            <a:ext cx="3297238" cy="569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700" rIns="0" bIns="0">
            <a:spAutoFit/>
          </a:bodyPr>
          <a:lstStyle/>
          <a:p>
            <a:pPr marL="12700" indent="1947863">
              <a:lnSpc>
                <a:spcPct val="113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58595B"/>
                </a:solidFill>
                <a:latin typeface="Calibri" pitchFamily="34" charset="0"/>
              </a:rPr>
              <a:t>Время работы: понедельник – пятница </a:t>
            </a:r>
            <a:r>
              <a:rPr lang="ru-RU" sz="1600" b="1" dirty="0" smtClean="0">
                <a:solidFill>
                  <a:srgbClr val="58595B"/>
                </a:solidFill>
                <a:latin typeface="Calibri" pitchFamily="34" charset="0"/>
              </a:rPr>
              <a:t>08:00 </a:t>
            </a:r>
            <a:r>
              <a:rPr lang="ru-RU" sz="1600" b="1" dirty="0">
                <a:solidFill>
                  <a:srgbClr val="58595B"/>
                </a:solidFill>
                <a:latin typeface="Calibri" pitchFamily="34" charset="0"/>
              </a:rPr>
              <a:t>– </a:t>
            </a:r>
            <a:r>
              <a:rPr lang="ru-RU" sz="1600" b="1" dirty="0" smtClean="0">
                <a:solidFill>
                  <a:srgbClr val="58595B"/>
                </a:solidFill>
                <a:latin typeface="Calibri" pitchFamily="34" charset="0"/>
              </a:rPr>
              <a:t>17:00</a:t>
            </a:r>
            <a:endParaRPr lang="ru-RU" sz="1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175" name="object 45"/>
          <p:cNvSpPr txBox="1">
            <a:spLocks noChangeArrowheads="1"/>
          </p:cNvSpPr>
          <p:nvPr/>
        </p:nvSpPr>
        <p:spPr bwMode="auto">
          <a:xfrm>
            <a:off x="6122988" y="8786813"/>
            <a:ext cx="9175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33019" rIns="0" bIns="0">
            <a:spAutoFit/>
          </a:bodyPr>
          <a:lstStyle/>
          <a:p>
            <a:pPr marL="12700">
              <a:lnSpc>
                <a:spcPts val="800"/>
              </a:lnSpc>
              <a:spcBef>
                <a:spcPts val="263"/>
              </a:spcBef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Отделение Фонда пенсионного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и социального страхования РФ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по Карачаево-Черкесской Республике 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7176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7239" name="object 49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40" name="object 50"/>
            <p:cNvSpPr>
              <a:spLocks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149402 w 295275"/>
                <a:gd name="T1" fmla="*/ 132080 h 185419"/>
                <a:gd name="T2" fmla="*/ 126225 w 295275"/>
                <a:gd name="T3" fmla="*/ 132080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80 h 185419"/>
                <a:gd name="T10" fmla="*/ 21259 w 295275"/>
                <a:gd name="T11" fmla="*/ 132080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80 h 185419"/>
                <a:gd name="T18" fmla="*/ 0 w 295275"/>
                <a:gd name="T19" fmla="*/ 151130 h 185419"/>
                <a:gd name="T20" fmla="*/ 129438 w 295275"/>
                <a:gd name="T21" fmla="*/ 151130 h 185419"/>
                <a:gd name="T22" fmla="*/ 129438 w 295275"/>
                <a:gd name="T23" fmla="*/ 185420 h 185419"/>
                <a:gd name="T24" fmla="*/ 149402 w 295275"/>
                <a:gd name="T25" fmla="*/ 185420 h 185419"/>
                <a:gd name="T26" fmla="*/ 149402 w 295275"/>
                <a:gd name="T27" fmla="*/ 151130 h 185419"/>
                <a:gd name="T28" fmla="*/ 149402 w 295275"/>
                <a:gd name="T29" fmla="*/ 132080 h 185419"/>
                <a:gd name="T30" fmla="*/ 295008 w 295275"/>
                <a:gd name="T31" fmla="*/ 132080 h 185419"/>
                <a:gd name="T32" fmla="*/ 207429 w 295275"/>
                <a:gd name="T33" fmla="*/ 132080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80 h 185419"/>
                <a:gd name="T58" fmla="*/ 185966 w 295275"/>
                <a:gd name="T59" fmla="*/ 151130 h 185419"/>
                <a:gd name="T60" fmla="*/ 295008 w 295275"/>
                <a:gd name="T61" fmla="*/ 151130 h 185419"/>
                <a:gd name="T62" fmla="*/ 295008 w 295275"/>
                <a:gd name="T63" fmla="*/ 132080 h 1854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95275"/>
                <a:gd name="T97" fmla="*/ 0 h 185419"/>
                <a:gd name="T98" fmla="*/ 295275 w 295275"/>
                <a:gd name="T99" fmla="*/ 185419 h 1854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7241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7257" name="object 52"/>
              <p:cNvSpPr>
                <a:spLocks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90830"/>
                  <a:gd name="T79" fmla="*/ 0 h 151130"/>
                  <a:gd name="T80" fmla="*/ 290830 w 290830"/>
                  <a:gd name="T81" fmla="*/ 151130 h 1511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58" name="object 53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242" name="object 5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243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7255" name="object 56"/>
              <p:cNvPicPr>
                <a:picLocks noChangeAspect="1" noChangeArrowheads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56" name="object 57"/>
              <p:cNvSpPr>
                <a:spLocks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22605"/>
                  <a:gd name="T172" fmla="*/ 0 h 183515"/>
                  <a:gd name="T173" fmla="*/ 522605 w 522605"/>
                  <a:gd name="T174" fmla="*/ 183515 h 18351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grpSp>
          <p:nvGrpSpPr>
            <p:cNvPr id="7244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7253" name="object 59"/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54" name="object 60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245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7246" name="object 62"/>
              <p:cNvPicPr>
                <a:picLocks noChangeAspect="1"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47" name="object 63"/>
              <p:cNvPicPr>
                <a:picLocks noChangeAspect="1" noChangeArrowheads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48" name="object 64"/>
              <p:cNvPicPr>
                <a:picLocks noChangeAspect="1" noChangeArrowheads="1"/>
              </p:cNvPicPr>
              <p:nvPr/>
            </p:nvPicPr>
            <p:blipFill>
              <a:blip r:embed="rId16"/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49" name="object 65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50" name="object 66"/>
              <p:cNvSpPr>
                <a:spLocks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00 h 149859"/>
                  <a:gd name="T16" fmla="*/ 0 w 138430"/>
                  <a:gd name="T17" fmla="*/ 149860 h 149859"/>
                  <a:gd name="T18" fmla="*/ 34772 w 138430"/>
                  <a:gd name="T19" fmla="*/ 149860 h 149859"/>
                  <a:gd name="T20" fmla="*/ 34772 w 138430"/>
                  <a:gd name="T21" fmla="*/ 88900 h 149859"/>
                  <a:gd name="T22" fmla="*/ 103035 w 138430"/>
                  <a:gd name="T23" fmla="*/ 88900 h 149859"/>
                  <a:gd name="T24" fmla="*/ 103035 w 138430"/>
                  <a:gd name="T25" fmla="*/ 149860 h 149859"/>
                  <a:gd name="T26" fmla="*/ 137807 w 138430"/>
                  <a:gd name="T27" fmla="*/ 149860 h 149859"/>
                  <a:gd name="T28" fmla="*/ 137807 w 138430"/>
                  <a:gd name="T29" fmla="*/ 88900 h 149859"/>
                  <a:gd name="T30" fmla="*/ 137807 w 138430"/>
                  <a:gd name="T31" fmla="*/ 59690 h 149859"/>
                  <a:gd name="T32" fmla="*/ 137807 w 138430"/>
                  <a:gd name="T33" fmla="*/ 0 h 1498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8430"/>
                  <a:gd name="T52" fmla="*/ 0 h 149859"/>
                  <a:gd name="T53" fmla="*/ 138430 w 138430"/>
                  <a:gd name="T54" fmla="*/ 149859 h 1498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51" name="object 67"/>
              <p:cNvPicPr>
                <a:picLocks noChangeAspect="1" noChangeArrowheads="1"/>
              </p:cNvPicPr>
              <p:nvPr/>
            </p:nvPicPr>
            <p:blipFill>
              <a:blip r:embed="rId18"/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52" name="object 68"/>
              <p:cNvPicPr>
                <a:picLocks noChangeAspect="1" noChangeArrowheads="1"/>
              </p:cNvPicPr>
              <p:nvPr/>
            </p:nvPicPr>
            <p:blipFill>
              <a:blip r:embed="rId19"/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7179" name="object 48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Рисунок 7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135688" y="9632950"/>
            <a:ext cx="85725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70" name="Group 102"/>
          <p:cNvGraphicFramePr>
            <a:graphicFrameLocks noGrp="1"/>
          </p:cNvGraphicFramePr>
          <p:nvPr/>
        </p:nvGraphicFramePr>
        <p:xfrm>
          <a:off x="420688" y="1774825"/>
          <a:ext cx="6789737" cy="4838700"/>
        </p:xfrm>
        <a:graphic>
          <a:graphicData uri="http://schemas.openxmlformats.org/drawingml/2006/table">
            <a:tbl>
              <a:tblPr/>
              <a:tblGrid>
                <a:gridCol w="842962"/>
                <a:gridCol w="4795838"/>
                <a:gridCol w="115093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Дата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Школа пенсионной грамотности. Вопросы-ответы с руководителем КС Пхешховым М.А.: перерасчет страховой пенсии многодетным матерям, родившим 5 и более детей;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индексация пенсии  2026г.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10:00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+mn-lt"/>
                          <a:ea typeface="Arial"/>
                        </a:rPr>
                        <a:t>Обучающий</a:t>
                      </a:r>
                      <a:r>
                        <a:rPr lang="ru-RU" sz="1600" b="0" strike="noStrike" spc="-1" baseline="0" dirty="0" smtClean="0">
                          <a:solidFill>
                            <a:schemeClr val="dk1"/>
                          </a:solidFill>
                          <a:latin typeface="+mn-lt"/>
                          <a:ea typeface="Arial"/>
                        </a:rPr>
                        <a:t> </a:t>
                      </a:r>
                      <a:r>
                        <a:rPr lang="ru-RU" sz="1600" b="0" strike="noStrike" spc="-1" baseline="0" dirty="0" err="1" smtClean="0">
                          <a:solidFill>
                            <a:schemeClr val="dk1"/>
                          </a:solidFill>
                          <a:latin typeface="+mn-lt"/>
                          <a:ea typeface="Arial"/>
                        </a:rPr>
                        <a:t>вебинар</a:t>
                      </a:r>
                      <a:r>
                        <a:rPr lang="ru-RU" sz="1600" b="0" strike="noStrike" spc="-1" baseline="0" smtClean="0">
                          <a:solidFill>
                            <a:schemeClr val="dk1"/>
                          </a:solidFill>
                          <a:latin typeface="+mn-lt"/>
                          <a:ea typeface="Arial"/>
                        </a:rPr>
                        <a:t> по использованию электронных сервисов СФР.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+mn-lt"/>
                        <a:ea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Памятные даты. День снятия блокады Ленинграда. Встреча активистов ЦОСП с учащимися МБОУ СОШ а.Хабез имени Арашукова Р.Р.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107</Words>
  <Application>Microsoft Office PowerPoint</Application>
  <PresentationFormat>Произвольный</PresentationFormat>
  <Paragraphs>22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008ShumelIA</cp:lastModifiedBy>
  <cp:revision>25</cp:revision>
  <dcterms:created xsi:type="dcterms:W3CDTF">2025-11-06T11:20:25Z</dcterms:created>
  <dcterms:modified xsi:type="dcterms:W3CDTF">2025-12-29T09:40:44Z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