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2934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0CE82-81B3-4658-B3C4-842C81495C78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6B36D-9940-4BC7-A8B2-DF2F0527EAA8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9613A-35A9-4A4D-8F83-67AEDC620EF7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796D1-4CBC-4859-9FFE-F6865FC55A2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4E389-FB22-44F5-B482-AB1CBD5D6F6E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CA482-B4A2-4306-818B-0E90A8EAF01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7DBF3-A5DC-44E9-BABF-1C7474521D95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65966-245B-4618-ADC1-162911497E11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FFF0E-B2C3-4148-99D7-45D4764CD7B8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3DC6F-E161-4A8A-B5D4-1C3D25F34922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4822825" y="317500"/>
            <a:ext cx="2316163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750" y="9944100"/>
            <a:ext cx="241935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73132DF-9DFD-4C88-A7C5-B1CA1023E85C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1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103D410-87A5-4D14-94CB-0D0A213A22FA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object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bject 35"/>
          <p:cNvSpPr>
            <a:spLocks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1587 w 7345680"/>
              <a:gd name="T1" fmla="*/ 3575060 h 3583940"/>
              <a:gd name="T2" fmla="*/ 7342215 w 7345680"/>
              <a:gd name="T3" fmla="*/ 1395210 h 3583940"/>
              <a:gd name="T4" fmla="*/ 7195278 w 7345680"/>
              <a:gd name="T5" fmla="*/ 1421308 h 3583940"/>
              <a:gd name="T6" fmla="*/ 7041844 w 7345680"/>
              <a:gd name="T7" fmla="*/ 1444805 h 3583940"/>
              <a:gd name="T8" fmla="*/ 6882227 w 7345680"/>
              <a:gd name="T9" fmla="*/ 1465642 h 3583940"/>
              <a:gd name="T10" fmla="*/ 6716838 w 7345680"/>
              <a:gd name="T11" fmla="*/ 1483766 h 3583940"/>
              <a:gd name="T12" fmla="*/ 6545990 w 7345680"/>
              <a:gd name="T13" fmla="*/ 1499118 h 3583940"/>
              <a:gd name="T14" fmla="*/ 6370033 w 7345680"/>
              <a:gd name="T15" fmla="*/ 1511643 h 3583940"/>
              <a:gd name="T16" fmla="*/ 6189309 w 7345680"/>
              <a:gd name="T17" fmla="*/ 1521285 h 3583940"/>
              <a:gd name="T18" fmla="*/ 6004169 w 7345680"/>
              <a:gd name="T19" fmla="*/ 1527988 h 3583940"/>
              <a:gd name="T20" fmla="*/ 5814953 w 7345680"/>
              <a:gd name="T21" fmla="*/ 1531695 h 3583940"/>
              <a:gd name="T22" fmla="*/ 5622014 w 7345680"/>
              <a:gd name="T23" fmla="*/ 1532350 h 3583940"/>
              <a:gd name="T24" fmla="*/ 5425694 w 7345680"/>
              <a:gd name="T25" fmla="*/ 1529898 h 3583940"/>
              <a:gd name="T26" fmla="*/ 5226343 w 7345680"/>
              <a:gd name="T27" fmla="*/ 1524283 h 3583940"/>
              <a:gd name="T28" fmla="*/ 5024336 w 7345680"/>
              <a:gd name="T29" fmla="*/ 1515447 h 3583940"/>
              <a:gd name="T30" fmla="*/ 4819957 w 7345680"/>
              <a:gd name="T31" fmla="*/ 1503334 h 3583940"/>
              <a:gd name="T32" fmla="*/ 4613586 w 7345680"/>
              <a:gd name="T33" fmla="*/ 1487890 h 3583940"/>
              <a:gd name="T34" fmla="*/ 4405563 w 7345680"/>
              <a:gd name="T35" fmla="*/ 1469056 h 3583940"/>
              <a:gd name="T36" fmla="*/ 4196272 w 7345680"/>
              <a:gd name="T37" fmla="*/ 1446778 h 3583940"/>
              <a:gd name="T38" fmla="*/ 3985996 w 7345680"/>
              <a:gd name="T39" fmla="*/ 1420999 h 3583940"/>
              <a:gd name="T40" fmla="*/ 3775109 w 7345680"/>
              <a:gd name="T41" fmla="*/ 1391664 h 3583940"/>
              <a:gd name="T42" fmla="*/ 3563976 w 7345680"/>
              <a:gd name="T43" fmla="*/ 1358715 h 3583940"/>
              <a:gd name="T44" fmla="*/ 3352913 w 7345680"/>
              <a:gd name="T45" fmla="*/ 1322096 h 3583940"/>
              <a:gd name="T46" fmla="*/ 3142295 w 7345680"/>
              <a:gd name="T47" fmla="*/ 1281751 h 3583940"/>
              <a:gd name="T48" fmla="*/ 2932454 w 7345680"/>
              <a:gd name="T49" fmla="*/ 1237627 h 3583940"/>
              <a:gd name="T50" fmla="*/ 2775780 w 7345680"/>
              <a:gd name="T51" fmla="*/ 1202017 h 3583940"/>
              <a:gd name="T52" fmla="*/ 2671753 w 7345680"/>
              <a:gd name="T53" fmla="*/ 1177066 h 3583940"/>
              <a:gd name="T54" fmla="*/ 2568115 w 7345680"/>
              <a:gd name="T55" fmla="*/ 1151139 h 3583940"/>
              <a:gd name="T56" fmla="*/ 2464928 w 7345680"/>
              <a:gd name="T57" fmla="*/ 1124226 h 3583940"/>
              <a:gd name="T58" fmla="*/ 2362198 w 7345680"/>
              <a:gd name="T59" fmla="*/ 1096325 h 3583940"/>
              <a:gd name="T60" fmla="*/ 2259987 w 7345680"/>
              <a:gd name="T61" fmla="*/ 1067423 h 3583940"/>
              <a:gd name="T62" fmla="*/ 2158339 w 7345680"/>
              <a:gd name="T63" fmla="*/ 1037515 h 3583940"/>
              <a:gd name="T64" fmla="*/ 2057304 w 7345680"/>
              <a:gd name="T65" fmla="*/ 1006596 h 3583940"/>
              <a:gd name="T66" fmla="*/ 1956914 w 7345680"/>
              <a:gd name="T67" fmla="*/ 974662 h 3583940"/>
              <a:gd name="T68" fmla="*/ 1857217 w 7345680"/>
              <a:gd name="T69" fmla="*/ 941697 h 3583940"/>
              <a:gd name="T70" fmla="*/ 1758250 w 7345680"/>
              <a:gd name="T71" fmla="*/ 907701 h 3583940"/>
              <a:gd name="T72" fmla="*/ 1660062 w 7345680"/>
              <a:gd name="T73" fmla="*/ 872665 h 3583940"/>
              <a:gd name="T74" fmla="*/ 1562705 w 7345680"/>
              <a:gd name="T75" fmla="*/ 836581 h 3583940"/>
              <a:gd name="T76" fmla="*/ 1466205 w 7345680"/>
              <a:gd name="T77" fmla="*/ 799442 h 3583940"/>
              <a:gd name="T78" fmla="*/ 1370613 w 7345680"/>
              <a:gd name="T79" fmla="*/ 761244 h 3583940"/>
              <a:gd name="T80" fmla="*/ 1275973 w 7345680"/>
              <a:gd name="T81" fmla="*/ 721976 h 3583940"/>
              <a:gd name="T82" fmla="*/ 1182328 w 7345680"/>
              <a:gd name="T83" fmla="*/ 681635 h 3583940"/>
              <a:gd name="T84" fmla="*/ 1089721 w 7345680"/>
              <a:gd name="T85" fmla="*/ 640210 h 3583940"/>
              <a:gd name="T86" fmla="*/ 998197 w 7345680"/>
              <a:gd name="T87" fmla="*/ 597693 h 3583940"/>
              <a:gd name="T88" fmla="*/ 907798 w 7345680"/>
              <a:gd name="T89" fmla="*/ 554086 h 3583940"/>
              <a:gd name="T90" fmla="*/ 818567 w 7345680"/>
              <a:gd name="T91" fmla="*/ 509368 h 3583940"/>
              <a:gd name="T92" fmla="*/ 730547 w 7345680"/>
              <a:gd name="T93" fmla="*/ 463547 h 3583940"/>
              <a:gd name="T94" fmla="*/ 643774 w 7345680"/>
              <a:gd name="T95" fmla="*/ 416600 h 3583940"/>
              <a:gd name="T96" fmla="*/ 558308 w 7345680"/>
              <a:gd name="T97" fmla="*/ 368536 h 3583940"/>
              <a:gd name="T98" fmla="*/ 474184 w 7345680"/>
              <a:gd name="T99" fmla="*/ 319338 h 3583940"/>
              <a:gd name="T100" fmla="*/ 391435 w 7345680"/>
              <a:gd name="T101" fmla="*/ 269003 h 3583940"/>
              <a:gd name="T102" fmla="*/ 310124 w 7345680"/>
              <a:gd name="T103" fmla="*/ 217519 h 3583940"/>
              <a:gd name="T104" fmla="*/ 230275 w 7345680"/>
              <a:gd name="T105" fmla="*/ 164885 h 3583940"/>
              <a:gd name="T106" fmla="*/ 151941 w 7345680"/>
              <a:gd name="T107" fmla="*/ 111089 h 3583940"/>
              <a:gd name="T108" fmla="*/ 75174 w 7345680"/>
              <a:gd name="T109" fmla="*/ 56132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7171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7239" name="object 3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40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80001 h 129540"/>
                <a:gd name="T10" fmla="*/ 0 w 94615"/>
                <a:gd name="T11" fmla="*/ 129531 h 129540"/>
                <a:gd name="T12" fmla="*/ 23952 w 94615"/>
                <a:gd name="T13" fmla="*/ 129531 h 129540"/>
                <a:gd name="T14" fmla="*/ 23952 w 94615"/>
                <a:gd name="T15" fmla="*/ 80001 h 129540"/>
                <a:gd name="T16" fmla="*/ 86321 w 94615"/>
                <a:gd name="T17" fmla="*/ 80001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7241" name="object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2" name="object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3" name="object 4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4" name="object 4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2" name="object 42"/>
          <p:cNvSpPr>
            <a:spLocks noGrp="1"/>
          </p:cNvSpPr>
          <p:nvPr>
            <p:ph type="title"/>
          </p:nvPr>
        </p:nvSpPr>
        <p:spPr>
          <a:xfrm>
            <a:off x="4822825" y="317500"/>
            <a:ext cx="2316163" cy="1109663"/>
          </a:xfrm>
        </p:spPr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smtClean="0">
                <a:latin typeface="Calibri" pitchFamily="34" charset="0"/>
              </a:rPr>
              <a:t>МЕРОПРИЯТИЯ НА </a:t>
            </a:r>
            <a:r>
              <a:rPr lang="ru-RU" sz="2400" smtClean="0">
                <a:latin typeface="Arial" charset="0"/>
              </a:rPr>
              <a:t>ИЮЛЬ</a:t>
            </a:r>
            <a:r>
              <a:rPr lang="ru-RU" smtClean="0">
                <a:latin typeface="Calibri" pitchFamily="34" charset="0"/>
              </a:rPr>
              <a:t/>
            </a:r>
            <a:br>
              <a:rPr lang="ru-RU" smtClean="0">
                <a:latin typeface="Calibri" pitchFamily="34" charset="0"/>
              </a:rPr>
            </a:br>
            <a:r>
              <a:rPr lang="ru-RU" smtClean="0">
                <a:latin typeface="Calibri" pitchFamily="34" charset="0"/>
              </a:rPr>
              <a:t>2026</a:t>
            </a:r>
          </a:p>
        </p:txBody>
      </p:sp>
      <p:sp>
        <p:nvSpPr>
          <p:cNvPr id="7173" name="object 43"/>
          <p:cNvSpPr txBox="1">
            <a:spLocks noChangeArrowheads="1"/>
          </p:cNvSpPr>
          <p:nvPr/>
        </p:nvSpPr>
        <p:spPr bwMode="auto">
          <a:xfrm>
            <a:off x="628650" y="8442325"/>
            <a:ext cx="5114925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74625" rIns="0" bIns="0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>
                <a:solidFill>
                  <a:srgbClr val="FFFFFF"/>
                </a:solidFill>
                <a:latin typeface="Calibri" pitchFamily="34" charset="0"/>
              </a:rPr>
              <a:t>ПРИХОДИТЕ, МЫ ВАС ЖДЕМ!</a:t>
            </a:r>
            <a:endParaRPr lang="ru-RU" sz="44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Наши контакты:  </a:t>
            </a:r>
            <a:r>
              <a:rPr lang="ru-RU" sz="1300">
                <a:solidFill>
                  <a:srgbClr val="FFFFFF"/>
                </a:solidFill>
              </a:rPr>
              <a:t>8878-73-5-10-67</a:t>
            </a:r>
            <a:endParaRPr lang="ru-RU" sz="1300">
              <a:solidFill>
                <a:srgbClr val="000000"/>
              </a:solidFill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Адрес: </a:t>
            </a:r>
            <a:r>
              <a:rPr lang="ru-RU" sz="1300">
                <a:solidFill>
                  <a:srgbClr val="FFFFFF"/>
                </a:solidFill>
              </a:rPr>
              <a:t>а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.  </a:t>
            </a:r>
            <a:r>
              <a:rPr lang="ru-RU" sz="1300">
                <a:solidFill>
                  <a:srgbClr val="FFFFFF"/>
                </a:solidFill>
              </a:rPr>
              <a:t>Хабез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 ул. </a:t>
            </a:r>
            <a:r>
              <a:rPr lang="ru-RU" sz="1300">
                <a:solidFill>
                  <a:srgbClr val="FFFFFF"/>
                </a:solidFill>
              </a:rPr>
              <a:t>Советская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,</a:t>
            </a:r>
            <a:r>
              <a:rPr lang="ru-RU" sz="1300">
                <a:solidFill>
                  <a:srgbClr val="FFFFFF"/>
                </a:solidFill>
              </a:rPr>
              <a:t> 21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/>
            </a:r>
            <a:br>
              <a:rPr lang="ru-RU" sz="1300">
                <a:solidFill>
                  <a:srgbClr val="FFFFFF"/>
                </a:solidFill>
                <a:latin typeface="Calibri" pitchFamily="34" charset="0"/>
              </a:rPr>
            </a:b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Контактный номер  </a:t>
            </a:r>
            <a:r>
              <a:rPr lang="ru-RU" sz="1300">
                <a:solidFill>
                  <a:srgbClr val="FFFFFF"/>
                </a:solidFill>
              </a:rPr>
              <a:t>8878732043</a:t>
            </a: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</a:rPr>
              <a:t>Пхешхов М.А.</a:t>
            </a:r>
            <a:endParaRPr lang="ru-RU" sz="1300">
              <a:solidFill>
                <a:srgbClr val="000000"/>
              </a:solidFill>
            </a:endParaRPr>
          </a:p>
        </p:txBody>
      </p:sp>
      <p:sp>
        <p:nvSpPr>
          <p:cNvPr id="7174" name="object 44"/>
          <p:cNvSpPr txBox="1">
            <a:spLocks noChangeArrowheads="1"/>
          </p:cNvSpPr>
          <p:nvPr/>
        </p:nvSpPr>
        <p:spPr bwMode="auto">
          <a:xfrm>
            <a:off x="3819525" y="7361238"/>
            <a:ext cx="3297238" cy="534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700" rIns="0" bIns="0">
            <a:spAutoFit/>
          </a:bodyPr>
          <a:lstStyle/>
          <a:p>
            <a:pPr marL="12700" indent="1947863">
              <a:lnSpc>
                <a:spcPct val="113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58595B"/>
                </a:solidFill>
                <a:latin typeface="Calibri" pitchFamily="34" charset="0"/>
              </a:rPr>
              <a:t>Время работы: </a:t>
            </a:r>
            <a:r>
              <a:rPr lang="ru-RU" sz="1600" b="1" dirty="0" smtClean="0">
                <a:solidFill>
                  <a:srgbClr val="58595B"/>
                </a:solidFill>
                <a:latin typeface="Calibri" pitchFamily="34" charset="0"/>
              </a:rPr>
              <a:t>     </a:t>
            </a:r>
            <a:r>
              <a:rPr lang="ru-RU" sz="1600" b="1" dirty="0" smtClean="0">
                <a:solidFill>
                  <a:srgbClr val="58595B"/>
                </a:solidFill>
                <a:latin typeface="Calibri" pitchFamily="34" charset="0"/>
              </a:rPr>
              <a:t>           </a:t>
            </a:r>
            <a:r>
              <a:rPr lang="ru-RU" sz="1400" b="1" dirty="0" smtClean="0">
                <a:solidFill>
                  <a:srgbClr val="58595B"/>
                </a:solidFill>
                <a:latin typeface="Calibri" pitchFamily="34" charset="0"/>
              </a:rPr>
              <a:t>понедельник </a:t>
            </a:r>
            <a:r>
              <a:rPr lang="ru-RU" sz="1400" b="1" dirty="0">
                <a:solidFill>
                  <a:srgbClr val="58595B"/>
                </a:solidFill>
                <a:latin typeface="Calibri" pitchFamily="34" charset="0"/>
              </a:rPr>
              <a:t>– пятница </a:t>
            </a:r>
            <a:r>
              <a:rPr lang="ru-RU" sz="1400" b="1" dirty="0">
                <a:solidFill>
                  <a:srgbClr val="58595B"/>
                </a:solidFill>
              </a:rPr>
              <a:t>08</a:t>
            </a:r>
            <a:r>
              <a:rPr lang="ru-RU" sz="1400" b="1" dirty="0">
                <a:solidFill>
                  <a:srgbClr val="58595B"/>
                </a:solidFill>
                <a:latin typeface="Calibri" pitchFamily="34" charset="0"/>
              </a:rPr>
              <a:t>:</a:t>
            </a:r>
            <a:r>
              <a:rPr lang="ru-RU" sz="1400" b="1" dirty="0">
                <a:solidFill>
                  <a:srgbClr val="58595B"/>
                </a:solidFill>
              </a:rPr>
              <a:t>00</a:t>
            </a:r>
            <a:r>
              <a:rPr lang="ru-RU" sz="1400" b="1" dirty="0">
                <a:solidFill>
                  <a:srgbClr val="58595B"/>
                </a:solidFill>
                <a:latin typeface="Calibri" pitchFamily="34" charset="0"/>
              </a:rPr>
              <a:t> – </a:t>
            </a:r>
            <a:r>
              <a:rPr lang="ru-RU" sz="1400" b="1" dirty="0">
                <a:solidFill>
                  <a:srgbClr val="58595B"/>
                </a:solidFill>
              </a:rPr>
              <a:t>17</a:t>
            </a:r>
            <a:r>
              <a:rPr lang="ru-RU" sz="1400" b="1" dirty="0">
                <a:solidFill>
                  <a:srgbClr val="58595B"/>
                </a:solidFill>
                <a:latin typeface="Calibri" pitchFamily="34" charset="0"/>
              </a:rPr>
              <a:t>:</a:t>
            </a:r>
            <a:r>
              <a:rPr lang="ru-RU" sz="1400" b="1" dirty="0">
                <a:solidFill>
                  <a:srgbClr val="58595B"/>
                </a:solidFill>
              </a:rPr>
              <a:t>00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7175" name="object 45"/>
          <p:cNvSpPr txBox="1">
            <a:spLocks noChangeArrowheads="1"/>
          </p:cNvSpPr>
          <p:nvPr/>
        </p:nvSpPr>
        <p:spPr bwMode="auto">
          <a:xfrm>
            <a:off x="6122988" y="8786813"/>
            <a:ext cx="9175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3019" rIns="0" bIns="0">
            <a:spAutoFit/>
          </a:bodyPr>
          <a:lstStyle/>
          <a:p>
            <a:pPr marL="12700">
              <a:lnSpc>
                <a:spcPts val="800"/>
              </a:lnSpc>
              <a:spcBef>
                <a:spcPts val="263"/>
              </a:spcBef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Отделение Фонда пенсионного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и социального страхования РФ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по Карачаево-Черкесской Республике 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7176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7219" name="object 49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20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89 h 185419"/>
                <a:gd name="T2" fmla="*/ 126225 w 295275"/>
                <a:gd name="T3" fmla="*/ 132089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89 h 185419"/>
                <a:gd name="T10" fmla="*/ 21259 w 295275"/>
                <a:gd name="T11" fmla="*/ 132089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89 h 185419"/>
                <a:gd name="T18" fmla="*/ 0 w 295275"/>
                <a:gd name="T19" fmla="*/ 151139 h 185419"/>
                <a:gd name="T20" fmla="*/ 129438 w 295275"/>
                <a:gd name="T21" fmla="*/ 151139 h 185419"/>
                <a:gd name="T22" fmla="*/ 129438 w 295275"/>
                <a:gd name="T23" fmla="*/ 185429 h 185419"/>
                <a:gd name="T24" fmla="*/ 149402 w 295275"/>
                <a:gd name="T25" fmla="*/ 185429 h 185419"/>
                <a:gd name="T26" fmla="*/ 149402 w 295275"/>
                <a:gd name="T27" fmla="*/ 151139 h 185419"/>
                <a:gd name="T28" fmla="*/ 149402 w 295275"/>
                <a:gd name="T29" fmla="*/ 132089 h 185419"/>
                <a:gd name="T30" fmla="*/ 295008 w 295275"/>
                <a:gd name="T31" fmla="*/ 132089 h 185419"/>
                <a:gd name="T32" fmla="*/ 207429 w 295275"/>
                <a:gd name="T33" fmla="*/ 132089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89 h 185419"/>
                <a:gd name="T58" fmla="*/ 185966 w 295275"/>
                <a:gd name="T59" fmla="*/ 151139 h 185419"/>
                <a:gd name="T60" fmla="*/ 295008 w 295275"/>
                <a:gd name="T61" fmla="*/ 151139 h 185419"/>
                <a:gd name="T62" fmla="*/ 295008 w 295275"/>
                <a:gd name="T63" fmla="*/ 132089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7221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7237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38" name="object 53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222" name="object 5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223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7235" name="object 56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36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7224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7233" name="object 59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34" name="object 60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225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7226" name="object 62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7" name="object 63"/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8" name="object 64"/>
              <p:cNvPicPr>
                <a:picLocks noChangeAspect="1" noChangeArrowheads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9" name="object 65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30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09 h 149859"/>
                  <a:gd name="T16" fmla="*/ 0 w 138430"/>
                  <a:gd name="T17" fmla="*/ 149869 h 149859"/>
                  <a:gd name="T18" fmla="*/ 34772 w 138430"/>
                  <a:gd name="T19" fmla="*/ 149869 h 149859"/>
                  <a:gd name="T20" fmla="*/ 34772 w 138430"/>
                  <a:gd name="T21" fmla="*/ 88909 h 149859"/>
                  <a:gd name="T22" fmla="*/ 103035 w 138430"/>
                  <a:gd name="T23" fmla="*/ 88909 h 149859"/>
                  <a:gd name="T24" fmla="*/ 103035 w 138430"/>
                  <a:gd name="T25" fmla="*/ 149869 h 149859"/>
                  <a:gd name="T26" fmla="*/ 137807 w 138430"/>
                  <a:gd name="T27" fmla="*/ 149869 h 149859"/>
                  <a:gd name="T28" fmla="*/ 137807 w 138430"/>
                  <a:gd name="T29" fmla="*/ 88909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31" name="object 67"/>
              <p:cNvPicPr>
                <a:picLocks noChangeAspect="1" noChangeArrowheads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32" name="object 68"/>
              <p:cNvPicPr>
                <a:picLocks noChangeAspect="1" noChangeArrowheads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7179" name="object 4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135688" y="9632950"/>
            <a:ext cx="85725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51" name="Group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459393"/>
              </p:ext>
            </p:extLst>
          </p:nvPr>
        </p:nvGraphicFramePr>
        <p:xfrm>
          <a:off x="420688" y="1890316"/>
          <a:ext cx="6885954" cy="5256583"/>
        </p:xfrm>
        <a:graphic>
          <a:graphicData uri="http://schemas.openxmlformats.org/drawingml/2006/table">
            <a:tbl>
              <a:tblPr/>
              <a:tblGrid>
                <a:gridCol w="1141260"/>
                <a:gridCol w="4577447"/>
                <a:gridCol w="1167247"/>
              </a:tblGrid>
              <a:tr h="7408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07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07.26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Спортивный час. Зарядка для продления здорового долголетия под песни 70-х. </a:t>
                      </a: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234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08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07.26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Встреча активистов ЦОСП с учащимися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Хабезской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 СОШ в честь Дня семьи, любви и верности. Мастер-класс по изготовлению открыток своими руками.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9525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07.26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Встреча-лекция «Разговор с нотариусом». Тема: «Завещания, дарственные, льготы по ЖКХ»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2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07.26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Литературный вечер: читаем вслух.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234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27.07.26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Школа пенсионной грамотности. Вопросы-ответы 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теме: Ежегодная семейная выплата. 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вопросы отвечает зам. руководителя клиентской службы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Цекова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М.</a:t>
                      </a: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</TotalTime>
  <Words>137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Зухра Хачирова</cp:lastModifiedBy>
  <cp:revision>37</cp:revision>
  <dcterms:created xsi:type="dcterms:W3CDTF">2025-11-06T11:20:25Z</dcterms:created>
  <dcterms:modified xsi:type="dcterms:W3CDTF">2026-06-25T11:03:33Z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