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100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109BF-7132-4012-9CDF-E1C7C52FF8E7}" type="datetimeFigureOut">
              <a:rPr lang="en-US"/>
              <a:pPr>
                <a:defRPr/>
              </a:pPr>
              <a:t>5/21/2026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B6C01-88CA-4F4E-BF63-3E05182EBC4E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8EC3C-FD99-4A9F-806A-209C5D9CC914}" type="datetimeFigureOut">
              <a:rPr lang="en-US"/>
              <a:pPr>
                <a:defRPr/>
              </a:pPr>
              <a:t>5/21/2026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99518-7C35-4793-82F4-1E81053EB2E9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4CCD9-780A-4DCE-8B26-698E7D849968}" type="datetimeFigureOut">
              <a:rPr lang="en-US"/>
              <a:pPr>
                <a:defRPr/>
              </a:pPr>
              <a:t>5/21/2026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EAE2B-E658-4E00-AFCB-24C9A0426CF2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F2B1B-2C67-4D66-85C0-83292C5B5C3C}" type="datetimeFigureOut">
              <a:rPr lang="en-US"/>
              <a:pPr>
                <a:defRPr/>
              </a:pPr>
              <a:t>5/21/2026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D8088-BCF8-4BC5-B037-1D05A432A1D4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75691-5D2C-4411-B3E1-473DD54EF99A}" type="datetimeFigureOut">
              <a:rPr lang="en-US"/>
              <a:pPr>
                <a:defRPr/>
              </a:pPr>
              <a:t>5/21/2026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C6AC1-1EFE-4BFB-9E86-546F96B90724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/>
          <p:cNvSpPr>
            <a:spLocks noGrp="1"/>
          </p:cNvSpPr>
          <p:nvPr>
            <p:ph type="title"/>
          </p:nvPr>
        </p:nvSpPr>
        <p:spPr bwMode="auto">
          <a:xfrm>
            <a:off x="4822825" y="317500"/>
            <a:ext cx="2316163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377825" y="2459038"/>
            <a:ext cx="6807200" cy="705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750" y="9944100"/>
            <a:ext cx="241935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232D208-EEE9-4C54-8B94-02EEFC9DDE63}" type="datetimeFigureOut">
              <a:rPr lang="en-US"/>
              <a:pPr>
                <a:defRPr/>
              </a:pPr>
              <a:t>5/21/2026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125" y="9944100"/>
            <a:ext cx="1739900" cy="534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ker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CC9453-73B8-4880-97EE-964962B469E4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1" r:id="rId3"/>
    <p:sldLayoutId id="2147483650" r:id="rId4"/>
    <p:sldLayoutId id="2147483649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object 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object 35"/>
          <p:cNvSpPr>
            <a:spLocks/>
          </p:cNvSpPr>
          <p:nvPr/>
        </p:nvSpPr>
        <p:spPr bwMode="auto">
          <a:xfrm>
            <a:off x="111125" y="7000875"/>
            <a:ext cx="7345363" cy="3582988"/>
          </a:xfrm>
          <a:custGeom>
            <a:avLst/>
            <a:gdLst>
              <a:gd name="T0" fmla="*/ 1587 w 7345680"/>
              <a:gd name="T1" fmla="*/ 3576960 h 3583940"/>
              <a:gd name="T2" fmla="*/ 7342855 w 7345680"/>
              <a:gd name="T3" fmla="*/ 1395952 h 3583940"/>
              <a:gd name="T4" fmla="*/ 7195901 w 7345680"/>
              <a:gd name="T5" fmla="*/ 1422064 h 3583940"/>
              <a:gd name="T6" fmla="*/ 7042452 w 7345680"/>
              <a:gd name="T7" fmla="*/ 1445573 h 3583940"/>
              <a:gd name="T8" fmla="*/ 6882827 w 7345680"/>
              <a:gd name="T9" fmla="*/ 1466420 h 3583940"/>
              <a:gd name="T10" fmla="*/ 6717422 w 7345680"/>
              <a:gd name="T11" fmla="*/ 1484554 h 3583940"/>
              <a:gd name="T12" fmla="*/ 6546558 w 7345680"/>
              <a:gd name="T13" fmla="*/ 1499914 h 3583940"/>
              <a:gd name="T14" fmla="*/ 6370585 w 7345680"/>
              <a:gd name="T15" fmla="*/ 1512447 h 3583940"/>
              <a:gd name="T16" fmla="*/ 6189845 w 7345680"/>
              <a:gd name="T17" fmla="*/ 1522093 h 3583940"/>
              <a:gd name="T18" fmla="*/ 6004689 w 7345680"/>
              <a:gd name="T19" fmla="*/ 1528800 h 3583940"/>
              <a:gd name="T20" fmla="*/ 5815457 w 7345680"/>
              <a:gd name="T21" fmla="*/ 1532509 h 3583940"/>
              <a:gd name="T22" fmla="*/ 5622502 w 7345680"/>
              <a:gd name="T23" fmla="*/ 1533164 h 3583940"/>
              <a:gd name="T24" fmla="*/ 5426166 w 7345680"/>
              <a:gd name="T25" fmla="*/ 1530711 h 3583940"/>
              <a:gd name="T26" fmla="*/ 5226799 w 7345680"/>
              <a:gd name="T27" fmla="*/ 1525093 h 3583940"/>
              <a:gd name="T28" fmla="*/ 5024768 w 7345680"/>
              <a:gd name="T29" fmla="*/ 1516253 h 3583940"/>
              <a:gd name="T30" fmla="*/ 4820373 w 7345680"/>
              <a:gd name="T31" fmla="*/ 1504132 h 3583940"/>
              <a:gd name="T32" fmla="*/ 4613986 w 7345680"/>
              <a:gd name="T33" fmla="*/ 1488680 h 3583940"/>
              <a:gd name="T34" fmla="*/ 4405947 w 7345680"/>
              <a:gd name="T35" fmla="*/ 1469836 h 3583940"/>
              <a:gd name="T36" fmla="*/ 4196632 w 7345680"/>
              <a:gd name="T37" fmla="*/ 1447546 h 3583940"/>
              <a:gd name="T38" fmla="*/ 3986340 w 7345680"/>
              <a:gd name="T39" fmla="*/ 1421754 h 3583940"/>
              <a:gd name="T40" fmla="*/ 3775437 w 7345680"/>
              <a:gd name="T41" fmla="*/ 1392404 h 3583940"/>
              <a:gd name="T42" fmla="*/ 3564284 w 7345680"/>
              <a:gd name="T43" fmla="*/ 1359437 h 3583940"/>
              <a:gd name="T44" fmla="*/ 3353205 w 7345680"/>
              <a:gd name="T45" fmla="*/ 1322798 h 3583940"/>
              <a:gd name="T46" fmla="*/ 3142567 w 7345680"/>
              <a:gd name="T47" fmla="*/ 1282432 h 3583940"/>
              <a:gd name="T48" fmla="*/ 2932706 w 7345680"/>
              <a:gd name="T49" fmla="*/ 1238285 h 3583940"/>
              <a:gd name="T50" fmla="*/ 2776020 w 7345680"/>
              <a:gd name="T51" fmla="*/ 1202655 h 3583940"/>
              <a:gd name="T52" fmla="*/ 2671985 w 7345680"/>
              <a:gd name="T53" fmla="*/ 1177692 h 3583940"/>
              <a:gd name="T54" fmla="*/ 2568339 w 7345680"/>
              <a:gd name="T55" fmla="*/ 1151751 h 3583940"/>
              <a:gd name="T56" fmla="*/ 2465140 w 7345680"/>
              <a:gd name="T57" fmla="*/ 1124824 h 3583940"/>
              <a:gd name="T58" fmla="*/ 2362402 w 7345680"/>
              <a:gd name="T59" fmla="*/ 1096907 h 3583940"/>
              <a:gd name="T60" fmla="*/ 2260183 w 7345680"/>
              <a:gd name="T61" fmla="*/ 1067989 h 3583940"/>
              <a:gd name="T62" fmla="*/ 2158527 w 7345680"/>
              <a:gd name="T63" fmla="*/ 1038067 h 3583940"/>
              <a:gd name="T64" fmla="*/ 2057482 w 7345680"/>
              <a:gd name="T65" fmla="*/ 1007131 h 3583940"/>
              <a:gd name="T66" fmla="*/ 1957082 w 7345680"/>
              <a:gd name="T67" fmla="*/ 975180 h 3583940"/>
              <a:gd name="T68" fmla="*/ 1857377 w 7345680"/>
              <a:gd name="T69" fmla="*/ 942197 h 3583940"/>
              <a:gd name="T70" fmla="*/ 1758402 w 7345680"/>
              <a:gd name="T71" fmla="*/ 908183 h 3583940"/>
              <a:gd name="T72" fmla="*/ 1660206 w 7345680"/>
              <a:gd name="T73" fmla="*/ 873129 h 3583940"/>
              <a:gd name="T74" fmla="*/ 1562839 w 7345680"/>
              <a:gd name="T75" fmla="*/ 837025 h 3583940"/>
              <a:gd name="T76" fmla="*/ 1466331 w 7345680"/>
              <a:gd name="T77" fmla="*/ 799866 h 3583940"/>
              <a:gd name="T78" fmla="*/ 1370731 w 7345680"/>
              <a:gd name="T79" fmla="*/ 761648 h 3583940"/>
              <a:gd name="T80" fmla="*/ 1276083 w 7345680"/>
              <a:gd name="T81" fmla="*/ 722360 h 3583940"/>
              <a:gd name="T82" fmla="*/ 1182430 w 7345680"/>
              <a:gd name="T83" fmla="*/ 681997 h 3583940"/>
              <a:gd name="T84" fmla="*/ 1089815 w 7345680"/>
              <a:gd name="T85" fmla="*/ 640550 h 3583940"/>
              <a:gd name="T86" fmla="*/ 998283 w 7345680"/>
              <a:gd name="T87" fmla="*/ 598011 h 3583940"/>
              <a:gd name="T88" fmla="*/ 907876 w 7345680"/>
              <a:gd name="T89" fmla="*/ 554380 h 3583940"/>
              <a:gd name="T90" fmla="*/ 818637 w 7345680"/>
              <a:gd name="T91" fmla="*/ 509638 h 3583940"/>
              <a:gd name="T92" fmla="*/ 730609 w 7345680"/>
              <a:gd name="T93" fmla="*/ 463793 h 3583940"/>
              <a:gd name="T94" fmla="*/ 643830 w 7345680"/>
              <a:gd name="T95" fmla="*/ 416822 h 3583940"/>
              <a:gd name="T96" fmla="*/ 558356 w 7345680"/>
              <a:gd name="T97" fmla="*/ 368732 h 3583940"/>
              <a:gd name="T98" fmla="*/ 474224 w 7345680"/>
              <a:gd name="T99" fmla="*/ 319508 h 3583940"/>
              <a:gd name="T100" fmla="*/ 391469 w 7345680"/>
              <a:gd name="T101" fmla="*/ 269145 h 3583940"/>
              <a:gd name="T102" fmla="*/ 310150 w 7345680"/>
              <a:gd name="T103" fmla="*/ 217635 h 3583940"/>
              <a:gd name="T104" fmla="*/ 230295 w 7345680"/>
              <a:gd name="T105" fmla="*/ 164973 h 3583940"/>
              <a:gd name="T106" fmla="*/ 151955 w 7345680"/>
              <a:gd name="T107" fmla="*/ 111149 h 3583940"/>
              <a:gd name="T108" fmla="*/ 75180 w 7345680"/>
              <a:gd name="T109" fmla="*/ 56162 h 3583940"/>
              <a:gd name="T110" fmla="*/ 0 w 7345680"/>
              <a:gd name="T111" fmla="*/ 0 h 358394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345680"/>
              <a:gd name="T169" fmla="*/ 0 h 3583940"/>
              <a:gd name="T170" fmla="*/ 7345680 w 7345680"/>
              <a:gd name="T171" fmla="*/ 3583940 h 358394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grpSp>
        <p:nvGrpSpPr>
          <p:cNvPr id="7171" name="Группа 1"/>
          <p:cNvGrpSpPr>
            <a:grpSpLocks/>
          </p:cNvGrpSpPr>
          <p:nvPr/>
        </p:nvGrpSpPr>
        <p:grpSpPr bwMode="auto">
          <a:xfrm>
            <a:off x="644525" y="8177213"/>
            <a:ext cx="1147763" cy="131762"/>
            <a:chOff x="644464" y="8176450"/>
            <a:chExt cx="1147890" cy="132842"/>
          </a:xfrm>
        </p:grpSpPr>
        <p:pic>
          <p:nvPicPr>
            <p:cNvPr id="7239" name="object 3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44464" y="8176460"/>
              <a:ext cx="103162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40" name="object 37"/>
            <p:cNvSpPr>
              <a:spLocks/>
            </p:cNvSpPr>
            <p:nvPr/>
          </p:nvSpPr>
          <p:spPr bwMode="auto">
            <a:xfrm>
              <a:off x="771347" y="8178076"/>
              <a:ext cx="94615" cy="129539"/>
            </a:xfrm>
            <a:custGeom>
              <a:avLst/>
              <a:gdLst>
                <a:gd name="T0" fmla="*/ 94272 w 94615"/>
                <a:gd name="T1" fmla="*/ 0 h 129540"/>
                <a:gd name="T2" fmla="*/ 0 w 94615"/>
                <a:gd name="T3" fmla="*/ 0 h 129540"/>
                <a:gd name="T4" fmla="*/ 0 w 94615"/>
                <a:gd name="T5" fmla="*/ 20320 h 129540"/>
                <a:gd name="T6" fmla="*/ 0 w 94615"/>
                <a:gd name="T7" fmla="*/ 59690 h 129540"/>
                <a:gd name="T8" fmla="*/ 0 w 94615"/>
                <a:gd name="T9" fmla="*/ 80003 h 129540"/>
                <a:gd name="T10" fmla="*/ 0 w 94615"/>
                <a:gd name="T11" fmla="*/ 129533 h 129540"/>
                <a:gd name="T12" fmla="*/ 23952 w 94615"/>
                <a:gd name="T13" fmla="*/ 129533 h 129540"/>
                <a:gd name="T14" fmla="*/ 23952 w 94615"/>
                <a:gd name="T15" fmla="*/ 80003 h 129540"/>
                <a:gd name="T16" fmla="*/ 86321 w 94615"/>
                <a:gd name="T17" fmla="*/ 80003 h 129540"/>
                <a:gd name="T18" fmla="*/ 86321 w 94615"/>
                <a:gd name="T19" fmla="*/ 59690 h 129540"/>
                <a:gd name="T20" fmla="*/ 23952 w 94615"/>
                <a:gd name="T21" fmla="*/ 59690 h 129540"/>
                <a:gd name="T22" fmla="*/ 23952 w 94615"/>
                <a:gd name="T23" fmla="*/ 20320 h 129540"/>
                <a:gd name="T24" fmla="*/ 94272 w 94615"/>
                <a:gd name="T25" fmla="*/ 20320 h 129540"/>
                <a:gd name="T26" fmla="*/ 94272 w 94615"/>
                <a:gd name="T27" fmla="*/ 0 h 12954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4615"/>
                <a:gd name="T43" fmla="*/ 0 h 129540"/>
                <a:gd name="T44" fmla="*/ 94615 w 94615"/>
                <a:gd name="T45" fmla="*/ 129540 h 12954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7241" name="object 3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88787" y="8176459"/>
              <a:ext cx="292329" cy="132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2" name="object 3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01703" y="8176450"/>
              <a:ext cx="319170" cy="1328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3" name="object 4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545588" y="8178271"/>
              <a:ext cx="110324" cy="129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44" name="object 4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679286" y="8178274"/>
              <a:ext cx="113068" cy="131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72" name="object 42"/>
          <p:cNvSpPr>
            <a:spLocks noGrp="1"/>
          </p:cNvSpPr>
          <p:nvPr>
            <p:ph type="title"/>
          </p:nvPr>
        </p:nvSpPr>
        <p:spPr>
          <a:xfrm>
            <a:off x="4822825" y="317500"/>
            <a:ext cx="2316163" cy="1109663"/>
          </a:xfrm>
        </p:spPr>
        <p:txBody>
          <a:bodyPr tIns="81280"/>
          <a:lstStyle/>
          <a:p>
            <a:pPr marL="438150" indent="-427038" algn="r" eaLnBrk="1" hangingPunct="1">
              <a:lnSpc>
                <a:spcPts val="2700"/>
              </a:lnSpc>
            </a:pPr>
            <a:r>
              <a:rPr lang="ru-RU" smtClean="0">
                <a:latin typeface="Calibri" pitchFamily="34" charset="0"/>
              </a:rPr>
              <a:t>МЕРОПРИЯТИЯ НА </a:t>
            </a:r>
            <a:r>
              <a:rPr lang="ru-RU" sz="2400" smtClean="0">
                <a:latin typeface="Arial" charset="0"/>
              </a:rPr>
              <a:t>ИЮНЬ</a:t>
            </a:r>
            <a:r>
              <a:rPr lang="ru-RU" smtClean="0">
                <a:latin typeface="Calibri" pitchFamily="34" charset="0"/>
              </a:rPr>
              <a:t/>
            </a:r>
            <a:br>
              <a:rPr lang="ru-RU" smtClean="0">
                <a:latin typeface="Calibri" pitchFamily="34" charset="0"/>
              </a:rPr>
            </a:br>
            <a:r>
              <a:rPr lang="ru-RU" smtClean="0">
                <a:latin typeface="Calibri" pitchFamily="34" charset="0"/>
              </a:rPr>
              <a:t>2026</a:t>
            </a:r>
          </a:p>
        </p:txBody>
      </p:sp>
      <p:sp>
        <p:nvSpPr>
          <p:cNvPr id="7173" name="object 43"/>
          <p:cNvSpPr txBox="1">
            <a:spLocks noChangeArrowheads="1"/>
          </p:cNvSpPr>
          <p:nvPr/>
        </p:nvSpPr>
        <p:spPr bwMode="auto">
          <a:xfrm>
            <a:off x="628650" y="8442325"/>
            <a:ext cx="5114925" cy="203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74625" rIns="0" bIns="0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>
                <a:solidFill>
                  <a:srgbClr val="FFFFFF"/>
                </a:solidFill>
                <a:latin typeface="Calibri" pitchFamily="34" charset="0"/>
              </a:rPr>
              <a:t>ПРИХОДИТЕ, МЫ ВАС ЖДЕМ!</a:t>
            </a:r>
            <a:endParaRPr lang="ru-RU" sz="44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1425"/>
              </a:lnSpc>
              <a:spcBef>
                <a:spcPts val="1038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Наши контакты:  </a:t>
            </a:r>
            <a:r>
              <a:rPr lang="ru-RU" sz="1300">
                <a:solidFill>
                  <a:srgbClr val="FFFFFF"/>
                </a:solidFill>
              </a:rPr>
              <a:t>8878-73-5-10-67</a:t>
            </a:r>
            <a:endParaRPr lang="ru-RU" sz="1300">
              <a:solidFill>
                <a:srgbClr val="000000"/>
              </a:solidFill>
            </a:endParaRP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Адрес: </a:t>
            </a:r>
            <a:r>
              <a:rPr lang="ru-RU" sz="1300">
                <a:solidFill>
                  <a:srgbClr val="FFFFFF"/>
                </a:solidFill>
              </a:rPr>
              <a:t>а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.  </a:t>
            </a:r>
            <a:r>
              <a:rPr lang="ru-RU" sz="1300">
                <a:solidFill>
                  <a:srgbClr val="FFFFFF"/>
                </a:solidFill>
              </a:rPr>
              <a:t>Хабез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 ул. </a:t>
            </a:r>
            <a:r>
              <a:rPr lang="ru-RU" sz="1300">
                <a:solidFill>
                  <a:srgbClr val="FFFFFF"/>
                </a:solidFill>
              </a:rPr>
              <a:t>Советская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,</a:t>
            </a:r>
            <a:r>
              <a:rPr lang="ru-RU" sz="1300">
                <a:solidFill>
                  <a:srgbClr val="FFFFFF"/>
                </a:solidFill>
              </a:rPr>
              <a:t> 21</a:t>
            </a: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/>
            </a:r>
            <a:br>
              <a:rPr lang="ru-RU" sz="1300">
                <a:solidFill>
                  <a:srgbClr val="FFFFFF"/>
                </a:solidFill>
                <a:latin typeface="Calibri" pitchFamily="34" charset="0"/>
              </a:rPr>
            </a:br>
            <a:r>
              <a:rPr lang="ru-RU" sz="1300">
                <a:solidFill>
                  <a:srgbClr val="FFFFFF"/>
                </a:solidFill>
                <a:latin typeface="Calibri" pitchFamily="34" charset="0"/>
              </a:rPr>
              <a:t>Контактный номер  </a:t>
            </a:r>
            <a:r>
              <a:rPr lang="ru-RU" sz="1300">
                <a:solidFill>
                  <a:srgbClr val="FFFFFF"/>
                </a:solidFill>
              </a:rPr>
              <a:t>8878732043</a:t>
            </a:r>
          </a:p>
          <a:p>
            <a:pPr marL="12700">
              <a:lnSpc>
                <a:spcPts val="1300"/>
              </a:lnSpc>
              <a:spcBef>
                <a:spcPts val="125"/>
              </a:spcBef>
            </a:pPr>
            <a:r>
              <a:rPr lang="ru-RU" sz="1300">
                <a:solidFill>
                  <a:srgbClr val="FFFFFF"/>
                </a:solidFill>
              </a:rPr>
              <a:t>Пхешхов М.А.</a:t>
            </a:r>
            <a:endParaRPr lang="ru-RU" sz="1300">
              <a:solidFill>
                <a:srgbClr val="000000"/>
              </a:solidFill>
            </a:endParaRPr>
          </a:p>
        </p:txBody>
      </p:sp>
      <p:sp>
        <p:nvSpPr>
          <p:cNvPr id="7174" name="object 44"/>
          <p:cNvSpPr txBox="1">
            <a:spLocks noChangeArrowheads="1"/>
          </p:cNvSpPr>
          <p:nvPr/>
        </p:nvSpPr>
        <p:spPr bwMode="auto">
          <a:xfrm>
            <a:off x="3819525" y="7361238"/>
            <a:ext cx="3297238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2700" rIns="0" bIns="0">
            <a:spAutoFit/>
          </a:bodyPr>
          <a:lstStyle/>
          <a:p>
            <a:pPr marL="12700" indent="1947863">
              <a:lnSpc>
                <a:spcPct val="113000"/>
              </a:lnSpc>
              <a:spcBef>
                <a:spcPts val="100"/>
              </a:spcBef>
            </a:pPr>
            <a:r>
              <a:rPr lang="ru-RU" sz="1600" b="1">
                <a:solidFill>
                  <a:srgbClr val="58595B"/>
                </a:solidFill>
                <a:latin typeface="Calibri" pitchFamily="34" charset="0"/>
              </a:rPr>
              <a:t>Время работы: понедельник – пятница </a:t>
            </a:r>
            <a:r>
              <a:rPr lang="ru-RU" sz="1600" b="1">
                <a:solidFill>
                  <a:srgbClr val="58595B"/>
                </a:solidFill>
              </a:rPr>
              <a:t>08</a:t>
            </a:r>
            <a:r>
              <a:rPr lang="ru-RU" sz="1600" b="1">
                <a:solidFill>
                  <a:srgbClr val="58595B"/>
                </a:solidFill>
                <a:latin typeface="Calibri" pitchFamily="34" charset="0"/>
              </a:rPr>
              <a:t>:</a:t>
            </a:r>
            <a:r>
              <a:rPr lang="ru-RU" sz="1600" b="1">
                <a:solidFill>
                  <a:srgbClr val="58595B"/>
                </a:solidFill>
              </a:rPr>
              <a:t>00</a:t>
            </a:r>
            <a:r>
              <a:rPr lang="ru-RU" sz="1600" b="1">
                <a:solidFill>
                  <a:srgbClr val="58595B"/>
                </a:solidFill>
                <a:latin typeface="Calibri" pitchFamily="34" charset="0"/>
              </a:rPr>
              <a:t> – </a:t>
            </a:r>
            <a:r>
              <a:rPr lang="ru-RU" sz="1600" b="1">
                <a:solidFill>
                  <a:srgbClr val="58595B"/>
                </a:solidFill>
              </a:rPr>
              <a:t>17</a:t>
            </a:r>
            <a:r>
              <a:rPr lang="ru-RU" sz="1600" b="1">
                <a:solidFill>
                  <a:srgbClr val="58595B"/>
                </a:solidFill>
                <a:latin typeface="Calibri" pitchFamily="34" charset="0"/>
              </a:rPr>
              <a:t>:</a:t>
            </a:r>
            <a:r>
              <a:rPr lang="ru-RU" sz="1600" b="1">
                <a:solidFill>
                  <a:srgbClr val="58595B"/>
                </a:solidFill>
              </a:rPr>
              <a:t>00</a:t>
            </a:r>
            <a:endParaRPr lang="ru-RU" sz="1600">
              <a:solidFill>
                <a:srgbClr val="000000"/>
              </a:solidFill>
            </a:endParaRPr>
          </a:p>
        </p:txBody>
      </p:sp>
      <p:sp>
        <p:nvSpPr>
          <p:cNvPr id="7175" name="object 45"/>
          <p:cNvSpPr txBox="1">
            <a:spLocks noChangeArrowheads="1"/>
          </p:cNvSpPr>
          <p:nvPr/>
        </p:nvSpPr>
        <p:spPr bwMode="auto">
          <a:xfrm>
            <a:off x="6122988" y="8786813"/>
            <a:ext cx="9175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33019" rIns="0" bIns="0">
            <a:spAutoFit/>
          </a:bodyPr>
          <a:lstStyle/>
          <a:p>
            <a:pPr marL="12700">
              <a:lnSpc>
                <a:spcPts val="800"/>
              </a:lnSpc>
              <a:spcBef>
                <a:spcPts val="263"/>
              </a:spcBef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Отделение Фонда пенсионного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и социального страхования РФ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  <a:p>
            <a:pPr marL="12700">
              <a:lnSpc>
                <a:spcPts val="800"/>
              </a:lnSpc>
            </a:pPr>
            <a:r>
              <a:rPr lang="ru-RU" sz="800">
                <a:solidFill>
                  <a:srgbClr val="FFFFFF"/>
                </a:solidFill>
                <a:latin typeface="Calibri" pitchFamily="34" charset="0"/>
              </a:rPr>
              <a:t>по Карачаево-Черкесской Республике </a:t>
            </a:r>
            <a:endParaRPr lang="ru-RU" sz="800">
              <a:solidFill>
                <a:srgbClr val="000000"/>
              </a:solidFill>
              <a:latin typeface="Calibri" pitchFamily="34" charset="0"/>
            </a:endParaRPr>
          </a:p>
        </p:txBody>
      </p:sp>
      <p:grpSp>
        <p:nvGrpSpPr>
          <p:cNvPr id="7176" name="Группа 103"/>
          <p:cNvGrpSpPr>
            <a:grpSpLocks/>
          </p:cNvGrpSpPr>
          <p:nvPr/>
        </p:nvGrpSpPr>
        <p:grpSpPr bwMode="auto">
          <a:xfrm>
            <a:off x="512763" y="488950"/>
            <a:ext cx="2517775" cy="984250"/>
            <a:chOff x="512394" y="489204"/>
            <a:chExt cx="2518182" cy="983928"/>
          </a:xfrm>
        </p:grpSpPr>
        <p:pic>
          <p:nvPicPr>
            <p:cNvPr id="7219" name="object 49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12394" y="489204"/>
              <a:ext cx="839343" cy="957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20" name="object 50"/>
            <p:cNvSpPr>
              <a:spLocks/>
            </p:cNvSpPr>
            <p:nvPr/>
          </p:nvSpPr>
          <p:spPr bwMode="auto">
            <a:xfrm>
              <a:off x="1577060" y="814692"/>
              <a:ext cx="295275" cy="185420"/>
            </a:xfrm>
            <a:custGeom>
              <a:avLst/>
              <a:gdLst>
                <a:gd name="T0" fmla="*/ 149402 w 295275"/>
                <a:gd name="T1" fmla="*/ 132087 h 185419"/>
                <a:gd name="T2" fmla="*/ 126225 w 295275"/>
                <a:gd name="T3" fmla="*/ 132087 h 185419"/>
                <a:gd name="T4" fmla="*/ 126225 w 295275"/>
                <a:gd name="T5" fmla="*/ 0 h 185419"/>
                <a:gd name="T6" fmla="*/ 104965 w 295275"/>
                <a:gd name="T7" fmla="*/ 0 h 185419"/>
                <a:gd name="T8" fmla="*/ 104965 w 295275"/>
                <a:gd name="T9" fmla="*/ 132087 h 185419"/>
                <a:gd name="T10" fmla="*/ 21259 w 295275"/>
                <a:gd name="T11" fmla="*/ 132087 h 185419"/>
                <a:gd name="T12" fmla="*/ 21259 w 295275"/>
                <a:gd name="T13" fmla="*/ 0 h 185419"/>
                <a:gd name="T14" fmla="*/ 0 w 295275"/>
                <a:gd name="T15" fmla="*/ 0 h 185419"/>
                <a:gd name="T16" fmla="*/ 0 w 295275"/>
                <a:gd name="T17" fmla="*/ 132087 h 185419"/>
                <a:gd name="T18" fmla="*/ 0 w 295275"/>
                <a:gd name="T19" fmla="*/ 151137 h 185419"/>
                <a:gd name="T20" fmla="*/ 129438 w 295275"/>
                <a:gd name="T21" fmla="*/ 151137 h 185419"/>
                <a:gd name="T22" fmla="*/ 129438 w 295275"/>
                <a:gd name="T23" fmla="*/ 185427 h 185419"/>
                <a:gd name="T24" fmla="*/ 149402 w 295275"/>
                <a:gd name="T25" fmla="*/ 185427 h 185419"/>
                <a:gd name="T26" fmla="*/ 149402 w 295275"/>
                <a:gd name="T27" fmla="*/ 151137 h 185419"/>
                <a:gd name="T28" fmla="*/ 149402 w 295275"/>
                <a:gd name="T29" fmla="*/ 132087 h 185419"/>
                <a:gd name="T30" fmla="*/ 295008 w 295275"/>
                <a:gd name="T31" fmla="*/ 132087 h 185419"/>
                <a:gd name="T32" fmla="*/ 207429 w 295275"/>
                <a:gd name="T33" fmla="*/ 132087 h 185419"/>
                <a:gd name="T34" fmla="*/ 207429 w 295275"/>
                <a:gd name="T35" fmla="*/ 83820 h 185419"/>
                <a:gd name="T36" fmla="*/ 282778 w 295275"/>
                <a:gd name="T37" fmla="*/ 83820 h 185419"/>
                <a:gd name="T38" fmla="*/ 282778 w 295275"/>
                <a:gd name="T39" fmla="*/ 64770 h 185419"/>
                <a:gd name="T40" fmla="*/ 207429 w 295275"/>
                <a:gd name="T41" fmla="*/ 64770 h 185419"/>
                <a:gd name="T42" fmla="*/ 207429 w 295275"/>
                <a:gd name="T43" fmla="*/ 19050 h 185419"/>
                <a:gd name="T44" fmla="*/ 291998 w 295275"/>
                <a:gd name="T45" fmla="*/ 19050 h 185419"/>
                <a:gd name="T46" fmla="*/ 291998 w 295275"/>
                <a:gd name="T47" fmla="*/ 0 h 185419"/>
                <a:gd name="T48" fmla="*/ 185966 w 295275"/>
                <a:gd name="T49" fmla="*/ 0 h 185419"/>
                <a:gd name="T50" fmla="*/ 185966 w 295275"/>
                <a:gd name="T51" fmla="*/ 19050 h 185419"/>
                <a:gd name="T52" fmla="*/ 185966 w 295275"/>
                <a:gd name="T53" fmla="*/ 64770 h 185419"/>
                <a:gd name="T54" fmla="*/ 185966 w 295275"/>
                <a:gd name="T55" fmla="*/ 83820 h 185419"/>
                <a:gd name="T56" fmla="*/ 185966 w 295275"/>
                <a:gd name="T57" fmla="*/ 132087 h 185419"/>
                <a:gd name="T58" fmla="*/ 185966 w 295275"/>
                <a:gd name="T59" fmla="*/ 151137 h 185419"/>
                <a:gd name="T60" fmla="*/ 295008 w 295275"/>
                <a:gd name="T61" fmla="*/ 151137 h 185419"/>
                <a:gd name="T62" fmla="*/ 295008 w 295275"/>
                <a:gd name="T63" fmla="*/ 132087 h 18541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95275"/>
                <a:gd name="T97" fmla="*/ 0 h 185419"/>
                <a:gd name="T98" fmla="*/ 295275 w 295275"/>
                <a:gd name="T99" fmla="*/ 185419 h 18541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grpSp>
          <p:nvGrpSpPr>
            <p:cNvPr id="7221" name="object 51"/>
            <p:cNvGrpSpPr>
              <a:grpSpLocks/>
            </p:cNvGrpSpPr>
            <p:nvPr/>
          </p:nvGrpSpPr>
          <p:grpSpPr bwMode="auto"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7237" name="object 52"/>
              <p:cNvSpPr>
                <a:spLocks/>
              </p:cNvSpPr>
              <p:nvPr/>
            </p:nvSpPr>
            <p:spPr bwMode="auto">
              <a:xfrm>
                <a:off x="1917865" y="814806"/>
                <a:ext cx="290830" cy="151130"/>
              </a:xfrm>
              <a:custGeom>
                <a:avLst/>
                <a:gdLst>
                  <a:gd name="T0" fmla="*/ 129222 w 290830"/>
                  <a:gd name="T1" fmla="*/ 381 h 151130"/>
                  <a:gd name="T2" fmla="*/ 107759 w 290830"/>
                  <a:gd name="T3" fmla="*/ 381 h 151130"/>
                  <a:gd name="T4" fmla="*/ 107759 w 290830"/>
                  <a:gd name="T5" fmla="*/ 65151 h 151130"/>
                  <a:gd name="T6" fmla="*/ 21463 w 290830"/>
                  <a:gd name="T7" fmla="*/ 65151 h 151130"/>
                  <a:gd name="T8" fmla="*/ 21463 w 290830"/>
                  <a:gd name="T9" fmla="*/ 381 h 151130"/>
                  <a:gd name="T10" fmla="*/ 0 w 290830"/>
                  <a:gd name="T11" fmla="*/ 381 h 151130"/>
                  <a:gd name="T12" fmla="*/ 0 w 290830"/>
                  <a:gd name="T13" fmla="*/ 65151 h 151130"/>
                  <a:gd name="T14" fmla="*/ 0 w 290830"/>
                  <a:gd name="T15" fmla="*/ 84201 h 151130"/>
                  <a:gd name="T16" fmla="*/ 0 w 290830"/>
                  <a:gd name="T17" fmla="*/ 150241 h 151130"/>
                  <a:gd name="T18" fmla="*/ 21463 w 290830"/>
                  <a:gd name="T19" fmla="*/ 150241 h 151130"/>
                  <a:gd name="T20" fmla="*/ 21463 w 290830"/>
                  <a:gd name="T21" fmla="*/ 84201 h 151130"/>
                  <a:gd name="T22" fmla="*/ 107759 w 290830"/>
                  <a:gd name="T23" fmla="*/ 84201 h 151130"/>
                  <a:gd name="T24" fmla="*/ 107759 w 290830"/>
                  <a:gd name="T25" fmla="*/ 150241 h 151130"/>
                  <a:gd name="T26" fmla="*/ 129222 w 290830"/>
                  <a:gd name="T27" fmla="*/ 150241 h 151130"/>
                  <a:gd name="T28" fmla="*/ 129222 w 290830"/>
                  <a:gd name="T29" fmla="*/ 84201 h 151130"/>
                  <a:gd name="T30" fmla="*/ 129222 w 290830"/>
                  <a:gd name="T31" fmla="*/ 65151 h 151130"/>
                  <a:gd name="T32" fmla="*/ 129222 w 290830"/>
                  <a:gd name="T33" fmla="*/ 381 h 151130"/>
                  <a:gd name="T34" fmla="*/ 290398 w 290830"/>
                  <a:gd name="T35" fmla="*/ 0 h 151130"/>
                  <a:gd name="T36" fmla="*/ 166535 w 290830"/>
                  <a:gd name="T37" fmla="*/ 0 h 151130"/>
                  <a:gd name="T38" fmla="*/ 166535 w 290830"/>
                  <a:gd name="T39" fmla="*/ 19050 h 151130"/>
                  <a:gd name="T40" fmla="*/ 217843 w 290830"/>
                  <a:gd name="T41" fmla="*/ 19050 h 151130"/>
                  <a:gd name="T42" fmla="*/ 217843 w 290830"/>
                  <a:gd name="T43" fmla="*/ 151130 h 151130"/>
                  <a:gd name="T44" fmla="*/ 238874 w 290830"/>
                  <a:gd name="T45" fmla="*/ 151130 h 151130"/>
                  <a:gd name="T46" fmla="*/ 238874 w 290830"/>
                  <a:gd name="T47" fmla="*/ 19050 h 151130"/>
                  <a:gd name="T48" fmla="*/ 290398 w 290830"/>
                  <a:gd name="T49" fmla="*/ 19050 h 151130"/>
                  <a:gd name="T50" fmla="*/ 290398 w 290830"/>
                  <a:gd name="T51" fmla="*/ 0 h 15113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90830"/>
                  <a:gd name="T79" fmla="*/ 0 h 151130"/>
                  <a:gd name="T80" fmla="*/ 290830 w 290830"/>
                  <a:gd name="T81" fmla="*/ 151130 h 15113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7238" name="object 53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2244123" y="815176"/>
                <a:ext cx="121272" cy="1502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7222" name="object 54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556735" y="1049816"/>
              <a:ext cx="159702" cy="153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223" name="object 55"/>
            <p:cNvGrpSpPr>
              <a:grpSpLocks/>
            </p:cNvGrpSpPr>
            <p:nvPr/>
          </p:nvGrpSpPr>
          <p:grpSpPr bwMode="auto"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7235" name="object 56"/>
              <p:cNvPicPr>
                <a:picLocks noChangeAspect="1" noChangeArrowheads="1"/>
              </p:cNvPicPr>
              <p:nvPr/>
            </p:nvPicPr>
            <p:blipFill>
              <a:blip r:embed="rId11"/>
              <a:srcRect/>
              <a:stretch>
                <a:fillRect/>
              </a:stretch>
            </p:blipFill>
            <p:spPr bwMode="auto">
              <a:xfrm>
                <a:off x="1763029" y="1051534"/>
                <a:ext cx="12278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36" name="object 57"/>
              <p:cNvSpPr>
                <a:spLocks/>
              </p:cNvSpPr>
              <p:nvPr/>
            </p:nvSpPr>
            <p:spPr bwMode="auto">
              <a:xfrm>
                <a:off x="1917865" y="1051038"/>
                <a:ext cx="522605" cy="183515"/>
              </a:xfrm>
              <a:custGeom>
                <a:avLst/>
                <a:gdLst>
                  <a:gd name="T0" fmla="*/ 104749 w 522605"/>
                  <a:gd name="T1" fmla="*/ 495 h 183515"/>
                  <a:gd name="T2" fmla="*/ 83718 w 522605"/>
                  <a:gd name="T3" fmla="*/ 495 h 183515"/>
                  <a:gd name="T4" fmla="*/ 83718 w 522605"/>
                  <a:gd name="T5" fmla="*/ 132080 h 183515"/>
                  <a:gd name="T6" fmla="*/ 104749 w 522605"/>
                  <a:gd name="T7" fmla="*/ 132080 h 183515"/>
                  <a:gd name="T8" fmla="*/ 104749 w 522605"/>
                  <a:gd name="T9" fmla="*/ 495 h 183515"/>
                  <a:gd name="T10" fmla="*/ 210794 w 522605"/>
                  <a:gd name="T11" fmla="*/ 132575 h 183515"/>
                  <a:gd name="T12" fmla="*/ 188252 w 522605"/>
                  <a:gd name="T13" fmla="*/ 132575 h 183515"/>
                  <a:gd name="T14" fmla="*/ 188252 w 522605"/>
                  <a:gd name="T15" fmla="*/ 495 h 183515"/>
                  <a:gd name="T16" fmla="*/ 167220 w 522605"/>
                  <a:gd name="T17" fmla="*/ 495 h 183515"/>
                  <a:gd name="T18" fmla="*/ 167220 w 522605"/>
                  <a:gd name="T19" fmla="*/ 132575 h 183515"/>
                  <a:gd name="T20" fmla="*/ 166789 w 522605"/>
                  <a:gd name="T21" fmla="*/ 132575 h 183515"/>
                  <a:gd name="T22" fmla="*/ 21247 w 522605"/>
                  <a:gd name="T23" fmla="*/ 132575 h 183515"/>
                  <a:gd name="T24" fmla="*/ 21247 w 522605"/>
                  <a:gd name="T25" fmla="*/ 495 h 183515"/>
                  <a:gd name="T26" fmla="*/ 0 w 522605"/>
                  <a:gd name="T27" fmla="*/ 495 h 183515"/>
                  <a:gd name="T28" fmla="*/ 0 w 522605"/>
                  <a:gd name="T29" fmla="*/ 132575 h 183515"/>
                  <a:gd name="T30" fmla="*/ 0 w 522605"/>
                  <a:gd name="T31" fmla="*/ 150355 h 183515"/>
                  <a:gd name="T32" fmla="*/ 166789 w 522605"/>
                  <a:gd name="T33" fmla="*/ 150355 h 183515"/>
                  <a:gd name="T34" fmla="*/ 188252 w 522605"/>
                  <a:gd name="T35" fmla="*/ 150355 h 183515"/>
                  <a:gd name="T36" fmla="*/ 191046 w 522605"/>
                  <a:gd name="T37" fmla="*/ 150355 h 183515"/>
                  <a:gd name="T38" fmla="*/ 191046 w 522605"/>
                  <a:gd name="T39" fmla="*/ 183375 h 183515"/>
                  <a:gd name="T40" fmla="*/ 210794 w 522605"/>
                  <a:gd name="T41" fmla="*/ 183375 h 183515"/>
                  <a:gd name="T42" fmla="*/ 210794 w 522605"/>
                  <a:gd name="T43" fmla="*/ 150355 h 183515"/>
                  <a:gd name="T44" fmla="*/ 210794 w 522605"/>
                  <a:gd name="T45" fmla="*/ 132575 h 183515"/>
                  <a:gd name="T46" fmla="*/ 352691 w 522605"/>
                  <a:gd name="T47" fmla="*/ 132080 h 183515"/>
                  <a:gd name="T48" fmla="*/ 265112 w 522605"/>
                  <a:gd name="T49" fmla="*/ 132080 h 183515"/>
                  <a:gd name="T50" fmla="*/ 265112 w 522605"/>
                  <a:gd name="T51" fmla="*/ 83820 h 183515"/>
                  <a:gd name="T52" fmla="*/ 340461 w 522605"/>
                  <a:gd name="T53" fmla="*/ 83820 h 183515"/>
                  <a:gd name="T54" fmla="*/ 340461 w 522605"/>
                  <a:gd name="T55" fmla="*/ 64770 h 183515"/>
                  <a:gd name="T56" fmla="*/ 265112 w 522605"/>
                  <a:gd name="T57" fmla="*/ 64770 h 183515"/>
                  <a:gd name="T58" fmla="*/ 265112 w 522605"/>
                  <a:gd name="T59" fmla="*/ 19050 h 183515"/>
                  <a:gd name="T60" fmla="*/ 349681 w 522605"/>
                  <a:gd name="T61" fmla="*/ 19050 h 183515"/>
                  <a:gd name="T62" fmla="*/ 349681 w 522605"/>
                  <a:gd name="T63" fmla="*/ 0 h 183515"/>
                  <a:gd name="T64" fmla="*/ 243649 w 522605"/>
                  <a:gd name="T65" fmla="*/ 0 h 183515"/>
                  <a:gd name="T66" fmla="*/ 243649 w 522605"/>
                  <a:gd name="T67" fmla="*/ 19050 h 183515"/>
                  <a:gd name="T68" fmla="*/ 243649 w 522605"/>
                  <a:gd name="T69" fmla="*/ 64770 h 183515"/>
                  <a:gd name="T70" fmla="*/ 243649 w 522605"/>
                  <a:gd name="T71" fmla="*/ 83820 h 183515"/>
                  <a:gd name="T72" fmla="*/ 243649 w 522605"/>
                  <a:gd name="T73" fmla="*/ 132080 h 183515"/>
                  <a:gd name="T74" fmla="*/ 243649 w 522605"/>
                  <a:gd name="T75" fmla="*/ 151130 h 183515"/>
                  <a:gd name="T76" fmla="*/ 352691 w 522605"/>
                  <a:gd name="T77" fmla="*/ 151130 h 183515"/>
                  <a:gd name="T78" fmla="*/ 352691 w 522605"/>
                  <a:gd name="T79" fmla="*/ 132080 h 183515"/>
                  <a:gd name="T80" fmla="*/ 522490 w 522605"/>
                  <a:gd name="T81" fmla="*/ 495 h 183515"/>
                  <a:gd name="T82" fmla="*/ 501027 w 522605"/>
                  <a:gd name="T83" fmla="*/ 495 h 183515"/>
                  <a:gd name="T84" fmla="*/ 501027 w 522605"/>
                  <a:gd name="T85" fmla="*/ 65265 h 183515"/>
                  <a:gd name="T86" fmla="*/ 414731 w 522605"/>
                  <a:gd name="T87" fmla="*/ 65265 h 183515"/>
                  <a:gd name="T88" fmla="*/ 414731 w 522605"/>
                  <a:gd name="T89" fmla="*/ 495 h 183515"/>
                  <a:gd name="T90" fmla="*/ 393268 w 522605"/>
                  <a:gd name="T91" fmla="*/ 495 h 183515"/>
                  <a:gd name="T92" fmla="*/ 393268 w 522605"/>
                  <a:gd name="T93" fmla="*/ 65265 h 183515"/>
                  <a:gd name="T94" fmla="*/ 393268 w 522605"/>
                  <a:gd name="T95" fmla="*/ 84315 h 183515"/>
                  <a:gd name="T96" fmla="*/ 393268 w 522605"/>
                  <a:gd name="T97" fmla="*/ 150355 h 183515"/>
                  <a:gd name="T98" fmla="*/ 414731 w 522605"/>
                  <a:gd name="T99" fmla="*/ 150355 h 183515"/>
                  <a:gd name="T100" fmla="*/ 414731 w 522605"/>
                  <a:gd name="T101" fmla="*/ 84315 h 183515"/>
                  <a:gd name="T102" fmla="*/ 501027 w 522605"/>
                  <a:gd name="T103" fmla="*/ 84315 h 183515"/>
                  <a:gd name="T104" fmla="*/ 501027 w 522605"/>
                  <a:gd name="T105" fmla="*/ 150355 h 183515"/>
                  <a:gd name="T106" fmla="*/ 522490 w 522605"/>
                  <a:gd name="T107" fmla="*/ 150355 h 183515"/>
                  <a:gd name="T108" fmla="*/ 522490 w 522605"/>
                  <a:gd name="T109" fmla="*/ 84315 h 183515"/>
                  <a:gd name="T110" fmla="*/ 522490 w 522605"/>
                  <a:gd name="T111" fmla="*/ 65265 h 183515"/>
                  <a:gd name="T112" fmla="*/ 522490 w 522605"/>
                  <a:gd name="T113" fmla="*/ 495 h 18351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522605"/>
                  <a:gd name="T172" fmla="*/ 0 h 183515"/>
                  <a:gd name="T173" fmla="*/ 522605 w 522605"/>
                  <a:gd name="T174" fmla="*/ 183515 h 18351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</p:grpSp>
        <p:grpSp>
          <p:nvGrpSpPr>
            <p:cNvPr id="7224" name="object 58"/>
            <p:cNvGrpSpPr>
              <a:grpSpLocks/>
            </p:cNvGrpSpPr>
            <p:nvPr/>
          </p:nvGrpSpPr>
          <p:grpSpPr bwMode="auto"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7233" name="object 59"/>
              <p:cNvPicPr>
                <a:picLocks noChangeAspect="1" noChangeArrowheads="1"/>
              </p:cNvPicPr>
              <p:nvPr/>
            </p:nvPicPr>
            <p:blipFill>
              <a:blip r:embed="rId12"/>
              <a:srcRect/>
              <a:stretch>
                <a:fillRect/>
              </a:stretch>
            </p:blipFill>
            <p:spPr bwMode="auto">
              <a:xfrm>
                <a:off x="2489099" y="1051534"/>
                <a:ext cx="129870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34" name="object 60"/>
              <p:cNvPicPr>
                <a:picLocks noChangeAspect="1"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2659128" y="1051534"/>
                <a:ext cx="121069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7225" name="object 61"/>
            <p:cNvGrpSpPr>
              <a:grpSpLocks/>
            </p:cNvGrpSpPr>
            <p:nvPr/>
          </p:nvGrpSpPr>
          <p:grpSpPr bwMode="auto"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7226" name="object 62"/>
              <p:cNvPicPr>
                <a:picLocks noChangeAspect="1" noChangeArrowheads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 bwMode="auto">
              <a:xfrm>
                <a:off x="1556741" y="1291915"/>
                <a:ext cx="143383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7" name="object 63"/>
              <p:cNvPicPr>
                <a:picLocks noChangeAspect="1" noChangeArrowheads="1"/>
              </p:cNvPicPr>
              <p:nvPr/>
            </p:nvPicPr>
            <p:blipFill>
              <a:blip r:embed="rId15"/>
              <a:srcRect/>
              <a:stretch>
                <a:fillRect/>
              </a:stretch>
            </p:blipFill>
            <p:spPr bwMode="auto">
              <a:xfrm>
                <a:off x="1725970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8" name="object 64"/>
              <p:cNvPicPr>
                <a:picLocks noChangeAspect="1" noChangeArrowheads="1"/>
              </p:cNvPicPr>
              <p:nvPr/>
            </p:nvPicPr>
            <p:blipFill>
              <a:blip r:embed="rId16"/>
              <a:srcRect/>
              <a:stretch>
                <a:fillRect/>
              </a:stretch>
            </p:blipFill>
            <p:spPr bwMode="auto">
              <a:xfrm>
                <a:off x="1917862" y="1284537"/>
                <a:ext cx="360368" cy="1880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29" name="object 65"/>
              <p:cNvPicPr>
                <a:picLocks noChangeAspect="1" noChangeArrowheads="1"/>
              </p:cNvPicPr>
              <p:nvPr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2300183" y="1291908"/>
                <a:ext cx="164426" cy="1554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230" name="object 66"/>
              <p:cNvSpPr>
                <a:spLocks/>
              </p:cNvSpPr>
              <p:nvPr/>
            </p:nvSpPr>
            <p:spPr bwMode="auto">
              <a:xfrm>
                <a:off x="2494216" y="1290980"/>
                <a:ext cx="138430" cy="149860"/>
              </a:xfrm>
              <a:custGeom>
                <a:avLst/>
                <a:gdLst>
                  <a:gd name="T0" fmla="*/ 137807 w 138430"/>
                  <a:gd name="T1" fmla="*/ 0 h 149859"/>
                  <a:gd name="T2" fmla="*/ 103035 w 138430"/>
                  <a:gd name="T3" fmla="*/ 0 h 149859"/>
                  <a:gd name="T4" fmla="*/ 103035 w 138430"/>
                  <a:gd name="T5" fmla="*/ 59690 h 149859"/>
                  <a:gd name="T6" fmla="*/ 34772 w 138430"/>
                  <a:gd name="T7" fmla="*/ 59690 h 149859"/>
                  <a:gd name="T8" fmla="*/ 34772 w 138430"/>
                  <a:gd name="T9" fmla="*/ 0 h 149859"/>
                  <a:gd name="T10" fmla="*/ 0 w 138430"/>
                  <a:gd name="T11" fmla="*/ 0 h 149859"/>
                  <a:gd name="T12" fmla="*/ 0 w 138430"/>
                  <a:gd name="T13" fmla="*/ 59690 h 149859"/>
                  <a:gd name="T14" fmla="*/ 0 w 138430"/>
                  <a:gd name="T15" fmla="*/ 88907 h 149859"/>
                  <a:gd name="T16" fmla="*/ 0 w 138430"/>
                  <a:gd name="T17" fmla="*/ 149867 h 149859"/>
                  <a:gd name="T18" fmla="*/ 34772 w 138430"/>
                  <a:gd name="T19" fmla="*/ 149867 h 149859"/>
                  <a:gd name="T20" fmla="*/ 34772 w 138430"/>
                  <a:gd name="T21" fmla="*/ 88907 h 149859"/>
                  <a:gd name="T22" fmla="*/ 103035 w 138430"/>
                  <a:gd name="T23" fmla="*/ 88907 h 149859"/>
                  <a:gd name="T24" fmla="*/ 103035 w 138430"/>
                  <a:gd name="T25" fmla="*/ 149867 h 149859"/>
                  <a:gd name="T26" fmla="*/ 137807 w 138430"/>
                  <a:gd name="T27" fmla="*/ 149867 h 149859"/>
                  <a:gd name="T28" fmla="*/ 137807 w 138430"/>
                  <a:gd name="T29" fmla="*/ 88907 h 149859"/>
                  <a:gd name="T30" fmla="*/ 137807 w 138430"/>
                  <a:gd name="T31" fmla="*/ 59690 h 149859"/>
                  <a:gd name="T32" fmla="*/ 137807 w 138430"/>
                  <a:gd name="T33" fmla="*/ 0 h 14985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38430"/>
                  <a:gd name="T52" fmla="*/ 0 h 149859"/>
                  <a:gd name="T53" fmla="*/ 138430 w 138430"/>
                  <a:gd name="T54" fmla="*/ 149859 h 149859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  <a:round/>
                <a:headEnd/>
                <a:tailEnd/>
              </a:ln>
            </p:spPr>
            <p:txBody>
              <a:bodyPr lIns="0" tIns="0" rIns="0" bIns="0"/>
              <a:lstStyle/>
              <a:p>
                <a:endParaRPr lang="ru-RU"/>
              </a:p>
            </p:txBody>
          </p:sp>
          <p:pic>
            <p:nvPicPr>
              <p:cNvPr id="7231" name="object 67"/>
              <p:cNvPicPr>
                <a:picLocks noChangeAspect="1" noChangeArrowheads="1"/>
              </p:cNvPicPr>
              <p:nvPr/>
            </p:nvPicPr>
            <p:blipFill>
              <a:blip r:embed="rId18"/>
              <a:srcRect/>
              <a:stretch>
                <a:fillRect/>
              </a:stretch>
            </p:blipFill>
            <p:spPr bwMode="auto">
              <a:xfrm>
                <a:off x="2661643" y="1290981"/>
                <a:ext cx="170433" cy="18138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232" name="object 68"/>
              <p:cNvPicPr>
                <a:picLocks noChangeAspect="1" noChangeArrowheads="1"/>
              </p:cNvPicPr>
              <p:nvPr/>
            </p:nvPicPr>
            <p:blipFill>
              <a:blip r:embed="rId19"/>
              <a:srcRect/>
              <a:stretch>
                <a:fillRect/>
              </a:stretch>
            </p:blipFill>
            <p:spPr bwMode="auto">
              <a:xfrm>
                <a:off x="2861684" y="1290979"/>
                <a:ext cx="168503" cy="150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/>
            </a:extLst>
          </p:cNvPr>
          <p:cNvSpPr/>
          <p:nvPr/>
        </p:nvSpPr>
        <p:spPr>
          <a:xfrm>
            <a:off x="6140450" y="9593263"/>
            <a:ext cx="874713" cy="858837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sp>
        <p:nvSpPr>
          <p:cNvPr id="4" name="Овал 3">
            <a:extLst>
              <a:ext uri="{FF2B5EF4-FFF2-40B4-BE49-F238E27FC236}"/>
            </a:extLst>
          </p:cNvPr>
          <p:cNvSpPr/>
          <p:nvPr/>
        </p:nvSpPr>
        <p:spPr>
          <a:xfrm>
            <a:off x="6048375" y="7937500"/>
            <a:ext cx="814388" cy="815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kern="0"/>
          </a:p>
        </p:txBody>
      </p:sp>
      <p:pic>
        <p:nvPicPr>
          <p:cNvPr id="7179" name="object 48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6162675" y="8142288"/>
            <a:ext cx="601663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Рисунок 7"/>
          <p:cNvPicPr>
            <a:picLocks noChangeAspect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6135688" y="9632950"/>
            <a:ext cx="85725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249" name="Group 81"/>
          <p:cNvGraphicFramePr>
            <a:graphicFrameLocks noGrp="1"/>
          </p:cNvGraphicFramePr>
          <p:nvPr/>
        </p:nvGraphicFramePr>
        <p:xfrm>
          <a:off x="420688" y="1774825"/>
          <a:ext cx="6789737" cy="4352925"/>
        </p:xfrm>
        <a:graphic>
          <a:graphicData uri="http://schemas.openxmlformats.org/drawingml/2006/table">
            <a:tbl>
              <a:tblPr/>
              <a:tblGrid>
                <a:gridCol w="842962"/>
                <a:gridCol w="4795838"/>
                <a:gridCol w="115093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Дата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Мероприятие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Время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начала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08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Книжный клуб. Встреча любителей поэзии.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Онлайн-лекция ФП «Здоровое долголетие» Тема: «Как сохранить здоровье летом?»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06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Школа пенсионной грамотности.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Вопросы-ответы с руководителем КС Пхешховым М.А.по теме: Об учете периодов ухода при предоставлении единого пособия.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22.06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РГО «Знание» «Память пылающих лет: Путь к Победе»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</TotalTime>
  <Words>90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admin</cp:lastModifiedBy>
  <cp:revision>31</cp:revision>
  <dcterms:created xsi:type="dcterms:W3CDTF">2025-11-06T11:20:25Z</dcterms:created>
  <dcterms:modified xsi:type="dcterms:W3CDTF">2026-05-21T06:36:31Z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