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82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BA9A8-1E3F-46FD-8629-0BC049862A38}" type="datetimeFigureOut">
              <a:rPr lang="en-US"/>
              <a:pPr>
                <a:defRPr/>
              </a:pPr>
              <a:t>3/28/2026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AE942-93BD-4543-9316-C024398B56F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D99FD-C512-40AD-A0CC-79118A15B0A0}" type="datetimeFigureOut">
              <a:rPr lang="en-US"/>
              <a:pPr>
                <a:defRPr/>
              </a:pPr>
              <a:t>3/28/2026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2D044-CED9-4394-8702-557A386B9938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14900-E802-4532-837F-B7C22C834671}" type="datetimeFigureOut">
              <a:rPr lang="en-US"/>
              <a:pPr>
                <a:defRPr/>
              </a:pPr>
              <a:t>3/28/2026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4213-6300-4B02-9ED6-1E8C700B0F2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A5388-5193-4E00-ADB6-DAC13AA0F1D1}" type="datetimeFigureOut">
              <a:rPr lang="en-US"/>
              <a:pPr>
                <a:defRPr/>
              </a:pPr>
              <a:t>3/28/2026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F7716-E98F-4E8F-8E80-E86FD781B40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19F46-57DD-4711-AE37-EA9C3821A179}" type="datetimeFigureOut">
              <a:rPr lang="en-US"/>
              <a:pPr>
                <a:defRPr/>
              </a:pPr>
              <a:t>3/28/2026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91425-5EBE-4481-853D-DC2D88BCEAD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D1F5EA-BE66-439C-9E9A-26999DE13602}" type="datetimeFigureOut">
              <a:rPr lang="en-US"/>
              <a:pPr>
                <a:defRPr/>
              </a:pPr>
              <a:t>3/28/2026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8E36EA-4B42-40F0-A460-B48E02335D4E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79815 h 3583940"/>
              <a:gd name="T2" fmla="*/ 7343815 w 7345680"/>
              <a:gd name="T3" fmla="*/ 1397065 h 3583940"/>
              <a:gd name="T4" fmla="*/ 7196837 w 7345680"/>
              <a:gd name="T5" fmla="*/ 1423198 h 3583940"/>
              <a:gd name="T6" fmla="*/ 7043364 w 7345680"/>
              <a:gd name="T7" fmla="*/ 1446725 h 3583940"/>
              <a:gd name="T8" fmla="*/ 6883727 w 7345680"/>
              <a:gd name="T9" fmla="*/ 1467590 h 3583940"/>
              <a:gd name="T10" fmla="*/ 6718298 w 7345680"/>
              <a:gd name="T11" fmla="*/ 1485737 h 3583940"/>
              <a:gd name="T12" fmla="*/ 6547410 w 7345680"/>
              <a:gd name="T13" fmla="*/ 1501110 h 3583940"/>
              <a:gd name="T14" fmla="*/ 6371413 w 7345680"/>
              <a:gd name="T15" fmla="*/ 1513653 h 3583940"/>
              <a:gd name="T16" fmla="*/ 6190649 w 7345680"/>
              <a:gd name="T17" fmla="*/ 1523306 h 3583940"/>
              <a:gd name="T18" fmla="*/ 6005469 w 7345680"/>
              <a:gd name="T19" fmla="*/ 1530018 h 3583940"/>
              <a:gd name="T20" fmla="*/ 5816213 w 7345680"/>
              <a:gd name="T21" fmla="*/ 1533730 h 3583940"/>
              <a:gd name="T22" fmla="*/ 5623234 w 7345680"/>
              <a:gd name="T23" fmla="*/ 1534386 h 3583940"/>
              <a:gd name="T24" fmla="*/ 5426874 w 7345680"/>
              <a:gd name="T25" fmla="*/ 1531932 h 3583940"/>
              <a:gd name="T26" fmla="*/ 5227483 w 7345680"/>
              <a:gd name="T27" fmla="*/ 1526308 h 3583940"/>
              <a:gd name="T28" fmla="*/ 5025416 w 7345680"/>
              <a:gd name="T29" fmla="*/ 1517462 h 3583940"/>
              <a:gd name="T30" fmla="*/ 4820997 w 7345680"/>
              <a:gd name="T31" fmla="*/ 1505332 h 3583940"/>
              <a:gd name="T32" fmla="*/ 4614586 w 7345680"/>
              <a:gd name="T33" fmla="*/ 1489867 h 3583940"/>
              <a:gd name="T34" fmla="*/ 4406523 w 7345680"/>
              <a:gd name="T35" fmla="*/ 1471008 h 3583940"/>
              <a:gd name="T36" fmla="*/ 4197172 w 7345680"/>
              <a:gd name="T37" fmla="*/ 1448701 h 3583940"/>
              <a:gd name="T38" fmla="*/ 3986856 w 7345680"/>
              <a:gd name="T39" fmla="*/ 1422888 h 3583940"/>
              <a:gd name="T40" fmla="*/ 3775929 w 7345680"/>
              <a:gd name="T41" fmla="*/ 1393514 h 3583940"/>
              <a:gd name="T42" fmla="*/ 3564746 w 7345680"/>
              <a:gd name="T43" fmla="*/ 1360520 h 3583940"/>
              <a:gd name="T44" fmla="*/ 3353643 w 7345680"/>
              <a:gd name="T45" fmla="*/ 1323852 h 3583940"/>
              <a:gd name="T46" fmla="*/ 3142975 w 7345680"/>
              <a:gd name="T47" fmla="*/ 1283455 h 3583940"/>
              <a:gd name="T48" fmla="*/ 2933084 w 7345680"/>
              <a:gd name="T49" fmla="*/ 1239272 h 3583940"/>
              <a:gd name="T50" fmla="*/ 2776380 w 7345680"/>
              <a:gd name="T51" fmla="*/ 1203613 h 3583940"/>
              <a:gd name="T52" fmla="*/ 2672333 w 7345680"/>
              <a:gd name="T53" fmla="*/ 1178631 h 3583940"/>
              <a:gd name="T54" fmla="*/ 2568675 w 7345680"/>
              <a:gd name="T55" fmla="*/ 1152669 h 3583940"/>
              <a:gd name="T56" fmla="*/ 2465458 w 7345680"/>
              <a:gd name="T57" fmla="*/ 1125721 h 3583940"/>
              <a:gd name="T58" fmla="*/ 2362708 w 7345680"/>
              <a:gd name="T59" fmla="*/ 1097780 h 3583940"/>
              <a:gd name="T60" fmla="*/ 2260477 w 7345680"/>
              <a:gd name="T61" fmla="*/ 1068841 h 3583940"/>
              <a:gd name="T62" fmla="*/ 2158809 w 7345680"/>
              <a:gd name="T63" fmla="*/ 1038895 h 3583940"/>
              <a:gd name="T64" fmla="*/ 2057749 w 7345680"/>
              <a:gd name="T65" fmla="*/ 1007935 h 3583940"/>
              <a:gd name="T66" fmla="*/ 1957335 w 7345680"/>
              <a:gd name="T67" fmla="*/ 975957 h 3583940"/>
              <a:gd name="T68" fmla="*/ 1857617 w 7345680"/>
              <a:gd name="T69" fmla="*/ 942947 h 3583940"/>
              <a:gd name="T70" fmla="*/ 1758630 w 7345680"/>
              <a:gd name="T71" fmla="*/ 908906 h 3583940"/>
              <a:gd name="T72" fmla="*/ 1660422 w 7345680"/>
              <a:gd name="T73" fmla="*/ 873825 h 3583940"/>
              <a:gd name="T74" fmla="*/ 1563040 w 7345680"/>
              <a:gd name="T75" fmla="*/ 837691 h 3583940"/>
              <a:gd name="T76" fmla="*/ 1466520 w 7345680"/>
              <a:gd name="T77" fmla="*/ 800504 h 3583940"/>
              <a:gd name="T78" fmla="*/ 1370908 w 7345680"/>
              <a:gd name="T79" fmla="*/ 762254 h 3583940"/>
              <a:gd name="T80" fmla="*/ 1276248 w 7345680"/>
              <a:gd name="T81" fmla="*/ 722936 h 3583940"/>
              <a:gd name="T82" fmla="*/ 1182583 w 7345680"/>
              <a:gd name="T83" fmla="*/ 682540 h 3583940"/>
              <a:gd name="T84" fmla="*/ 1089956 w 7345680"/>
              <a:gd name="T85" fmla="*/ 641060 h 3583940"/>
              <a:gd name="T86" fmla="*/ 998412 w 7345680"/>
              <a:gd name="T87" fmla="*/ 598488 h 3583940"/>
              <a:gd name="T88" fmla="*/ 907993 w 7345680"/>
              <a:gd name="T89" fmla="*/ 554821 h 3583940"/>
              <a:gd name="T90" fmla="*/ 818742 w 7345680"/>
              <a:gd name="T91" fmla="*/ 510044 h 3583940"/>
              <a:gd name="T92" fmla="*/ 730702 w 7345680"/>
              <a:gd name="T93" fmla="*/ 464162 h 3583940"/>
              <a:gd name="T94" fmla="*/ 643914 w 7345680"/>
              <a:gd name="T95" fmla="*/ 417155 h 3583940"/>
              <a:gd name="T96" fmla="*/ 558428 w 7345680"/>
              <a:gd name="T97" fmla="*/ 369026 h 3583940"/>
              <a:gd name="T98" fmla="*/ 474284 w 7345680"/>
              <a:gd name="T99" fmla="*/ 319763 h 3583940"/>
              <a:gd name="T100" fmla="*/ 391520 w 7345680"/>
              <a:gd name="T101" fmla="*/ 269358 h 3583940"/>
              <a:gd name="T102" fmla="*/ 310189 w 7345680"/>
              <a:gd name="T103" fmla="*/ 217809 h 3583940"/>
              <a:gd name="T104" fmla="*/ 230325 w 7345680"/>
              <a:gd name="T105" fmla="*/ 165105 h 3583940"/>
              <a:gd name="T106" fmla="*/ 151976 w 7345680"/>
              <a:gd name="T107" fmla="*/ 111239 h 3583940"/>
              <a:gd name="T108" fmla="*/ 75189 w 7345680"/>
              <a:gd name="T109" fmla="*/ 56207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7171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7239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40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06 h 129540"/>
                <a:gd name="T10" fmla="*/ 0 w 94615"/>
                <a:gd name="T11" fmla="*/ 129536 h 129540"/>
                <a:gd name="T12" fmla="*/ 23952 w 94615"/>
                <a:gd name="T13" fmla="*/ 129536 h 129540"/>
                <a:gd name="T14" fmla="*/ 23952 w 94615"/>
                <a:gd name="T15" fmla="*/ 80006 h 129540"/>
                <a:gd name="T16" fmla="*/ 86321 w 94615"/>
                <a:gd name="T17" fmla="*/ 80006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7241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2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3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4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2" name="object 42"/>
          <p:cNvSpPr>
            <a:spLocks noGrp="1"/>
          </p:cNvSpPr>
          <p:nvPr>
            <p:ph type="title"/>
          </p:nvPr>
        </p:nvSpPr>
        <p:spPr>
          <a:xfrm>
            <a:off x="4822825" y="317500"/>
            <a:ext cx="2316163" cy="1109663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</a:t>
            </a:r>
            <a:r>
              <a:rPr lang="ru-RU" sz="2400" smtClean="0">
                <a:latin typeface="Arial" charset="0"/>
              </a:rPr>
              <a:t>АПРЕЛЬ</a:t>
            </a:r>
            <a:r>
              <a:rPr lang="ru-RU" smtClean="0">
                <a:latin typeface="Calibri" pitchFamily="34" charset="0"/>
              </a:rPr>
              <a:t/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7173" name="object 43"/>
          <p:cNvSpPr txBox="1">
            <a:spLocks noChangeArrowheads="1"/>
          </p:cNvSpPr>
          <p:nvPr/>
        </p:nvSpPr>
        <p:spPr bwMode="auto">
          <a:xfrm>
            <a:off x="628650" y="8442325"/>
            <a:ext cx="5114925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>
                <a:solidFill>
                  <a:srgbClr val="FFFFFF"/>
                </a:solidFill>
                <a:latin typeface="Calibri" pitchFamily="34" charset="0"/>
              </a:rPr>
              <a:t>ПРИХОДИТЕ, МЫ ВАС ЖДЕМ!</a:t>
            </a:r>
            <a:endParaRPr lang="ru-RU" sz="44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Наши контакты:  </a:t>
            </a:r>
            <a:r>
              <a:rPr lang="ru-RU" sz="1300">
                <a:solidFill>
                  <a:srgbClr val="FFFFFF"/>
                </a:solidFill>
              </a:rPr>
              <a:t>8878-73-5-10-67</a:t>
            </a:r>
            <a:endParaRPr lang="ru-RU" sz="1300">
              <a:solidFill>
                <a:srgbClr val="000000"/>
              </a:solidFill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Адрес: </a:t>
            </a:r>
            <a:r>
              <a:rPr lang="ru-RU" sz="1300">
                <a:solidFill>
                  <a:srgbClr val="FFFFFF"/>
                </a:solidFill>
              </a:rPr>
              <a:t>а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.  </a:t>
            </a:r>
            <a:r>
              <a:rPr lang="ru-RU" sz="1300">
                <a:solidFill>
                  <a:srgbClr val="FFFFFF"/>
                </a:solidFill>
              </a:rPr>
              <a:t>Хабез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 ул. </a:t>
            </a:r>
            <a:r>
              <a:rPr lang="ru-RU" sz="1300">
                <a:solidFill>
                  <a:srgbClr val="FFFFFF"/>
                </a:solidFill>
              </a:rPr>
              <a:t>Советская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,</a:t>
            </a:r>
            <a:r>
              <a:rPr lang="ru-RU" sz="1300">
                <a:solidFill>
                  <a:srgbClr val="FFFFFF"/>
                </a:solidFill>
              </a:rPr>
              <a:t> 21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/>
            </a:r>
            <a:br>
              <a:rPr lang="ru-RU" sz="1300">
                <a:solidFill>
                  <a:srgbClr val="FFFFFF"/>
                </a:solidFill>
                <a:latin typeface="Calibri" pitchFamily="34" charset="0"/>
              </a:rPr>
            </a:b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Контактный номер  </a:t>
            </a:r>
            <a:r>
              <a:rPr lang="ru-RU" sz="1300">
                <a:solidFill>
                  <a:srgbClr val="FFFFFF"/>
                </a:solidFill>
              </a:rPr>
              <a:t>8878732043</a:t>
            </a: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</a:rPr>
              <a:t>Пхешхов М.А.</a:t>
            </a:r>
            <a:endParaRPr lang="ru-RU" sz="1300">
              <a:solidFill>
                <a:srgbClr val="000000"/>
              </a:solidFill>
            </a:endParaRPr>
          </a:p>
        </p:txBody>
      </p:sp>
      <p:sp>
        <p:nvSpPr>
          <p:cNvPr id="7174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700" rIns="0" bIns="0">
            <a:spAutoFit/>
          </a:bodyPr>
          <a:lstStyle/>
          <a:p>
            <a:pPr marL="12700" indent="1947863">
              <a:lnSpc>
                <a:spcPct val="113000"/>
              </a:lnSpc>
              <a:spcBef>
                <a:spcPts val="100"/>
              </a:spcBef>
            </a:pP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Время работы: понедельник – пятница </a:t>
            </a:r>
            <a:r>
              <a:rPr lang="ru-RU" sz="1600" b="1">
                <a:solidFill>
                  <a:srgbClr val="58595B"/>
                </a:solidFill>
              </a:rPr>
              <a:t>08</a:t>
            </a: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600" b="1">
                <a:solidFill>
                  <a:srgbClr val="58595B"/>
                </a:solidFill>
              </a:rPr>
              <a:t>00</a:t>
            </a: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 – </a:t>
            </a:r>
            <a:r>
              <a:rPr lang="ru-RU" sz="1600" b="1">
                <a:solidFill>
                  <a:srgbClr val="58595B"/>
                </a:solidFill>
              </a:rPr>
              <a:t>17</a:t>
            </a: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600" b="1">
                <a:solidFill>
                  <a:srgbClr val="58595B"/>
                </a:solidFill>
              </a:rPr>
              <a:t>00</a:t>
            </a:r>
            <a:endParaRPr lang="ru-RU" sz="1600">
              <a:solidFill>
                <a:srgbClr val="000000"/>
              </a:solidFill>
            </a:endParaRPr>
          </a:p>
        </p:txBody>
      </p:sp>
      <p:sp>
        <p:nvSpPr>
          <p:cNvPr id="7175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Карачаево-Черкесской Республике 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71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7219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20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84 h 185419"/>
                <a:gd name="T2" fmla="*/ 126225 w 295275"/>
                <a:gd name="T3" fmla="*/ 132084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4 h 185419"/>
                <a:gd name="T10" fmla="*/ 21259 w 295275"/>
                <a:gd name="T11" fmla="*/ 132084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4 h 185419"/>
                <a:gd name="T18" fmla="*/ 0 w 295275"/>
                <a:gd name="T19" fmla="*/ 151134 h 185419"/>
                <a:gd name="T20" fmla="*/ 129438 w 295275"/>
                <a:gd name="T21" fmla="*/ 151134 h 185419"/>
                <a:gd name="T22" fmla="*/ 129438 w 295275"/>
                <a:gd name="T23" fmla="*/ 185424 h 185419"/>
                <a:gd name="T24" fmla="*/ 149402 w 295275"/>
                <a:gd name="T25" fmla="*/ 185424 h 185419"/>
                <a:gd name="T26" fmla="*/ 149402 w 295275"/>
                <a:gd name="T27" fmla="*/ 151134 h 185419"/>
                <a:gd name="T28" fmla="*/ 149402 w 295275"/>
                <a:gd name="T29" fmla="*/ 132084 h 185419"/>
                <a:gd name="T30" fmla="*/ 295008 w 295275"/>
                <a:gd name="T31" fmla="*/ 132084 h 185419"/>
                <a:gd name="T32" fmla="*/ 207429 w 295275"/>
                <a:gd name="T33" fmla="*/ 132084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4 h 185419"/>
                <a:gd name="T58" fmla="*/ 185966 w 295275"/>
                <a:gd name="T59" fmla="*/ 151134 h 185419"/>
                <a:gd name="T60" fmla="*/ 295008 w 295275"/>
                <a:gd name="T61" fmla="*/ 151134 h 185419"/>
                <a:gd name="T62" fmla="*/ 295008 w 295275"/>
                <a:gd name="T63" fmla="*/ 132084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7221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237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8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222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223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235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6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7224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7233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4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225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7226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7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8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9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0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4 h 149859"/>
                  <a:gd name="T16" fmla="*/ 0 w 138430"/>
                  <a:gd name="T17" fmla="*/ 149864 h 149859"/>
                  <a:gd name="T18" fmla="*/ 34772 w 138430"/>
                  <a:gd name="T19" fmla="*/ 149864 h 149859"/>
                  <a:gd name="T20" fmla="*/ 34772 w 138430"/>
                  <a:gd name="T21" fmla="*/ 88904 h 149859"/>
                  <a:gd name="T22" fmla="*/ 103035 w 138430"/>
                  <a:gd name="T23" fmla="*/ 88904 h 149859"/>
                  <a:gd name="T24" fmla="*/ 103035 w 138430"/>
                  <a:gd name="T25" fmla="*/ 149864 h 149859"/>
                  <a:gd name="T26" fmla="*/ 137807 w 138430"/>
                  <a:gd name="T27" fmla="*/ 149864 h 149859"/>
                  <a:gd name="T28" fmla="*/ 137807 w 138430"/>
                  <a:gd name="T29" fmla="*/ 88904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1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2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7179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35688" y="9632950"/>
            <a:ext cx="857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63" name="Group 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862571"/>
              </p:ext>
            </p:extLst>
          </p:nvPr>
        </p:nvGraphicFramePr>
        <p:xfrm>
          <a:off x="420688" y="2034332"/>
          <a:ext cx="6789737" cy="4824536"/>
        </p:xfrm>
        <a:graphic>
          <a:graphicData uri="http://schemas.openxmlformats.org/drawingml/2006/table">
            <a:tbl>
              <a:tblPr/>
              <a:tblGrid>
                <a:gridCol w="1341338"/>
                <a:gridCol w="4297462"/>
                <a:gridCol w="1150937"/>
              </a:tblGrid>
              <a:tr h="679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73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09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04.2026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Мероприятие, посвященное Дню космонавтики, с привлечением учащихся СОШ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а.Хабез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. </a:t>
                      </a: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14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04.2026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РГО «Знание»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«Эхо Чернобыля. Подвиг ликвидаторов»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3905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04.2026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Школа пенсионной грамотности.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+mn-lt"/>
                          <a:cs typeface="Arial" charset="0"/>
                        </a:rPr>
                        <a:t>Вопросы-ответы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с заместителем руководителя КС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Цековой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М.В.: индексация социальных пенсий с 01 апреля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2026 г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73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23.04.2026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РГО «Знание»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Праздничное мероприятие в преддверии 9 мая в формате ВКС.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4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112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Зухра Хачирова</cp:lastModifiedBy>
  <cp:revision>29</cp:revision>
  <dcterms:created xsi:type="dcterms:W3CDTF">2025-11-06T11:20:25Z</dcterms:created>
  <dcterms:modified xsi:type="dcterms:W3CDTF">2026-03-28T05:48:26Z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