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4.xml" ContentType="application/vnd.openxmlformats-officedocument.theme+xml"/>
  <Override PartName="/ppt/theme/theme5.xml" ContentType="application/vnd.openxmlformats-officedocument.them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3090" y="-72"/>
      </p:cViewPr>
      <p:guideLst>
        <p:guide orient="horz" pos="3368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5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622160"/>
            <a:ext cx="2308680" cy="50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8600" cy="70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181C9DD-D5FA-4A8C-85AF-805586834C3F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622160"/>
            <a:ext cx="2308680" cy="50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8600" cy="70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17C45B82-CC0F-4B96-A5F6-7885A1C75A42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622160"/>
            <a:ext cx="2308680" cy="50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8600" cy="70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7D3EE0EF-1494-4515-BB99-F29B7EE24EF2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622160"/>
            <a:ext cx="2308680" cy="50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8600" cy="70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F6391A96-A3EE-457F-AD32-D42093FF8AC3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622160"/>
            <a:ext cx="2308680" cy="5000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8600" cy="70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1215626D-FDE0-4F9F-A71F-CA45DA0565CE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622160"/>
            <a:ext cx="2308680" cy="4999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8600" cy="70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236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53DF3C7A-FBF3-43F5-A8C2-81BB368AB9B0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622160"/>
            <a:ext cx="2308680" cy="4999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8600" cy="70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236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1AB72304-4C11-4756-9ECF-03BFA0FD251D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622160"/>
            <a:ext cx="2308680" cy="4999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8600" cy="70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236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08F5303D-1606-487B-BC1A-9ABAFA85F693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622160"/>
            <a:ext cx="2308680" cy="4999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8600" cy="70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236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DD3E4ADF-1ECF-46A2-8842-545CF429D563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622160"/>
            <a:ext cx="2308680" cy="4999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8600" cy="7049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236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DC4D3137-D86C-4162-9082-20F7F7805328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pPr indent="0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1600" cy="5266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2320" cy="165060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111240" y="7000200"/>
            <a:ext cx="7337880" cy="3575880"/>
          </a:xfrm>
          <a:custGeom>
            <a:avLst/>
            <a:gdLst>
              <a:gd name="textAreaLeft" fmla="*/ 0 w 7337880"/>
              <a:gd name="textAreaRight" fmla="*/ 7345800 w 7337880"/>
              <a:gd name="textAreaTop" fmla="*/ 0 h 3575880"/>
              <a:gd name="textAreaBottom" fmla="*/ 3583800 h 35758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000000"/>
              </a:solidFill>
              <a:latin typeface="Arial"/>
              <a:ea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0120" cy="124920"/>
            <a:chOff x="644400" y="8176320"/>
            <a:chExt cx="1140120" cy="124920"/>
          </a:xfrm>
        </p:grpSpPr>
        <p:pic>
          <p:nvPicPr>
            <p:cNvPr id="38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95400" cy="1249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86760" cy="121680"/>
            </a:xfrm>
            <a:custGeom>
              <a:avLst/>
              <a:gdLst>
                <a:gd name="textAreaLeft" fmla="*/ 0 w 86760"/>
                <a:gd name="textAreaRight" fmla="*/ 94680 w 86760"/>
                <a:gd name="textAreaTop" fmla="*/ 0 h 121680"/>
                <a:gd name="textAreaBottom" fmla="*/ 129600 h 12168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00" tIns="36000" rIns="36000" bIns="36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84400" cy="1249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1400" cy="1249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2240" cy="12132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05120" cy="12312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860000" y="108000"/>
            <a:ext cx="2513160" cy="1895400"/>
          </a:xfrm>
          <a:prstGeom prst="rect">
            <a:avLst/>
          </a:prstGeom>
          <a:noFill/>
          <a:ln w="0">
            <a:noFill/>
          </a:ln>
        </p:spPr>
        <p:txBody>
          <a:bodyPr lIns="36000" tIns="81360" rIns="36000" bIns="3600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>
                <a:solidFill>
                  <a:schemeClr val="lt1"/>
                </a:solidFill>
                <a:latin typeface="Calibri"/>
                <a:ea typeface="Arial"/>
              </a:rPr>
              <a:t>МЕРОПРИЯТИЯ </a:t>
            </a:r>
            <a:r>
              <a:rPr lang="ru-RU" sz="2700" b="1" strike="noStrike" spc="-1">
                <a:solidFill>
                  <a:schemeClr val="lt1"/>
                </a:solidFill>
                <a:latin typeface="Calibri"/>
                <a:ea typeface="Arial"/>
              </a:rPr>
              <a:t>НА</a:t>
            </a:r>
            <a:r>
              <a:rPr lang="ru-RU" sz="2700" b="1" strike="noStrike" spc="-7">
                <a:solidFill>
                  <a:schemeClr val="lt1"/>
                </a:solidFill>
                <a:latin typeface="Calibri"/>
                <a:ea typeface="Arial"/>
              </a:rPr>
              <a:t> </a:t>
            </a:r>
            <a:r>
              <a:rPr lang="ru-RU" sz="2700" b="1" strike="noStrike" spc="-12">
                <a:solidFill>
                  <a:schemeClr val="lt1"/>
                </a:solidFill>
                <a:latin typeface="Calibri"/>
                <a:ea typeface="Arial"/>
              </a:rPr>
              <a:t>СЕНТЯБРЬ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>
                <a:solidFill>
                  <a:schemeClr val="lt1"/>
                </a:solidFill>
                <a:latin typeface="Calibri"/>
                <a:ea typeface="Arial"/>
              </a:rPr>
              <a:t>2026</a:t>
            </a:r>
            <a:endParaRPr lang="ru-RU" sz="27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628920" y="8441640"/>
            <a:ext cx="5106240" cy="2206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174600" rIns="36000" bIns="3600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Arial"/>
              </a:rPr>
              <a:t>ПРИХОДИТЕ,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Arial"/>
              </a:rPr>
              <a:t>МЫ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4400" b="1" strike="noStrike" spc="-1">
                <a:solidFill>
                  <a:srgbClr val="FFFFFF"/>
                </a:solidFill>
                <a:latin typeface="Calibri"/>
                <a:ea typeface="Arial"/>
              </a:rPr>
              <a:t>ВАС</a:t>
            </a:r>
            <a:r>
              <a:rPr lang="ru-RU" sz="4400" b="1" strike="noStrike" spc="-137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4400" b="1" strike="noStrike" spc="-12">
                <a:solidFill>
                  <a:srgbClr val="FFFFFF"/>
                </a:solidFill>
                <a:latin typeface="Calibri"/>
                <a:ea typeface="Arial"/>
              </a:rPr>
              <a:t>ЖДЕМ!</a:t>
            </a: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Arial"/>
              </a:rPr>
              <a:t>Наши</a:t>
            </a:r>
            <a:r>
              <a:rPr lang="ru-RU" sz="1300" b="0" strike="noStrike" spc="-35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Arial"/>
              </a:rPr>
              <a:t>контакты:8(87877)2-71-04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Arial"/>
              </a:rPr>
              <a:t>Адрес: с. Учкекен, ул. Ленина,83 «и»</a:t>
            </a:r>
            <a:r>
              <a:rPr sz="1300"/>
              <a:t/>
            </a:r>
            <a:br>
              <a:rPr sz="1300"/>
            </a:b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Arial"/>
              </a:rPr>
              <a:t>Контактный номер</a:t>
            </a:r>
            <a:r>
              <a:rPr lang="ru-RU" sz="1300" b="0" strike="noStrike" spc="-12">
                <a:solidFill>
                  <a:srgbClr val="FFFFFF"/>
                </a:solidFill>
                <a:latin typeface="Calibri"/>
                <a:ea typeface="Arial"/>
              </a:rPr>
              <a:t>8878772-71-04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>
                <a:solidFill>
                  <a:srgbClr val="FFFFFF"/>
                </a:solidFill>
                <a:latin typeface="Calibri"/>
                <a:ea typeface="Arial"/>
              </a:rPr>
              <a:t>Тамбиев М.Б,</a:t>
            </a:r>
            <a:endParaRPr lang="ru-RU" sz="13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19240" y="7361640"/>
            <a:ext cx="3289680" cy="86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12600" rIns="36000" bIns="3600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Arial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  <a:ea typeface="Arial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Arial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Arial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Arial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Arial"/>
              </a:rPr>
              <a:t>пятница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  <a:ea typeface="Arial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Arial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  <a:ea typeface="Arial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  <a:ea typeface="Arial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  <a:ea typeface="Arial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  <a:ea typeface="Arial"/>
              </a:rPr>
              <a:t>17:00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09720" cy="880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3120" rIns="36000" bIns="3600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Отделение Фонда</a:t>
            </a:r>
            <a:r>
              <a:rPr lang="ru-RU" sz="800" b="0" strike="noStrike" spc="437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Arial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 социального</a:t>
            </a:r>
            <a:r>
              <a:rPr lang="ru-RU" sz="800" b="0" strike="noStrike" spc="437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  <a:ea typeface="Arial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Arial"/>
              </a:rPr>
              <a:t>по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  <a:ea typeface="Arial"/>
              </a:rPr>
              <a:t>Санкт-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Петербургу</a:t>
            </a:r>
            <a:r>
              <a:rPr lang="ru-RU" sz="800" b="0" strike="noStrike" spc="437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  <a:ea typeface="Arial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 Ленинградской</a:t>
            </a:r>
            <a:r>
              <a:rPr lang="ru-RU" sz="800" b="0" strike="noStrike" spc="437">
                <a:solidFill>
                  <a:srgbClr val="FFFFFF"/>
                </a:solidFill>
                <a:latin typeface="Calibri"/>
                <a:ea typeface="Arial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  <a:ea typeface="Arial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09920" cy="975240"/>
            <a:chOff x="512280" y="489240"/>
            <a:chExt cx="2509920" cy="975240"/>
          </a:xfrm>
        </p:grpSpPr>
        <p:pic>
          <p:nvPicPr>
            <p:cNvPr id="49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1600" cy="94932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87280" cy="177480"/>
            </a:xfrm>
            <a:custGeom>
              <a:avLst/>
              <a:gdLst>
                <a:gd name="textAreaLeft" fmla="*/ 0 w 287280"/>
                <a:gd name="textAreaRight" fmla="*/ 295200 w 287280"/>
                <a:gd name="textAreaTop" fmla="*/ 0 h 177480"/>
                <a:gd name="textAreaBottom" fmla="*/ 185400 h 17748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36000" tIns="36000" rIns="36000" bIns="3600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  <a:ea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39920" cy="143280"/>
              <a:chOff x="1917720" y="814680"/>
              <a:chExt cx="439920" cy="14328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2960" cy="143280"/>
              </a:xfrm>
              <a:custGeom>
                <a:avLst/>
                <a:gdLst>
                  <a:gd name="textAreaLeft" fmla="*/ 0 w 282960"/>
                  <a:gd name="textAreaRight" fmla="*/ 290880 w 282960"/>
                  <a:gd name="textAreaTop" fmla="*/ 0 h 143280"/>
                  <a:gd name="textAreaBottom" fmla="*/ 151200 h 14328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36000" tIns="36000" rIns="36000" bIns="36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13400" cy="14220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1920" cy="14580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69600" cy="175680"/>
              <a:chOff x="1762920" y="1051200"/>
              <a:chExt cx="669600" cy="17568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14840" cy="1422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4800" cy="175680"/>
              </a:xfrm>
              <a:custGeom>
                <a:avLst/>
                <a:gdLst>
                  <a:gd name="textAreaLeft" fmla="*/ 0 w 514800"/>
                  <a:gd name="textAreaRight" fmla="*/ 522720 w 514800"/>
                  <a:gd name="textAreaTop" fmla="*/ 0 h 175680"/>
                  <a:gd name="textAreaBottom" fmla="*/ 183600 h 17568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36000" tIns="36000" rIns="36000" bIns="36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2960" cy="142200"/>
              <a:chOff x="2489040" y="1051560"/>
              <a:chExt cx="282960" cy="14220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2040" cy="1422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3040" cy="14220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65560" cy="180000"/>
              <a:chOff x="1556640" y="1284480"/>
              <a:chExt cx="1465560" cy="18000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35360" cy="1476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56600" cy="1476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2440" cy="18000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56600" cy="14760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0680" cy="141840"/>
              </a:xfrm>
              <a:custGeom>
                <a:avLst/>
                <a:gdLst>
                  <a:gd name="textAreaLeft" fmla="*/ 0 w 130680"/>
                  <a:gd name="textAreaRight" fmla="*/ 138600 w 130680"/>
                  <a:gd name="textAreaTop" fmla="*/ 0 h 141840"/>
                  <a:gd name="textAreaBottom" fmla="*/ 149760 h 14184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36000" tIns="36000" rIns="36000" bIns="3600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000000"/>
                  </a:solidFill>
                  <a:latin typeface="Arial"/>
                  <a:ea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2360" cy="17352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0560" cy="14220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66880" cy="85068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Arial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07480" cy="8074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  <a:ea typeface="Arial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593640" cy="50868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54280" cy="8542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/>
        </p:nvGraphicFramePr>
        <p:xfrm>
          <a:off x="492102" y="1846238"/>
          <a:ext cx="6789600" cy="5078095"/>
        </p:xfrm>
        <a:graphic>
          <a:graphicData uri="http://schemas.openxmlformats.org/drawingml/2006/table">
            <a:tbl>
              <a:tblPr/>
              <a:tblGrid>
                <a:gridCol w="842400"/>
                <a:gridCol w="5066618"/>
                <a:gridCol w="880582"/>
              </a:tblGrid>
              <a:tr h="3708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lt1"/>
                          </a:solidFill>
                          <a:latin typeface="Calibri"/>
                          <a:ea typeface="Arial"/>
                        </a:rPr>
                        <a:t>Дата </a:t>
                      </a:r>
                      <a:endParaRPr lang="ru-RU" sz="1800" b="0" strike="noStrike" spc="-1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  <a:ea typeface="Arial"/>
                        </a:rPr>
                        <a:t>Мероприятие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  <a:ea typeface="Arial"/>
                        </a:rPr>
                        <a:t>Время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trike="noStrike" spc="-1">
                          <a:solidFill>
                            <a:schemeClr val="lt1"/>
                          </a:solidFill>
                          <a:latin typeface="Calibri"/>
                          <a:ea typeface="Arial"/>
                        </a:rPr>
                        <a:t>начала</a:t>
                      </a:r>
                      <a:endParaRPr lang="ru-RU" sz="1800" b="0" strike="noStrike" spc="-1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 defTabSz="914400">
                        <a:lnSpc>
                          <a:spcPct val="15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 smtClean="0">
                          <a:solidFill>
                            <a:srgbClr val="231F20"/>
                          </a:solidFill>
                          <a:latin typeface="+mn-lt"/>
                          <a:ea typeface="Arial"/>
                        </a:rPr>
                        <a:t>03.09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5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 dirty="0" err="1" smtClean="0">
                          <a:solidFill>
                            <a:srgbClr val="231F20"/>
                          </a:solidFill>
                          <a:latin typeface="+mn-lt"/>
                          <a:ea typeface="Arial"/>
                        </a:rPr>
                        <a:t>Онлайн-лекция</a:t>
                      </a:r>
                      <a:r>
                        <a:rPr lang="ru-RU" sz="1800" b="1" strike="noStrike" spc="-1" dirty="0" smtClean="0">
                          <a:solidFill>
                            <a:srgbClr val="231F20"/>
                          </a:solidFill>
                          <a:latin typeface="+mn-lt"/>
                          <a:ea typeface="Arial"/>
                        </a:rPr>
                        <a:t> РО </a:t>
                      </a: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+mn-lt"/>
                          <a:ea typeface="Arial"/>
                        </a:rPr>
                        <a:t>«</a:t>
                      </a:r>
                      <a:r>
                        <a:rPr lang="ru-RU" sz="1800" b="1" strike="noStrike" spc="-1" dirty="0">
                          <a:solidFill>
                            <a:srgbClr val="231F20"/>
                          </a:solidFill>
                          <a:latin typeface="+mn-lt"/>
                          <a:ea typeface="Arial"/>
                        </a:rPr>
                        <a:t>Знание</a:t>
                      </a:r>
                      <a:r>
                        <a:rPr lang="ru-RU" sz="1800" b="1" strike="noStrike" spc="-1" dirty="0" smtClean="0">
                          <a:solidFill>
                            <a:srgbClr val="231F20"/>
                          </a:solidFill>
                          <a:latin typeface="+mn-lt"/>
                          <a:ea typeface="Arial"/>
                        </a:rPr>
                        <a:t>»: </a:t>
                      </a:r>
                      <a:r>
                        <a:rPr lang="ru-RU" sz="1800" b="1" strike="noStrike" spc="-1" dirty="0">
                          <a:solidFill>
                            <a:srgbClr val="231F20"/>
                          </a:solidFill>
                          <a:latin typeface="+mn-lt"/>
                          <a:ea typeface="Arial"/>
                        </a:rPr>
                        <a:t>Голосуем сердцем — воспитываем примером: выборы в России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5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>
                          <a:solidFill>
                            <a:srgbClr val="231F20"/>
                          </a:solidFill>
                          <a:latin typeface="+mn-lt"/>
                          <a:ea typeface="Arial"/>
                        </a:rPr>
                        <a:t>10:</a:t>
                      </a:r>
                      <a:r>
                        <a:rPr lang="ru-RU" sz="1800" b="1" strike="noStrike" spc="-26">
                          <a:solidFill>
                            <a:srgbClr val="231F20"/>
                          </a:solidFill>
                          <a:latin typeface="+mn-lt"/>
                          <a:ea typeface="Arial"/>
                        </a:rPr>
                        <a:t>00</a:t>
                      </a:r>
                      <a:endParaRPr lang="ru-RU" sz="1800" b="1" strike="noStrike" spc="-1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252000">
                <a:tc>
                  <a:txBody>
                    <a:bodyPr/>
                    <a:lstStyle/>
                    <a:p>
                      <a:pPr defTabSz="914400">
                        <a:lnSpc>
                          <a:spcPct val="15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2" dirty="0">
                          <a:solidFill>
                            <a:srgbClr val="231F20"/>
                          </a:solidFill>
                          <a:latin typeface="+mn-lt"/>
                          <a:ea typeface="Arial"/>
                        </a:rPr>
                        <a:t>10.09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defTabSz="914400">
                        <a:lnSpc>
                          <a:spcPct val="15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1" strike="noStrike" spc="-1" dirty="0">
                          <a:solidFill>
                            <a:srgbClr val="231F20"/>
                          </a:solidFill>
                          <a:latin typeface="+mn-lt"/>
                          <a:ea typeface="Arial"/>
                        </a:rPr>
                        <a:t>Консультирование по правовым и социальным </a:t>
                      </a:r>
                      <a:r>
                        <a:rPr lang="ru-RU" sz="1800" b="1" strike="noStrike" spc="-1" dirty="0" smtClean="0">
                          <a:solidFill>
                            <a:srgbClr val="231F20"/>
                          </a:solidFill>
                          <a:latin typeface="+mn-lt"/>
                          <a:ea typeface="Arial"/>
                        </a:rPr>
                        <a:t>вопросам, относящихся к компетенции СФР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+mn-lt"/>
                          <a:ea typeface="Arial"/>
                        </a:rPr>
                        <a:t>11:00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16.09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Урок компьютерной грамотности. </a:t>
                      </a:r>
                      <a:endParaRPr lang="ru-RU" sz="1800" b="1" strike="noStrike" spc="-1" dirty="0" smtClean="0">
                        <a:solidFill>
                          <a:srgbClr val="000000"/>
                        </a:solidFill>
                        <a:latin typeface="+mn-lt"/>
                      </a:endParaRPr>
                    </a:p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 b="1" strike="noStrike" spc="-1" smtClean="0">
                          <a:solidFill>
                            <a:srgbClr val="000000"/>
                          </a:solidFill>
                          <a:latin typeface="+mn-lt"/>
                        </a:rPr>
                        <a:t>"</a:t>
                      </a:r>
                      <a:r>
                        <a:rPr lang="ru-RU" sz="1800" b="1" strike="noStrike" spc="-1" smtClean="0">
                          <a:solidFill>
                            <a:srgbClr val="000000"/>
                          </a:solidFill>
                          <a:latin typeface="+mn-lt"/>
                        </a:rPr>
                        <a:t>МАХ - </a:t>
                      </a:r>
                      <a:r>
                        <a:rPr lang="ru-RU" sz="1800" b="1" strike="noStrike" spc="-1" dirty="0">
                          <a:solidFill>
                            <a:srgbClr val="000000"/>
                          </a:solidFill>
                          <a:latin typeface="+mn-lt"/>
                        </a:rPr>
                        <a:t>быстрое и лёгкое приложение для общения и решения повседневных задач"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14:00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37080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22.09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ru-RU" sz="1800" b="1" strike="noStrike" spc="-1" dirty="0" smtClean="0">
                          <a:solidFill>
                            <a:srgbClr val="000000"/>
                          </a:solidFill>
                          <a:latin typeface="+mn-lt"/>
                        </a:rPr>
                        <a:t>«Осень – сезон </a:t>
                      </a:r>
                      <a:r>
                        <a:rPr lang="ru-RU" sz="1800" b="1" strike="noStrike" spc="-1" smtClean="0">
                          <a:solidFill>
                            <a:srgbClr val="000000"/>
                          </a:solidFill>
                          <a:latin typeface="+mn-lt"/>
                        </a:rPr>
                        <a:t>простуд»,</a:t>
                      </a:r>
                      <a:r>
                        <a:rPr lang="ru-RU" sz="1800" b="1" strike="noStrike" spc="-1" baseline="0" smtClean="0">
                          <a:solidFill>
                            <a:srgbClr val="000000"/>
                          </a:solidFill>
                          <a:latin typeface="+mn-lt"/>
                        </a:rPr>
                        <a:t> -</a:t>
                      </a:r>
                      <a:r>
                        <a:rPr lang="ru-RU" sz="1800" b="1" strike="noStrike" spc="-1" smtClean="0">
                          <a:solidFill>
                            <a:srgbClr val="000000"/>
                          </a:solidFill>
                          <a:latin typeface="+mn-lt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1F20"/>
                          </a:solidFill>
                          <a:effectLst/>
                          <a:latin typeface="+mn-lt"/>
                          <a:cs typeface="Arial" charset="0"/>
                        </a:rPr>
                        <a:t>встреча с медицинским работником о профилактике сезонных заболеваний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ru-RU" sz="1800" b="1" strike="noStrike" spc="-1" dirty="0">
                          <a:solidFill>
                            <a:schemeClr val="dk1"/>
                          </a:solidFill>
                          <a:latin typeface="+mn-lt"/>
                        </a:rPr>
                        <a:t>14:00</a:t>
                      </a:r>
                      <a:endParaRPr lang="ru-RU" sz="1800" b="1" strike="noStrike" spc="-1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xmlns:p15="http://schemas.microsoft.com/office/powerpoint/2012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832</TotalTime>
  <Words>115</Words>
  <Application>LibreOffice/7.6.7.2$Windows_X86_64 LibreOffice_project/dd47e4b30cb7dab30588d6c79c651f218165e3c5</Application>
  <PresentationFormat>Произвольный</PresentationFormat>
  <Paragraphs>27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Office Theme</vt:lpstr>
      <vt:lpstr>Office Theme</vt:lpstr>
      <vt:lpstr>Office Theme</vt:lpstr>
      <vt:lpstr>Office Theme</vt:lpstr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008ShumelIA</cp:lastModifiedBy>
  <cp:revision>39</cp:revision>
  <cp:lastPrinted>2026-07-01T08:26:29Z</cp:lastPrinted>
  <dcterms:created xsi:type="dcterms:W3CDTF">2025-11-06T11:20:25Z</dcterms:created>
  <dcterms:modified xsi:type="dcterms:W3CDTF">2026-08-26T08:47:54Z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MMClips">
    <vt:i4>2</vt:i4>
  </property>
  <property fmtid="{D5CDD505-2E9C-101B-9397-08002B2CF9AE}" pid="6" name="Notes">
    <vt:i4>1</vt:i4>
  </property>
  <property fmtid="{D5CDD505-2E9C-101B-9397-08002B2CF9AE}" pid="7" name="PresentationFormat">
    <vt:lpwstr>Произвольный</vt:lpwstr>
  </property>
  <property fmtid="{D5CDD505-2E9C-101B-9397-08002B2CF9AE}" pid="8" name="Producer">
    <vt:lpwstr>Adobe PDF Library 17.0</vt:lpwstr>
  </property>
  <property fmtid="{D5CDD505-2E9C-101B-9397-08002B2CF9AE}" pid="9" name="Slides">
    <vt:i4>1</vt:i4>
  </property>
</Properties>
</file>