
<file path=[Content_Types].xml><?xml version="1.0" encoding="utf-8"?>
<Types xmlns="http://schemas.openxmlformats.org/package/2006/content-types"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  <p:sldId id="258" r:id="rId3"/>
    <p:sldId id="259" r:id="rId4"/>
  </p:sldIdLst>
  <p:sldSz cx="7556500" cy="10693400"/>
  <p:notesSz cx="6797675" cy="9928225"/>
  <p:defaultTextStyle>
    <a:defPPr>
      <a:defRPr kern="0"/>
    </a:def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55" d="100"/>
          <a:sy n="55" d="100"/>
        </p:scale>
        <p:origin x="-2268" y="-9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4/9/2026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4/9/2026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4/9/2026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4/9/2026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4/9/2026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4/9/2026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:a16="http://schemas.microsoft.com/office/drawing/2014/main" xmlns="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:a16="http://schemas.microsoft.com/office/drawing/2014/main" xmlns="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xmlns="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:a16="http://schemas.microsoft.com/office/drawing/2014/main" xmlns="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:a16="http://schemas.microsoft.com/office/drawing/2014/main" xmlns="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:a16="http://schemas.microsoft.com/office/drawing/2014/main" xmlns="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:a16="http://schemas.microsoft.com/office/drawing/2014/main" xmlns="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:a16="http://schemas.microsoft.com/office/drawing/2014/main" xmlns="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:a16="http://schemas.microsoft.com/office/drawing/2014/main" xmlns="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:a16="http://schemas.microsoft.com/office/drawing/2014/main" xmlns="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822835" y="316976"/>
            <a:ext cx="2316480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 smtClean="0"/>
              <a:t>НА</a:t>
            </a:r>
            <a:r>
              <a:rPr lang="ru-RU" dirty="0" smtClean="0"/>
              <a:t> АПРЕЛЬ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:a16="http://schemas.microsoft.com/office/drawing/2014/main" xmlns="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51972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 err="1">
                <a:solidFill>
                  <a:srgbClr val="FFFFFF"/>
                </a:solidFill>
                <a:latin typeface="Calibri"/>
                <a:cs typeface="Calibri"/>
              </a:rPr>
              <a:t>контакты</a:t>
            </a:r>
            <a:r>
              <a:rPr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:</a:t>
            </a:r>
            <a:r>
              <a:rPr lang="en-US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1300" spc="-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                                                                                            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Адрес:</a:t>
            </a:r>
            <a:r>
              <a:rPr lang="en-US" sz="130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Республика Хакасия, г. Черногорск, ул. Сурикова, 11а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:8(39031)35990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, добавочный 1900</a:t>
            </a:r>
            <a:endParaRPr lang="ru-RU" sz="130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Данилова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Елена Владимировна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:a16="http://schemas.microsoft.com/office/drawing/2014/main" xmlns="" id="{797366C2-E247-0149-04E1-7921DBE2C6E3}"/>
              </a:ext>
            </a:extLst>
          </p:cNvPr>
          <p:cNvSpPr txBox="1"/>
          <p:nvPr/>
        </p:nvSpPr>
        <p:spPr>
          <a:xfrm>
            <a:off x="3743320" y="7404100"/>
            <a:ext cx="3463930" cy="56925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 </a:t>
            </a:r>
            <a:r>
              <a:rPr sz="1600" b="1" dirty="0" err="1" smtClean="0">
                <a:solidFill>
                  <a:srgbClr val="58595B"/>
                </a:solidFill>
                <a:latin typeface="Calibri"/>
                <a:cs typeface="Calibri"/>
              </a:rPr>
              <a:t>пятница</a:t>
            </a:r>
            <a:r>
              <a:rPr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8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17: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:a16="http://schemas.microsoft.com/office/drawing/2014/main" xmlns="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650370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lang="ru-RU" sz="800" spc="-10" dirty="0" smtClean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lang="ru-RU" sz="800" spc="50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10" dirty="0" smtClean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lang="ru-RU" sz="800" dirty="0" smtClean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lang="ru-RU" sz="800" dirty="0" smtClean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lang="ru-RU" sz="800" spc="-10" dirty="0" smtClean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lang="ru-RU" sz="800" spc="50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10" dirty="0" smtClean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lang="ru-RU" sz="800" spc="1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5" dirty="0" smtClean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lang="ru-RU" sz="800" dirty="0" smtClean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lang="ru-RU" sz="800" dirty="0" smtClean="0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lang="ru-RU" sz="800" spc="45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0" dirty="0" smtClean="0">
                <a:solidFill>
                  <a:srgbClr val="FFFFFF"/>
                </a:solidFill>
                <a:latin typeface="Calibri"/>
                <a:cs typeface="Calibri"/>
              </a:rPr>
              <a:t>Республике Хакасия</a:t>
            </a:r>
            <a:endParaRPr lang="ru-RU"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:a16="http://schemas.microsoft.com/office/drawing/2014/main" xmlns="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:a16="http://schemas.microsoft.com/office/drawing/2014/main" xmlns="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:a16="http://schemas.microsoft.com/office/drawing/2014/main" xmlns="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:a16="http://schemas.microsoft.com/office/drawing/2014/main" xmlns="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:a16="http://schemas.microsoft.com/office/drawing/2014/main" xmlns="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:a16="http://schemas.microsoft.com/office/drawing/2014/main" xmlns="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:a16="http://schemas.microsoft.com/office/drawing/2014/main" xmlns="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:a16="http://schemas.microsoft.com/office/drawing/2014/main" xmlns="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:a16="http://schemas.microsoft.com/office/drawing/2014/main" xmlns="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:a16="http://schemas.microsoft.com/office/drawing/2014/main" xmlns="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:a16="http://schemas.microsoft.com/office/drawing/2014/main" xmlns="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:a16="http://schemas.microsoft.com/office/drawing/2014/main" xmlns="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:a16="http://schemas.microsoft.com/office/drawing/2014/main" xmlns="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:a16="http://schemas.microsoft.com/office/drawing/2014/main" xmlns="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:a16="http://schemas.microsoft.com/office/drawing/2014/main" xmlns="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:a16="http://schemas.microsoft.com/office/drawing/2014/main" xmlns="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:a16="http://schemas.microsoft.com/office/drawing/2014/main" xmlns="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:a16="http://schemas.microsoft.com/office/drawing/2014/main" xmlns="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:a16="http://schemas.microsoft.com/office/drawing/2014/main" xmlns="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:a16="http://schemas.microsoft.com/office/drawing/2014/main" xmlns="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:a16="http://schemas.microsoft.com/office/drawing/2014/main" xmlns="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xmlns="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xmlns="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:a16="http://schemas.microsoft.com/office/drawing/2014/main" xmlns="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xmlns="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11125997"/>
              </p:ext>
            </p:extLst>
          </p:nvPr>
        </p:nvGraphicFramePr>
        <p:xfrm>
          <a:off x="512394" y="1893730"/>
          <a:ext cx="6771056" cy="535838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95400">
                  <a:extLst>
                    <a:ext uri="{9D8B030D-6E8A-4147-A177-3AD203B41FA5}">
                      <a16:colId xmlns:a16="http://schemas.microsoft.com/office/drawing/2014/main" xmlns="" val="4074742491"/>
                    </a:ext>
                  </a:extLst>
                </a:gridCol>
                <a:gridCol w="4327613">
                  <a:extLst>
                    <a:ext uri="{9D8B030D-6E8A-4147-A177-3AD203B41FA5}">
                      <a16:colId xmlns:a16="http://schemas.microsoft.com/office/drawing/2014/main" xmlns="" val="3160443083"/>
                    </a:ext>
                  </a:extLst>
                </a:gridCol>
                <a:gridCol w="1148043">
                  <a:extLst>
                    <a:ext uri="{9D8B030D-6E8A-4147-A177-3AD203B41FA5}">
                      <a16:colId xmlns:a16="http://schemas.microsoft.com/office/drawing/2014/main" xmlns="" val="3299580881"/>
                    </a:ext>
                  </a:extLst>
                </a:gridCol>
              </a:tblGrid>
              <a:tr h="635372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42324205"/>
                  </a:ext>
                </a:extLst>
              </a:tr>
              <a:tr h="635372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spc="-10" dirty="0" smtClean="0">
                          <a:solidFill>
                            <a:srgbClr val="231F2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05</a:t>
                      </a: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.0</a:t>
                      </a:r>
                      <a:r>
                        <a:rPr lang="en-US" sz="1800" b="1" spc="-10" dirty="0" smtClean="0">
                          <a:solidFill>
                            <a:srgbClr val="231F2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ru-RU" sz="1800" b="1" spc="-10" dirty="0" smtClean="0">
                        <a:solidFill>
                          <a:srgbClr val="231F2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Экскурсия  п. Зеленый бор в Церковь Покрова Пресвятой Богородицы</a:t>
                      </a:r>
                      <a:endParaRPr lang="ru-RU" sz="1800" b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dirty="0" smtClean="0"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  <a:r>
                        <a:rPr lang="ru-RU" sz="1800" b="0" dirty="0" smtClean="0">
                          <a:latin typeface="Times New Roman" pitchFamily="18" charset="0"/>
                          <a:cs typeface="Times New Roman" pitchFamily="18" charset="0"/>
                        </a:rPr>
                        <a:t>:00</a:t>
                      </a:r>
                      <a:endParaRPr lang="ru-RU" sz="18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626295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spc="-10" dirty="0" smtClean="0">
                          <a:solidFill>
                            <a:srgbClr val="231F2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06</a:t>
                      </a: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.0</a:t>
                      </a:r>
                      <a:r>
                        <a:rPr lang="en-US" sz="1800" b="1" spc="-10" dirty="0" smtClean="0">
                          <a:solidFill>
                            <a:srgbClr val="231F2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ru-RU" sz="1800" b="1" spc="-10" dirty="0" smtClean="0">
                        <a:solidFill>
                          <a:srgbClr val="231F2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Лекция </a:t>
                      </a:r>
                      <a:r>
                        <a:rPr lang="ru-RU" sz="18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Россельхозбанк</a:t>
                      </a:r>
                      <a:r>
                        <a:rPr lang="ru-RU" sz="18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«Основы финансовой грамотности»</a:t>
                      </a:r>
                      <a:endParaRPr lang="ru-RU" sz="1800" b="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r>
                        <a:rPr lang="en-US" sz="1800" b="0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r>
                        <a:rPr lang="ru-RU" sz="1800" b="0" dirty="0" smtClean="0">
                          <a:latin typeface="Times New Roman" pitchFamily="18" charset="0"/>
                          <a:cs typeface="Times New Roman" pitchFamily="18" charset="0"/>
                        </a:rPr>
                        <a:t>:00</a:t>
                      </a:r>
                      <a:endParaRPr lang="ru-RU" sz="18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626295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r>
                        <a:rPr lang="en-US" sz="1800" b="1" spc="-10" dirty="0" smtClean="0">
                          <a:solidFill>
                            <a:srgbClr val="231F2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.0</a:t>
                      </a:r>
                      <a:r>
                        <a:rPr lang="en-US" sz="1800" b="1" spc="-10" dirty="0" smtClean="0">
                          <a:solidFill>
                            <a:srgbClr val="231F2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ru-RU" sz="1800" b="1" spc="-10" dirty="0" smtClean="0">
                        <a:solidFill>
                          <a:srgbClr val="231F2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Творческая группа «Приличные дамы»  с концертом «Верю. Надеюсь. Люблю»</a:t>
                      </a:r>
                      <a:endParaRPr lang="ru-RU" sz="18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Times New Roman" pitchFamily="18" charset="0"/>
                          <a:cs typeface="Times New Roman" pitchFamily="18" charset="0"/>
                        </a:rPr>
                        <a:t>14:00</a:t>
                      </a:r>
                      <a:endParaRPr lang="ru-RU" sz="18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626295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spc="-10" dirty="0" smtClean="0">
                          <a:solidFill>
                            <a:srgbClr val="231F2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16</a:t>
                      </a: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.04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РГО Знание. Эфир. </a:t>
                      </a:r>
                      <a:r>
                        <a:rPr lang="ru-RU" sz="1800" dirty="0" smtClean="0">
                          <a:latin typeface="Times New Roman"/>
                          <a:ea typeface="Calibri"/>
                        </a:rPr>
                        <a:t>«Эхо Чернобыля. Подвиг ликвидаторов»</a:t>
                      </a:r>
                      <a:endParaRPr lang="ru-RU" sz="18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Times New Roman" pitchFamily="18" charset="0"/>
                          <a:cs typeface="Times New Roman" pitchFamily="18" charset="0"/>
                        </a:rPr>
                        <a:t>14:00</a:t>
                      </a:r>
                      <a:endParaRPr lang="ru-RU" sz="18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626295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spc="-10" dirty="0" smtClean="0">
                          <a:solidFill>
                            <a:srgbClr val="231F2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22</a:t>
                      </a: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.04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Экскурсия на верблюжью ферму с. </a:t>
                      </a:r>
                      <a:r>
                        <a:rPr lang="ru-RU" sz="18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Подсинее</a:t>
                      </a:r>
                      <a:endParaRPr lang="ru-RU" sz="18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Times New Roman" pitchFamily="18" charset="0"/>
                          <a:cs typeface="Times New Roman" pitchFamily="18" charset="0"/>
                        </a:rPr>
                        <a:t>10:00</a:t>
                      </a:r>
                      <a:endParaRPr lang="ru-RU" sz="18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626295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spc="-10" dirty="0" smtClean="0">
                          <a:solidFill>
                            <a:srgbClr val="231F2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23</a:t>
                      </a: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.0</a:t>
                      </a:r>
                      <a:r>
                        <a:rPr lang="en-US" sz="1800" b="1" spc="-10" dirty="0" smtClean="0">
                          <a:solidFill>
                            <a:srgbClr val="231F2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ru-RU" sz="1800" b="1" spc="-10" dirty="0" smtClean="0">
                        <a:solidFill>
                          <a:srgbClr val="231F2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РГО Знание Праздничное мероприятие в преддверии 9 мая в формате ВКС</a:t>
                      </a:r>
                      <a:endParaRPr lang="ru-RU" sz="1800" b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dirty="0" smtClean="0">
                          <a:solidFill>
                            <a:srgbClr val="231F2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r>
                        <a:rPr lang="en-US" sz="1800" b="0" spc="-10" dirty="0" smtClean="0">
                          <a:solidFill>
                            <a:srgbClr val="231F2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r>
                        <a:rPr lang="ru-RU" sz="1800" b="0" spc="-10" dirty="0" smtClean="0">
                          <a:solidFill>
                            <a:srgbClr val="231F2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:</a:t>
                      </a:r>
                      <a:r>
                        <a:rPr lang="ru-RU" sz="1800" b="0" spc="-25" dirty="0" smtClean="0">
                          <a:solidFill>
                            <a:srgbClr val="231F2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00</a:t>
                      </a:r>
                    </a:p>
                  </a:txBody>
                  <a:tcPr/>
                </a:tc>
              </a:tr>
              <a:tr h="531518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28.04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Онлайн-лекция </a:t>
                      </a:r>
                      <a:r>
                        <a:rPr lang="ru-RU" sz="18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Альфа-банка</a:t>
                      </a:r>
                      <a:r>
                        <a:rPr lang="ru-RU" sz="18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«Финансовая грамотность. Специальные предложения банка для пенсионеров»</a:t>
                      </a:r>
                      <a:endParaRPr lang="ru-RU" sz="18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9:00-09:40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8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6382984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:a16="http://schemas.microsoft.com/office/drawing/2014/main" xmlns="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:a16="http://schemas.microsoft.com/office/drawing/2014/main" xmlns="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xmlns="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:a16="http://schemas.microsoft.com/office/drawing/2014/main" xmlns="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:a16="http://schemas.microsoft.com/office/drawing/2014/main" xmlns="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:a16="http://schemas.microsoft.com/office/drawing/2014/main" xmlns="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:a16="http://schemas.microsoft.com/office/drawing/2014/main" xmlns="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:a16="http://schemas.microsoft.com/office/drawing/2014/main" xmlns="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:a16="http://schemas.microsoft.com/office/drawing/2014/main" xmlns="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:a16="http://schemas.microsoft.com/office/drawing/2014/main" xmlns="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822835" y="316976"/>
            <a:ext cx="2316480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5" dirty="0" smtClean="0"/>
              <a:t> АПРЕЛЬ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:a16="http://schemas.microsoft.com/office/drawing/2014/main" xmlns="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51972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lang="ru-RU" sz="1300" spc="-35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контакты:  </a:t>
            </a:r>
            <a:r>
              <a:rPr lang="ru-RU" sz="1300" spc="-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                                                                                            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Адрес: Республика Хакасия, г. Черногорск, ул. Сурикова, 11а</a:t>
            </a:r>
            <a:b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Контактный номер 8(39031)35990, добавочный 1900</a:t>
            </a: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Данилова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Елена Владимировна</a:t>
            </a:r>
            <a:endParaRPr lang="ru-RU"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:a16="http://schemas.microsoft.com/office/drawing/2014/main" xmlns="" id="{797366C2-E247-0149-04E1-7921DBE2C6E3}"/>
              </a:ext>
            </a:extLst>
          </p:cNvPr>
          <p:cNvSpPr txBox="1"/>
          <p:nvPr/>
        </p:nvSpPr>
        <p:spPr>
          <a:xfrm>
            <a:off x="3473450" y="7406581"/>
            <a:ext cx="3608187" cy="56925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 </a:t>
            </a:r>
            <a:r>
              <a:rPr sz="1600" b="1" dirty="0" err="1" smtClean="0">
                <a:solidFill>
                  <a:srgbClr val="58595B"/>
                </a:solidFill>
                <a:latin typeface="Calibri"/>
                <a:cs typeface="Calibri"/>
              </a:rPr>
              <a:t>пятница</a:t>
            </a:r>
            <a:r>
              <a:rPr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8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17: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:a16="http://schemas.microsoft.com/office/drawing/2014/main" xmlns="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650370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lang="ru-RU" sz="800" spc="-10" dirty="0" smtClean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lang="ru-RU" sz="800" spc="50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10" dirty="0" smtClean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lang="ru-RU" sz="800" dirty="0" smtClean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lang="ru-RU" sz="800" dirty="0" smtClean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lang="ru-RU" sz="800" spc="-10" dirty="0" smtClean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lang="ru-RU" sz="800" spc="50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10" dirty="0" smtClean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lang="ru-RU" sz="800" spc="1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5" dirty="0" smtClean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lang="ru-RU" sz="800" dirty="0" smtClean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lang="ru-RU" sz="800" dirty="0" smtClean="0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lang="ru-RU" sz="800" spc="45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0" dirty="0" smtClean="0">
                <a:solidFill>
                  <a:srgbClr val="FFFFFF"/>
                </a:solidFill>
                <a:latin typeface="Calibri"/>
                <a:cs typeface="Calibri"/>
              </a:rPr>
              <a:t>Республике Хакасия</a:t>
            </a:r>
            <a:endParaRPr lang="ru-RU" sz="800" dirty="0">
              <a:latin typeface="Calibri"/>
              <a:cs typeface="Calibri"/>
            </a:endParaRPr>
          </a:p>
        </p:txBody>
      </p:sp>
      <p:grpSp>
        <p:nvGrpSpPr>
          <p:cNvPr id="6" name="Группа 103">
            <a:extLst>
              <a:ext uri="{FF2B5EF4-FFF2-40B4-BE49-F238E27FC236}">
                <a16:creationId xmlns:a16="http://schemas.microsoft.com/office/drawing/2014/main" xmlns="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:a16="http://schemas.microsoft.com/office/drawing/2014/main" xmlns="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:a16="http://schemas.microsoft.com/office/drawing/2014/main" xmlns="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7" name="object 51">
              <a:extLst>
                <a:ext uri="{FF2B5EF4-FFF2-40B4-BE49-F238E27FC236}">
                  <a16:creationId xmlns:a16="http://schemas.microsoft.com/office/drawing/2014/main" xmlns="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:a16="http://schemas.microsoft.com/office/drawing/2014/main" xmlns="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:a16="http://schemas.microsoft.com/office/drawing/2014/main" xmlns="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:a16="http://schemas.microsoft.com/office/drawing/2014/main" xmlns="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9" name="object 55">
              <a:extLst>
                <a:ext uri="{FF2B5EF4-FFF2-40B4-BE49-F238E27FC236}">
                  <a16:creationId xmlns:a16="http://schemas.microsoft.com/office/drawing/2014/main" xmlns="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:a16="http://schemas.microsoft.com/office/drawing/2014/main" xmlns="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:a16="http://schemas.microsoft.com/office/drawing/2014/main" xmlns="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10" name="object 58">
              <a:extLst>
                <a:ext uri="{FF2B5EF4-FFF2-40B4-BE49-F238E27FC236}">
                  <a16:creationId xmlns:a16="http://schemas.microsoft.com/office/drawing/2014/main" xmlns="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:a16="http://schemas.microsoft.com/office/drawing/2014/main" xmlns="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:a16="http://schemas.microsoft.com/office/drawing/2014/main" xmlns="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11" name="object 61">
              <a:extLst>
                <a:ext uri="{FF2B5EF4-FFF2-40B4-BE49-F238E27FC236}">
                  <a16:creationId xmlns:a16="http://schemas.microsoft.com/office/drawing/2014/main" xmlns="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:a16="http://schemas.microsoft.com/office/drawing/2014/main" xmlns="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:a16="http://schemas.microsoft.com/office/drawing/2014/main" xmlns="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:a16="http://schemas.microsoft.com/office/drawing/2014/main" xmlns="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:a16="http://schemas.microsoft.com/office/drawing/2014/main" xmlns="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:a16="http://schemas.microsoft.com/office/drawing/2014/main" xmlns="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:a16="http://schemas.microsoft.com/office/drawing/2014/main" xmlns="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:a16="http://schemas.microsoft.com/office/drawing/2014/main" xmlns="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xmlns="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xmlns="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:a16="http://schemas.microsoft.com/office/drawing/2014/main" xmlns="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xmlns="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624426964"/>
              </p:ext>
            </p:extLst>
          </p:nvPr>
        </p:nvGraphicFramePr>
        <p:xfrm>
          <a:off x="512394" y="1902575"/>
          <a:ext cx="6847257" cy="542102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18057">
                  <a:extLst>
                    <a:ext uri="{9D8B030D-6E8A-4147-A177-3AD203B41FA5}">
                      <a16:colId xmlns:a16="http://schemas.microsoft.com/office/drawing/2014/main" xmlns="" val="4074742491"/>
                    </a:ext>
                  </a:extLst>
                </a:gridCol>
                <a:gridCol w="3868238">
                  <a:extLst>
                    <a:ext uri="{9D8B030D-6E8A-4147-A177-3AD203B41FA5}">
                      <a16:colId xmlns:a16="http://schemas.microsoft.com/office/drawing/2014/main" xmlns="" val="3160443083"/>
                    </a:ext>
                  </a:extLst>
                </a:gridCol>
                <a:gridCol w="1160962">
                  <a:extLst>
                    <a:ext uri="{9D8B030D-6E8A-4147-A177-3AD203B41FA5}">
                      <a16:colId xmlns:a16="http://schemas.microsoft.com/office/drawing/2014/main" xmlns="" val="3299580881"/>
                    </a:ext>
                  </a:extLst>
                </a:gridCol>
              </a:tblGrid>
              <a:tr h="636146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42324205"/>
                  </a:ext>
                </a:extLst>
              </a:tr>
              <a:tr h="634139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28.04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Онлайн-консультация по вопросам пенсионного и социального обеспечения (заместитель управляющего Л.Г. Чернова)</a:t>
                      </a:r>
                      <a:endParaRPr lang="ru-RU" sz="18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09:40-10:10</a:t>
                      </a:r>
                      <a:endParaRPr lang="ru-RU" sz="18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634139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30.04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Лекция </a:t>
                      </a:r>
                      <a:r>
                        <a:rPr lang="ru-RU" sz="18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Россельхозбанк</a:t>
                      </a:r>
                      <a:r>
                        <a:rPr lang="ru-RU" sz="18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«Семейный бюджет»</a:t>
                      </a:r>
                      <a:endParaRPr lang="ru-RU" sz="18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Times New Roman" pitchFamily="18" charset="0"/>
                          <a:cs typeface="Times New Roman" pitchFamily="18" charset="0"/>
                        </a:rPr>
                        <a:t>11:00</a:t>
                      </a:r>
                      <a:endParaRPr lang="ru-RU" sz="18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634139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Понедельник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Times New Roman" pitchFamily="18" charset="0"/>
                          <a:cs typeface="Times New Roman" pitchFamily="18" charset="0"/>
                        </a:rPr>
                        <a:t>Мастер-класс в клубе «Рукодельницы»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Times New Roman" pitchFamily="18" charset="0"/>
                          <a:cs typeface="Times New Roman" pitchFamily="18" charset="0"/>
                        </a:rPr>
                        <a:t>10:00</a:t>
                      </a:r>
                    </a:p>
                  </a:txBody>
                  <a:tcPr/>
                </a:tc>
              </a:tr>
              <a:tr h="622842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Вторник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Четверг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Times New Roman" pitchFamily="18" charset="0"/>
                          <a:cs typeface="Times New Roman" pitchFamily="18" charset="0"/>
                        </a:rPr>
                        <a:t>Оздоровительная</a:t>
                      </a:r>
                      <a:r>
                        <a:rPr lang="ru-RU" sz="1800" b="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гимнастика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13:00</a:t>
                      </a:r>
                    </a:p>
                  </a:txBody>
                  <a:tcPr/>
                </a:tc>
              </a:tr>
              <a:tr h="690372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Понедельник-пятница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Times New Roman" pitchFamily="18" charset="0"/>
                          <a:cs typeface="Times New Roman" pitchFamily="18" charset="0"/>
                        </a:rPr>
                        <a:t>Индивидуальные консультации</a:t>
                      </a:r>
                      <a:r>
                        <a:rPr lang="ru-RU" sz="1800" b="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по вопросам цифровой грамотности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14:00</a:t>
                      </a:r>
                    </a:p>
                  </a:txBody>
                  <a:tcPr/>
                </a:tc>
              </a:tr>
              <a:tr h="908781">
                <a:tc>
                  <a:txBody>
                    <a:bodyPr/>
                    <a:lstStyle/>
                    <a:p>
                      <a:r>
                        <a:rPr lang="ru-RU" b="1" dirty="0" smtClean="0">
                          <a:latin typeface="Times New Roman" pitchFamily="18" charset="0"/>
                          <a:cs typeface="Times New Roman" pitchFamily="18" charset="0"/>
                        </a:rPr>
                        <a:t>Среда</a:t>
                      </a:r>
                      <a:endParaRPr lang="ru-RU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Индивидуальная</a:t>
                      </a:r>
                      <a:r>
                        <a:rPr lang="ru-RU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консультация по вопросам </a:t>
                      </a:r>
                      <a:r>
                        <a:rPr lang="ru-RU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пенсионно</a:t>
                      </a:r>
                      <a:r>
                        <a:rPr lang="ru-RU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- социального характера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09:00</a:t>
                      </a:r>
                    </a:p>
                    <a:p>
                      <a:endParaRPr lang="ru-RU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ru-RU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6382984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:a16="http://schemas.microsoft.com/office/drawing/2014/main" xmlns="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:a16="http://schemas.microsoft.com/office/drawing/2014/main" xmlns="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xmlns="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:a16="http://schemas.microsoft.com/office/drawing/2014/main" xmlns="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:a16="http://schemas.microsoft.com/office/drawing/2014/main" xmlns="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:a16="http://schemas.microsoft.com/office/drawing/2014/main" xmlns="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:a16="http://schemas.microsoft.com/office/drawing/2014/main" xmlns="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:a16="http://schemas.microsoft.com/office/drawing/2014/main" xmlns="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:a16="http://schemas.microsoft.com/office/drawing/2014/main" xmlns="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:a16="http://schemas.microsoft.com/office/drawing/2014/main" xmlns="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822835" y="316976"/>
            <a:ext cx="2316480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5" dirty="0" smtClean="0"/>
              <a:t>АПРЕЛЬ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:a16="http://schemas.microsoft.com/office/drawing/2014/main" xmlns="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51972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lang="ru-RU" sz="1300" spc="-35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контакты:                                                                                                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Адрес: Республика Хакасия, г. Черногорск, ул. Сурикова, 11а</a:t>
            </a:r>
            <a:b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300" smtClean="0">
                <a:solidFill>
                  <a:srgbClr val="FFFFFF"/>
                </a:solidFill>
                <a:latin typeface="Calibri"/>
                <a:cs typeface="Calibri"/>
              </a:rPr>
              <a:t>номер </a:t>
            </a:r>
            <a:r>
              <a:rPr lang="ru-RU" sz="1300">
                <a:solidFill>
                  <a:srgbClr val="FFFFFF"/>
                </a:solidFill>
                <a:latin typeface="Calibri"/>
                <a:cs typeface="Calibri"/>
              </a:rPr>
              <a:t>:</a:t>
            </a:r>
            <a:r>
              <a:rPr lang="ru-RU" sz="1300" smtClean="0">
                <a:solidFill>
                  <a:srgbClr val="FFFFFF"/>
                </a:solidFill>
                <a:latin typeface="Calibri"/>
                <a:cs typeface="Calibri"/>
              </a:rPr>
              <a:t>8(39031)35990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, добавочный 1900</a:t>
            </a: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Данилова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Елена Владимировна</a:t>
            </a:r>
            <a:endParaRPr lang="ru-RU"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:a16="http://schemas.microsoft.com/office/drawing/2014/main" xmlns="" id="{797366C2-E247-0149-04E1-7921DBE2C6E3}"/>
              </a:ext>
            </a:extLst>
          </p:cNvPr>
          <p:cNvSpPr txBox="1"/>
          <p:nvPr/>
        </p:nvSpPr>
        <p:spPr>
          <a:xfrm>
            <a:off x="3473450" y="7406581"/>
            <a:ext cx="3608187" cy="56925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 </a:t>
            </a:r>
            <a:r>
              <a:rPr sz="1600" b="1" dirty="0" err="1" smtClean="0">
                <a:solidFill>
                  <a:srgbClr val="58595B"/>
                </a:solidFill>
                <a:latin typeface="Calibri"/>
                <a:cs typeface="Calibri"/>
              </a:rPr>
              <a:t>пятница</a:t>
            </a:r>
            <a:r>
              <a:rPr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8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17: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:a16="http://schemas.microsoft.com/office/drawing/2014/main" xmlns="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650370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lang="ru-RU" sz="800" spc="-10" dirty="0" smtClean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lang="ru-RU" sz="800" spc="50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10" dirty="0" smtClean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lang="ru-RU" sz="800" dirty="0" smtClean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lang="ru-RU" sz="800" dirty="0" smtClean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lang="ru-RU" sz="800" spc="-10" dirty="0" smtClean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lang="ru-RU" sz="800" spc="50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10" dirty="0" smtClean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lang="ru-RU" sz="800" spc="1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5" dirty="0" smtClean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lang="ru-RU" sz="800" dirty="0" smtClean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lang="ru-RU" sz="800" dirty="0" smtClean="0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lang="ru-RU" sz="800" spc="45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0" dirty="0" smtClean="0">
                <a:solidFill>
                  <a:srgbClr val="FFFFFF"/>
                </a:solidFill>
                <a:latin typeface="Calibri"/>
                <a:cs typeface="Calibri"/>
              </a:rPr>
              <a:t>Республике Хакасия</a:t>
            </a:r>
            <a:endParaRPr lang="ru-RU" sz="800" dirty="0">
              <a:latin typeface="Calibri"/>
              <a:cs typeface="Calibri"/>
            </a:endParaRPr>
          </a:p>
        </p:txBody>
      </p:sp>
      <p:grpSp>
        <p:nvGrpSpPr>
          <p:cNvPr id="6" name="Группа 103">
            <a:extLst>
              <a:ext uri="{FF2B5EF4-FFF2-40B4-BE49-F238E27FC236}">
                <a16:creationId xmlns:a16="http://schemas.microsoft.com/office/drawing/2014/main" xmlns="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:a16="http://schemas.microsoft.com/office/drawing/2014/main" xmlns="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:a16="http://schemas.microsoft.com/office/drawing/2014/main" xmlns="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7" name="object 51">
              <a:extLst>
                <a:ext uri="{FF2B5EF4-FFF2-40B4-BE49-F238E27FC236}">
                  <a16:creationId xmlns:a16="http://schemas.microsoft.com/office/drawing/2014/main" xmlns="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:a16="http://schemas.microsoft.com/office/drawing/2014/main" xmlns="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:a16="http://schemas.microsoft.com/office/drawing/2014/main" xmlns="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:a16="http://schemas.microsoft.com/office/drawing/2014/main" xmlns="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9" name="object 55">
              <a:extLst>
                <a:ext uri="{FF2B5EF4-FFF2-40B4-BE49-F238E27FC236}">
                  <a16:creationId xmlns:a16="http://schemas.microsoft.com/office/drawing/2014/main" xmlns="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:a16="http://schemas.microsoft.com/office/drawing/2014/main" xmlns="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:a16="http://schemas.microsoft.com/office/drawing/2014/main" xmlns="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10" name="object 58">
              <a:extLst>
                <a:ext uri="{FF2B5EF4-FFF2-40B4-BE49-F238E27FC236}">
                  <a16:creationId xmlns:a16="http://schemas.microsoft.com/office/drawing/2014/main" xmlns="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:a16="http://schemas.microsoft.com/office/drawing/2014/main" xmlns="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:a16="http://schemas.microsoft.com/office/drawing/2014/main" xmlns="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11" name="object 61">
              <a:extLst>
                <a:ext uri="{FF2B5EF4-FFF2-40B4-BE49-F238E27FC236}">
                  <a16:creationId xmlns:a16="http://schemas.microsoft.com/office/drawing/2014/main" xmlns="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:a16="http://schemas.microsoft.com/office/drawing/2014/main" xmlns="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:a16="http://schemas.microsoft.com/office/drawing/2014/main" xmlns="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:a16="http://schemas.microsoft.com/office/drawing/2014/main" xmlns="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:a16="http://schemas.microsoft.com/office/drawing/2014/main" xmlns="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:a16="http://schemas.microsoft.com/office/drawing/2014/main" xmlns="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:a16="http://schemas.microsoft.com/office/drawing/2014/main" xmlns="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:a16="http://schemas.microsoft.com/office/drawing/2014/main" xmlns="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xmlns="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xmlns="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:a16="http://schemas.microsoft.com/office/drawing/2014/main" xmlns="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xmlns="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396152814"/>
              </p:ext>
            </p:extLst>
          </p:nvPr>
        </p:nvGraphicFramePr>
        <p:xfrm>
          <a:off x="512394" y="1927996"/>
          <a:ext cx="6847257" cy="519240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18057">
                  <a:extLst>
                    <a:ext uri="{9D8B030D-6E8A-4147-A177-3AD203B41FA5}">
                      <a16:colId xmlns:a16="http://schemas.microsoft.com/office/drawing/2014/main" xmlns="" val="4074742491"/>
                    </a:ext>
                  </a:extLst>
                </a:gridCol>
                <a:gridCol w="3868238">
                  <a:extLst>
                    <a:ext uri="{9D8B030D-6E8A-4147-A177-3AD203B41FA5}">
                      <a16:colId xmlns:a16="http://schemas.microsoft.com/office/drawing/2014/main" xmlns="" val="3160443083"/>
                    </a:ext>
                  </a:extLst>
                </a:gridCol>
                <a:gridCol w="1160962">
                  <a:extLst>
                    <a:ext uri="{9D8B030D-6E8A-4147-A177-3AD203B41FA5}">
                      <a16:colId xmlns:a16="http://schemas.microsoft.com/office/drawing/2014/main" xmlns="" val="3299580881"/>
                    </a:ext>
                  </a:extLst>
                </a:gridCol>
              </a:tblGrid>
              <a:tr h="702148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42324205"/>
                  </a:ext>
                </a:extLst>
              </a:tr>
              <a:tr h="699932">
                <a:tc>
                  <a:txBody>
                    <a:bodyPr/>
                    <a:lstStyle/>
                    <a:p>
                      <a:r>
                        <a:rPr lang="ru-RU" b="1" dirty="0" smtClean="0">
                          <a:latin typeface="Times New Roman" pitchFamily="18" charset="0"/>
                          <a:cs typeface="Times New Roman" pitchFamily="18" charset="0"/>
                        </a:rPr>
                        <a:t>Среда</a:t>
                      </a:r>
                      <a:endParaRPr lang="ru-RU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Шахматный клуб «Белая ладья» Шашки «</a:t>
                      </a:r>
                      <a:r>
                        <a:rPr lang="ru-RU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Тобит</a:t>
                      </a:r>
                      <a:r>
                        <a:rPr lang="ru-RU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10:00</a:t>
                      </a:r>
                    </a:p>
                  </a:txBody>
                  <a:tcPr/>
                </a:tc>
              </a:tr>
              <a:tr h="699932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Пятница</a:t>
                      </a:r>
                      <a:endParaRPr lang="ru-RU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Занятие  «Нестареющий мозг»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 smtClean="0">
                          <a:latin typeface="Times New Roman" pitchFamily="18" charset="0"/>
                          <a:cs typeface="Times New Roman" pitchFamily="18" charset="0"/>
                        </a:rPr>
                        <a:t>11:00</a:t>
                      </a:r>
                    </a:p>
                  </a:txBody>
                  <a:tcPr/>
                </a:tc>
              </a:tr>
              <a:tr h="699932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Пятница</a:t>
                      </a:r>
                      <a:endParaRPr lang="ru-RU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История Хакасии. Хакасский язык.</a:t>
                      </a:r>
                      <a:endParaRPr lang="ru-RU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 smtClean="0">
                          <a:latin typeface="Times New Roman" pitchFamily="18" charset="0"/>
                          <a:cs typeface="Times New Roman" pitchFamily="18" charset="0"/>
                        </a:rPr>
                        <a:t>12:00</a:t>
                      </a:r>
                      <a:endParaRPr lang="ru-RU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699932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Суббота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Times New Roman" pitchFamily="18" charset="0"/>
                          <a:cs typeface="Times New Roman" pitchFamily="18" charset="0"/>
                        </a:rPr>
                        <a:t>Скандинавская ходьба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Times New Roman" pitchFamily="18" charset="0"/>
                          <a:cs typeface="Times New Roman" pitchFamily="18" charset="0"/>
                        </a:rPr>
                        <a:t>10:00</a:t>
                      </a:r>
                    </a:p>
                  </a:txBody>
                  <a:tcPr/>
                </a:tc>
              </a:tr>
              <a:tr h="687463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Понедельник-пятница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Работа в компьютерном классе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mtClean="0">
                          <a:latin typeface="Times New Roman" pitchFamily="18" charset="0"/>
                          <a:cs typeface="Times New Roman" pitchFamily="18" charset="0"/>
                        </a:rPr>
                        <a:t>8:00-17.00</a:t>
                      </a:r>
                      <a:endParaRPr lang="ru-RU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1003069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Понедельник-пятница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Общение за чашкой чая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8:00-17.00</a:t>
                      </a: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230</TotalTime>
  <Words>372</Words>
  <Application>Microsoft Office PowerPoint</Application>
  <PresentationFormat>Произвольный</PresentationFormat>
  <Paragraphs>97</Paragraphs>
  <Slides>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4" baseType="lpstr">
      <vt:lpstr>Office Theme</vt:lpstr>
      <vt:lpstr>МЕРОПРИЯТИЯ НА АПРЕЛЬ 2026</vt:lpstr>
      <vt:lpstr>МЕРОПРИЯТИЯ НА  АПРЕЛЬ 2026</vt:lpstr>
      <vt:lpstr>МЕРОПРИЯТИЯ НА АПРЕЛЬ 2026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a10078</cp:lastModifiedBy>
  <cp:revision>53</cp:revision>
  <dcterms:created xsi:type="dcterms:W3CDTF">2025-11-06T11:20:25Z</dcterms:created>
  <dcterms:modified xsi:type="dcterms:W3CDTF">2026-04-09T07:50:59Z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