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10693400" cy="7556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" d="1"/>
          <a:sy n="1" d="1"/>
        </p:scale>
        <p:origin x="-1206" y="28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567213" y="3314953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AA141-BD6B-4768-B97E-474DC7397443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CFD8F-76CC-4144-9003-5740FA75042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2"/>
          </p:nvPr>
        </p:nvSpPr>
        <p:spPr>
          <a:xfrm>
            <a:off x="378142" y="2459482"/>
            <a:ext cx="3289839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3"/>
          </p:nvPr>
        </p:nvSpPr>
        <p:spPr>
          <a:xfrm>
            <a:off x="3894867" y="2459482"/>
            <a:ext cx="3289838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E07BA-E6BD-4C7E-9AE3-EF413DEBFCEE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2624-C248-4045-B665-6CD536E9597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Group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2700" b="1" i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/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0A640-375E-4529-9378-5FC38BFE30C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78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ftr" idx="3"/>
          </p:nvPr>
        </p:nvSpPr>
        <p:spPr>
          <a:xfrm>
            <a:off x="2571369" y="9944862"/>
            <a:ext cx="2420112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dt" idx="2"/>
          </p:nvPr>
        </p:nvSpPr>
        <p:spPr>
          <a:xfrm>
            <a:off x="378142" y="9944862"/>
            <a:ext cx="1739455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8/31/2026</a:t>
            </a:r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5445252" y="9944862"/>
            <a:ext cx="1739455" cy="534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E8C37-75F9-44E1-B78D-6E6FFF4049F6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2700" b="1" i="0">
          <a:solidFill>
            <a:schemeClr val="bg1"/>
          </a:solidFill>
          <a:latin typeface="Calibri"/>
          <a:ea typeface="Calibri"/>
          <a:cs typeface="Calibri"/>
        </a:defRPr>
      </a:lvl1pPr>
    </p:titleStyle>
    <p:body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/>
          <p:nvPr/>
        </p:nvPicPr>
        <p:blipFill>
          <a:blip r:embed="rId2"/>
          <a:stretch/>
        </p:blipFill>
        <p:spPr>
          <a:xfrm>
            <a:off x="3731614" y="108000"/>
            <a:ext cx="3720387" cy="1658668"/>
          </a:xfrm>
          <a:prstGeom prst="rect">
            <a:avLst/>
          </a:prstGeom>
        </p:spPr>
      </p:pic>
      <p:sp>
        <p:nvSpPr>
          <p:cNvPr id="38" name="Shape 38"/>
          <p:cNvSpPr/>
          <p:nvPr/>
        </p:nvSpPr>
        <p:spPr>
          <a:xfrm>
            <a:off x="111243" y="7000334"/>
            <a:ext cx="7345680" cy="35839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345680"/>
              <a:gd name="ODFBottom" fmla="val 3583940"/>
              <a:gd name="ODFWidth" fmla="val 7345680"/>
              <a:gd name="ODFHeight" fmla="val 3583940"/>
            </a:gdLst>
            <a:ahLst/>
            <a:cxnLst/>
            <a:rect l="OXMLTextRectL" t="OXMLTextRectT" r="OXMLTextRectR" b="OXMLTextRect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/>
          <a:lstStyle/>
          <a:p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644464" y="8176450"/>
            <a:ext cx="1147890" cy="132842"/>
            <a:chOff x="0" y="0"/>
            <a:chExt cx="1147890" cy="132842"/>
          </a:xfrm>
        </p:grpSpPr>
        <p:pic>
          <p:nvPicPr>
            <p:cNvPr id="41" name="Picture 41"/>
            <p:cNvPicPr/>
            <p:nvPr/>
          </p:nvPicPr>
          <p:blipFill>
            <a:blip r:embed="rId3"/>
            <a:stretch/>
          </p:blipFill>
          <p:spPr>
            <a:xfrm>
              <a:off x="0" y="10"/>
              <a:ext cx="103162" cy="132829"/>
            </a:xfrm>
            <a:prstGeom prst="rect">
              <a:avLst/>
            </a:prstGeom>
          </p:spPr>
        </p:pic>
        <p:sp>
          <p:nvSpPr>
            <p:cNvPr id="42" name="Shape 42"/>
            <p:cNvSpPr/>
            <p:nvPr/>
          </p:nvSpPr>
          <p:spPr>
            <a:xfrm>
              <a:off x="126883" y="1626"/>
              <a:ext cx="94614" cy="12953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4615"/>
                <a:gd name="ODFBottom" fmla="val 129540"/>
                <a:gd name="ODFWidth" fmla="val 94615"/>
                <a:gd name="ODFHeight" fmla="val 129540"/>
              </a:gdLst>
              <a:ahLst/>
              <a:cxnLst/>
              <a:rect l="OXMLTextRectL" t="OXMLTextRectT" r="OXMLTextRectR" b="OXMLTextRect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pic>
          <p:nvPicPr>
            <p:cNvPr id="44" name="Picture 44"/>
            <p:cNvPicPr/>
            <p:nvPr/>
          </p:nvPicPr>
          <p:blipFill>
            <a:blip r:embed="rId4"/>
            <a:stretch/>
          </p:blipFill>
          <p:spPr>
            <a:xfrm>
              <a:off x="244323" y="9"/>
              <a:ext cx="292329" cy="132829"/>
            </a:xfrm>
            <a:prstGeom prst="rect">
              <a:avLst/>
            </a:prstGeom>
          </p:spPr>
        </p:pic>
        <p:pic>
          <p:nvPicPr>
            <p:cNvPr id="46" name="Picture 46"/>
            <p:cNvPicPr/>
            <p:nvPr/>
          </p:nvPicPr>
          <p:blipFill>
            <a:blip r:embed="rId5"/>
            <a:stretch/>
          </p:blipFill>
          <p:spPr>
            <a:xfrm>
              <a:off x="557239" y="0"/>
              <a:ext cx="319170" cy="132842"/>
            </a:xfrm>
            <a:prstGeom prst="rect">
              <a:avLst/>
            </a:prstGeom>
          </p:spPr>
        </p:pic>
        <p:pic>
          <p:nvPicPr>
            <p:cNvPr id="48" name="Picture 48"/>
            <p:cNvPicPr/>
            <p:nvPr/>
          </p:nvPicPr>
          <p:blipFill>
            <a:blip r:embed="rId6"/>
            <a:stretch/>
          </p:blipFill>
          <p:spPr>
            <a:xfrm>
              <a:off x="901124" y="1821"/>
              <a:ext cx="110324" cy="129146"/>
            </a:xfrm>
            <a:prstGeom prst="rect">
              <a:avLst/>
            </a:prstGeom>
          </p:spPr>
        </p:pic>
        <p:pic>
          <p:nvPicPr>
            <p:cNvPr id="50" name="Picture 50"/>
            <p:cNvPicPr/>
            <p:nvPr/>
          </p:nvPicPr>
          <p:blipFill>
            <a:blip r:embed="rId7"/>
            <a:stretch/>
          </p:blipFill>
          <p:spPr>
            <a:xfrm>
              <a:off x="1034822" y="1823"/>
              <a:ext cx="113068" cy="131012"/>
            </a:xfrm>
            <a:prstGeom prst="rect">
              <a:avLst/>
            </a:prstGeom>
          </p:spPr>
        </p:pic>
      </p:grp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590800" cy="1120820"/>
          </a:xfrm>
          <a:prstGeom prst="rect">
            <a:avLst/>
          </a:prstGeom>
        </p:spPr>
        <p:txBody>
          <a:bodyPr vert="horz" wrap="square" lIns="0" tIns="81280" rIns="0" bIns="0">
            <a:spAutoFit/>
          </a:bodyPr>
          <a:lstStyle>
            <a:defPPr/>
            <a:lvl1pPr lvl="0"/>
          </a:lstStyle>
          <a:p>
            <a:pPr marL="439419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smtClean="0"/>
              <a:t>НА</a:t>
            </a:r>
            <a:r>
              <a:rPr lang="ru-RU" dirty="0" smtClean="0"/>
              <a:t> </a:t>
            </a:r>
            <a:r>
              <a:rPr spc="-10" smtClean="0"/>
              <a:t>ОКТЯБРЬ</a:t>
            </a:r>
            <a:endParaRPr spc="-10"/>
          </a:p>
          <a:p>
            <a:pPr marR="5080" algn="r">
              <a:lnSpc>
                <a:spcPts val="2700"/>
              </a:lnSpc>
            </a:pPr>
            <a:r>
              <a:rPr spc="-20"/>
              <a:t>2026</a:t>
            </a:r>
          </a:p>
        </p:txBody>
      </p:sp>
      <p:sp>
        <p:nvSpPr>
          <p:cNvPr id="52" name="Shape 52"/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>
            <a:spAutoFit/>
          </a:bodyPr>
          <a:lstStyle/>
          <a:p>
            <a:pPr marL="12700" marR="1196340" indent="0">
              <a:lnSpc>
                <a:spcPct val="75800"/>
              </a:lnSpc>
              <a:spcBef>
                <a:spcPts val="1375"/>
              </a:spcBef>
            </a:pPr>
            <a:r>
              <a:rPr sz="4400" b="1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ПРИХОДИТЕ, </a:t>
            </a:r>
            <a:r>
              <a:rPr sz="4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МЫВАС</a:t>
            </a:r>
            <a:r>
              <a:rPr sz="4400" b="1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ЖДЕМ!</a:t>
            </a:r>
            <a:endParaRPr sz="4400">
              <a:latin typeface="Calibri"/>
              <a:ea typeface="Calibri"/>
              <a:cs typeface="Calibri"/>
            </a:endParaRPr>
          </a:p>
          <a:p>
            <a:pPr marL="15240" indent="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Наши</a:t>
            </a:r>
            <a:r>
              <a:rPr sz="13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контакты:</a:t>
            </a:r>
            <a:endParaRPr sz="130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Адрес: Республика Хакасия, с. Боград, ул. Горная, 2</a:t>
            </a:r>
            <a:b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Контактный номер 8(39034)95090, добавочный 1980</a:t>
            </a: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Петрусева Мария Викторовна</a:t>
            </a:r>
            <a:endParaRPr sz="1300">
              <a:latin typeface="Calibri"/>
              <a:ea typeface="Calibri"/>
              <a:cs typeface="Calibri"/>
            </a:endParaRPr>
          </a:p>
        </p:txBody>
      </p:sp>
      <p:sp>
        <p:nvSpPr>
          <p:cNvPr id="53" name="Shape 53"/>
          <p:cNvSpPr txBox="1"/>
          <p:nvPr/>
        </p:nvSpPr>
        <p:spPr>
          <a:xfrm>
            <a:off x="3819087" y="7361555"/>
            <a:ext cx="3297554" cy="57594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Время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pc="-1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работы</a:t>
            </a:r>
            <a:r>
              <a:rPr sz="1600" b="1" spc="-1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: понедельник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08:00–</a:t>
            </a:r>
            <a:r>
              <a:rPr sz="1600" b="1" spc="-2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17:00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54" name="Shape 54"/>
          <p:cNvSpPr txBox="1"/>
          <p:nvPr/>
        </p:nvSpPr>
        <p:spPr>
          <a:xfrm>
            <a:off x="6123299" y="8786545"/>
            <a:ext cx="1083975" cy="546302"/>
          </a:xfrm>
          <a:prstGeom prst="rect">
            <a:avLst/>
          </a:prstGeom>
        </p:spPr>
        <p:txBody>
          <a:bodyPr vert="horz" wrap="square" lIns="0" tIns="33019" rIns="0" bIns="0">
            <a:spAutoFit/>
          </a:bodyPr>
          <a:lstStyle/>
          <a:p>
            <a:pPr marL="12700" marR="120650" indent="0">
              <a:lnSpc>
                <a:spcPts val="800"/>
              </a:lnSpc>
              <a:spcBef>
                <a:spcPts val="259"/>
              </a:spcBef>
            </a:pPr>
            <a:r>
              <a:rPr sz="8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Отделение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Фонда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пенсионного</a:t>
            </a:r>
            <a:endParaRPr sz="800">
              <a:latin typeface="Calibri"/>
              <a:ea typeface="Calibri"/>
              <a:cs typeface="Calibri"/>
            </a:endParaRPr>
          </a:p>
          <a:p>
            <a:pPr marL="12700" marR="215900" indent="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и</a:t>
            </a:r>
            <a:r>
              <a:rPr sz="8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страхования</a:t>
            </a:r>
            <a:r>
              <a:rPr sz="800" spc="-25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РФ</a:t>
            </a:r>
            <a:endParaRPr sz="800">
              <a:latin typeface="Calibri"/>
              <a:ea typeface="Calibri"/>
              <a:cs typeface="Calibri"/>
            </a:endParaRPr>
          </a:p>
          <a:p>
            <a:pPr marL="12700" marR="5080" indent="0">
              <a:lnSpc>
                <a:spcPts val="800"/>
              </a:lnSpc>
            </a:pPr>
            <a:r>
              <a:rPr sz="800" spc="45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по</a:t>
            </a:r>
            <a:r>
              <a:rPr sz="800" spc="-2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Республике Хакасия</a:t>
            </a:r>
            <a:endParaRPr sz="800">
              <a:latin typeface="Calibri"/>
              <a:ea typeface="Calibri"/>
              <a:cs typeface="Calibri"/>
            </a:endParaRPr>
          </a:p>
        </p:txBody>
      </p:sp>
      <p:grpSp>
        <p:nvGrpSpPr>
          <p:cNvPr id="55" name="Shape 55"/>
          <p:cNvGrpSpPr/>
          <p:nvPr/>
        </p:nvGrpSpPr>
        <p:grpSpPr>
          <a:xfrm>
            <a:off x="512394" y="489204"/>
            <a:ext cx="2518182" cy="983927"/>
            <a:chOff x="0" y="0"/>
            <a:chExt cx="2518182" cy="983927"/>
          </a:xfrm>
        </p:grpSpPr>
        <p:pic>
          <p:nvPicPr>
            <p:cNvPr id="57" name="Picture 57"/>
            <p:cNvPicPr/>
            <p:nvPr/>
          </p:nvPicPr>
          <p:blipFill>
            <a:blip r:embed="rId8"/>
            <a:stretch/>
          </p:blipFill>
          <p:spPr>
            <a:xfrm>
              <a:off x="0" y="0"/>
              <a:ext cx="839342" cy="957112"/>
            </a:xfrm>
            <a:prstGeom prst="rect">
              <a:avLst/>
            </a:prstGeom>
          </p:spPr>
        </p:pic>
        <p:sp>
          <p:nvSpPr>
            <p:cNvPr id="58" name="Shape 58"/>
            <p:cNvSpPr/>
            <p:nvPr/>
          </p:nvSpPr>
          <p:spPr>
            <a:xfrm>
              <a:off x="1064666" y="325488"/>
              <a:ext cx="295274" cy="18542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5275"/>
                <a:gd name="ODFBottom" fmla="val 185419"/>
                <a:gd name="ODFWidth" fmla="val 295275"/>
                <a:gd name="ODFHeight" fmla="val 185419"/>
              </a:gdLst>
              <a:ahLst/>
              <a:cxnLst/>
              <a:rect l="OXMLTextRectL" t="OXMLTextRectT" r="OXMLTextRectR" b="OXMLTextRect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grpSp>
          <p:nvGrpSpPr>
            <p:cNvPr id="59" name="Shape 59"/>
            <p:cNvGrpSpPr/>
            <p:nvPr/>
          </p:nvGrpSpPr>
          <p:grpSpPr>
            <a:xfrm>
              <a:off x="1405472" y="325600"/>
              <a:ext cx="447675" cy="151130"/>
              <a:chOff x="0" y="0"/>
              <a:chExt cx="447675" cy="151130"/>
            </a:xfrm>
          </p:grpSpPr>
          <p:sp>
            <p:nvSpPr>
              <p:cNvPr id="60" name="Shape 60"/>
              <p:cNvSpPr/>
              <p:nvPr/>
            </p:nvSpPr>
            <p:spPr>
              <a:xfrm>
                <a:off x="-2" y="1"/>
                <a:ext cx="290829" cy="15113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290830"/>
                  <a:gd name="ODFBottom" fmla="val 151130"/>
                  <a:gd name="ODFWidth" fmla="val 290830"/>
                  <a:gd name="ODFHeight" fmla="val 151130"/>
                </a:gdLst>
                <a:ahLst/>
                <a:cxnLst/>
                <a:rect l="OXMLTextRectL" t="OXMLTextRectT" r="OXMLTextRectR" b="OXMLTextRect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  <p:pic>
            <p:nvPicPr>
              <p:cNvPr id="62" name="Picture 62"/>
              <p:cNvPicPr/>
              <p:nvPr/>
            </p:nvPicPr>
            <p:blipFill>
              <a:blip r:embed="rId9"/>
              <a:stretch/>
            </p:blipFill>
            <p:spPr>
              <a:xfrm>
                <a:off x="326255" y="371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64" name="Picture 64"/>
            <p:cNvPicPr/>
            <p:nvPr/>
          </p:nvPicPr>
          <p:blipFill>
            <a:blip r:embed="rId10"/>
            <a:stretch/>
          </p:blipFill>
          <p:spPr>
            <a:xfrm>
              <a:off x="1044341" y="560611"/>
              <a:ext cx="159702" cy="153694"/>
            </a:xfrm>
            <a:prstGeom prst="rect">
              <a:avLst/>
            </a:prstGeom>
          </p:spPr>
        </p:pic>
        <p:grpSp>
          <p:nvGrpSpPr>
            <p:cNvPr id="65" name="Shape 65"/>
            <p:cNvGrpSpPr/>
            <p:nvPr/>
          </p:nvGrpSpPr>
          <p:grpSpPr>
            <a:xfrm>
              <a:off x="1250635" y="561834"/>
              <a:ext cx="677544" cy="183514"/>
              <a:chOff x="0" y="0"/>
              <a:chExt cx="677544" cy="183514"/>
            </a:xfrm>
          </p:grpSpPr>
          <p:pic>
            <p:nvPicPr>
              <p:cNvPr id="67" name="Picture 67"/>
              <p:cNvPicPr/>
              <p:nvPr/>
            </p:nvPicPr>
            <p:blipFill>
              <a:blip r:embed="rId11"/>
              <a:stretch/>
            </p:blipFill>
            <p:spPr>
              <a:xfrm>
                <a:off x="0" y="495"/>
                <a:ext cx="122782" cy="150253"/>
              </a:xfrm>
              <a:prstGeom prst="rect">
                <a:avLst/>
              </a:prstGeom>
            </p:spPr>
          </p:pic>
          <p:sp>
            <p:nvSpPr>
              <p:cNvPr id="68" name="Shape 68"/>
              <p:cNvSpPr/>
              <p:nvPr/>
            </p:nvSpPr>
            <p:spPr>
              <a:xfrm>
                <a:off x="154835" y="0"/>
                <a:ext cx="522605" cy="183514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522605"/>
                  <a:gd name="ODFBottom" fmla="val 183515"/>
                  <a:gd name="ODFWidth" fmla="val 522605"/>
                  <a:gd name="ODFHeight" fmla="val 183515"/>
                </a:gdLst>
                <a:ahLst/>
                <a:cxnLst/>
                <a:rect l="OXMLTextRectL" t="OXMLTextRectT" r="OXMLTextRectR" b="OXMLTextRect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</p:grpSp>
        <p:grpSp>
          <p:nvGrpSpPr>
            <p:cNvPr id="69" name="Shape 69"/>
            <p:cNvGrpSpPr/>
            <p:nvPr/>
          </p:nvGrpSpPr>
          <p:grpSpPr>
            <a:xfrm>
              <a:off x="1976704" y="562329"/>
              <a:ext cx="291464" cy="150494"/>
              <a:chOff x="0" y="0"/>
              <a:chExt cx="291464" cy="150494"/>
            </a:xfrm>
          </p:grpSpPr>
          <p:pic>
            <p:nvPicPr>
              <p:cNvPr id="71" name="Picture 71"/>
              <p:cNvPicPr/>
              <p:nvPr/>
            </p:nvPicPr>
            <p:blipFill>
              <a:blip r:embed="rId12"/>
              <a:stretch/>
            </p:blipFill>
            <p:spPr>
              <a:xfrm>
                <a:off x="0" y="0"/>
                <a:ext cx="129869" cy="150253"/>
              </a:xfrm>
              <a:prstGeom prst="rect">
                <a:avLst/>
              </a:prstGeom>
            </p:spPr>
          </p:pic>
          <p:pic>
            <p:nvPicPr>
              <p:cNvPr id="73" name="Picture 73"/>
              <p:cNvPicPr/>
              <p:nvPr/>
            </p:nvPicPr>
            <p:blipFill>
              <a:blip r:embed="rId13"/>
              <a:stretch/>
            </p:blipFill>
            <p:spPr>
              <a:xfrm>
                <a:off x="170028" y="0"/>
                <a:ext cx="121068" cy="150253"/>
              </a:xfrm>
              <a:prstGeom prst="rect">
                <a:avLst/>
              </a:prstGeom>
            </p:spPr>
          </p:pic>
        </p:grpSp>
        <p:grpSp>
          <p:nvGrpSpPr>
            <p:cNvPr id="74" name="Shape 74"/>
            <p:cNvGrpSpPr/>
            <p:nvPr/>
          </p:nvGrpSpPr>
          <p:grpSpPr>
            <a:xfrm>
              <a:off x="1044347" y="795333"/>
              <a:ext cx="1473835" cy="188594"/>
              <a:chOff x="0" y="0"/>
              <a:chExt cx="1473835" cy="188594"/>
            </a:xfrm>
          </p:grpSpPr>
          <p:pic>
            <p:nvPicPr>
              <p:cNvPr id="76" name="Picture 76"/>
              <p:cNvPicPr/>
              <p:nvPr/>
            </p:nvPicPr>
            <p:blipFill>
              <a:blip r:embed="rId14"/>
              <a:stretch/>
            </p:blipFill>
            <p:spPr>
              <a:xfrm>
                <a:off x="0" y="7378"/>
                <a:ext cx="143382" cy="155408"/>
              </a:xfrm>
              <a:prstGeom prst="rect">
                <a:avLst/>
              </a:prstGeom>
            </p:spPr>
          </p:pic>
          <p:pic>
            <p:nvPicPr>
              <p:cNvPr id="78" name="Picture 78"/>
              <p:cNvPicPr/>
              <p:nvPr/>
            </p:nvPicPr>
            <p:blipFill>
              <a:blip r:embed="rId15"/>
              <a:stretch/>
            </p:blipFill>
            <p:spPr>
              <a:xfrm>
                <a:off x="169229" y="7370"/>
                <a:ext cx="164426" cy="155408"/>
              </a:xfrm>
              <a:prstGeom prst="rect">
                <a:avLst/>
              </a:prstGeom>
            </p:spPr>
          </p:pic>
          <p:pic>
            <p:nvPicPr>
              <p:cNvPr id="80" name="Picture 80"/>
              <p:cNvPicPr/>
              <p:nvPr/>
            </p:nvPicPr>
            <p:blipFill>
              <a:blip r:embed="rId16"/>
              <a:stretch/>
            </p:blipFill>
            <p:spPr>
              <a:xfrm>
                <a:off x="361120" y="0"/>
                <a:ext cx="360367" cy="188052"/>
              </a:xfrm>
              <a:prstGeom prst="rect">
                <a:avLst/>
              </a:prstGeom>
            </p:spPr>
          </p:pic>
          <p:pic>
            <p:nvPicPr>
              <p:cNvPr id="82" name="Picture 82"/>
              <p:cNvPicPr/>
              <p:nvPr/>
            </p:nvPicPr>
            <p:blipFill>
              <a:blip r:embed="rId17"/>
              <a:stretch/>
            </p:blipFill>
            <p:spPr>
              <a:xfrm>
                <a:off x="743442" y="7370"/>
                <a:ext cx="164426" cy="155408"/>
              </a:xfrm>
              <a:prstGeom prst="rect">
                <a:avLst/>
              </a:prstGeom>
            </p:spPr>
          </p:pic>
          <p:sp>
            <p:nvSpPr>
              <p:cNvPr id="83" name="Shape 83"/>
              <p:cNvSpPr/>
              <p:nvPr/>
            </p:nvSpPr>
            <p:spPr>
              <a:xfrm>
                <a:off x="937474" y="6443"/>
                <a:ext cx="138429" cy="14986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38430"/>
                  <a:gd name="ODFBottom" fmla="val 149859"/>
                  <a:gd name="ODFWidth" fmla="val 138430"/>
                  <a:gd name="ODFHeight" fmla="val 149859"/>
                </a:gdLst>
                <a:ahLst/>
                <a:cxnLst/>
                <a:rect l="OXMLTextRectL" t="OXMLTextRectT" r="OXMLTextRectR" b="OXMLTextRect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  <p:pic>
            <p:nvPicPr>
              <p:cNvPr id="85" name="Picture 85"/>
              <p:cNvPicPr/>
              <p:nvPr/>
            </p:nvPicPr>
            <p:blipFill>
              <a:blip r:embed="rId18"/>
              <a:stretch/>
            </p:blipFill>
            <p:spPr>
              <a:xfrm>
                <a:off x="1104901" y="6443"/>
                <a:ext cx="170433" cy="181380"/>
              </a:xfrm>
              <a:prstGeom prst="rect">
                <a:avLst/>
              </a:prstGeom>
            </p:spPr>
          </p:pic>
          <p:pic>
            <p:nvPicPr>
              <p:cNvPr id="87" name="Picture 87"/>
              <p:cNvPicPr/>
              <p:nvPr/>
            </p:nvPicPr>
            <p:blipFill>
              <a:blip r:embed="rId19"/>
              <a:stretch/>
            </p:blipFill>
            <p:spPr>
              <a:xfrm>
                <a:off x="1304942" y="6441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88" name="Shape 88"/>
          <p:cNvSpPr/>
          <p:nvPr/>
        </p:nvSpPr>
        <p:spPr>
          <a:xfrm>
            <a:off x="6140450" y="9593631"/>
            <a:ext cx="874962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6047742" y="7937500"/>
            <a:ext cx="815410" cy="8154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1" name="Picture 91"/>
          <p:cNvPicPr/>
          <p:nvPr/>
        </p:nvPicPr>
        <p:blipFill>
          <a:blip r:embed="rId20"/>
          <a:stretch/>
        </p:blipFill>
        <p:spPr>
          <a:xfrm>
            <a:off x="6162091" y="8141804"/>
            <a:ext cx="601641" cy="516559"/>
          </a:xfrm>
          <a:prstGeom prst="rect">
            <a:avLst/>
          </a:prstGeom>
        </p:spPr>
      </p:pic>
      <p:pic>
        <p:nvPicPr>
          <p:cNvPr id="93" name="Picture 93"/>
          <p:cNvPicPr/>
          <p:nvPr/>
        </p:nvPicPr>
        <p:blipFill>
          <a:blip r:embed="rId21"/>
          <a:stretch/>
        </p:blipFill>
        <p:spPr>
          <a:xfrm>
            <a:off x="6153042" y="9577102"/>
            <a:ext cx="862371" cy="862370"/>
          </a:xfrm>
          <a:prstGeom prst="rect">
            <a:avLst/>
          </a:prstGeom>
        </p:spPr>
      </p:pic>
      <p:graphicFrame>
        <p:nvGraphicFramePr>
          <p:cNvPr id="94" name="Table 94"/>
          <p:cNvGraphicFramePr/>
          <p:nvPr/>
        </p:nvGraphicFramePr>
        <p:xfrm>
          <a:off x="512394" y="1987789"/>
          <a:ext cx="6790065" cy="468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056"/>
                <a:gridCol w="4267200"/>
                <a:gridCol w="1085809"/>
              </a:tblGrid>
              <a:tr h="104111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Время</a:t>
                      </a:r>
                    </a:p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начала</a:t>
                      </a:r>
                    </a:p>
                  </a:txBody>
                  <a:tcPr/>
                </a:tc>
              </a:tr>
              <a:tr h="488995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01.10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День пожилого человека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01.10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РГО «Знание»прямой эфир «1 октября - наш день: говорим о главном для пожилых людей»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latin typeface="Times New Roman"/>
                          <a:ea typeface="Times New Roman"/>
                          <a:cs typeface="Times New Roman"/>
                        </a:rPr>
                        <a:t>14:00 – 15:30</a:t>
                      </a: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13.10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>
                          <a:latin typeface="Times New Roman"/>
                          <a:ea typeface="Times New Roman"/>
                          <a:cs typeface="Times New Roman"/>
                        </a:rPr>
                        <a:t>Основы финансовой грамотности и мир банковских карт (Россельхозбанк)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0">
                          <a:latin typeface="Times New Roman"/>
                          <a:ea typeface="Times New Roman"/>
                          <a:cs typeface="Times New Roman"/>
                        </a:rPr>
                        <a:t>10:00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spc="-10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Вт, Чт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Настольные игры (шахматы, шаффлборд и др.)</a:t>
                      </a:r>
                      <a:endParaRPr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0">
                          <a:latin typeface="Times New Roman"/>
                          <a:ea typeface="Times New Roman"/>
                          <a:cs typeface="Times New Roman"/>
                        </a:rPr>
                        <a:t>10:00</a:t>
                      </a: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Вт, Ср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>
                          <a:latin typeface="Times New Roman"/>
                          <a:ea typeface="Times New Roman"/>
                          <a:cs typeface="Times New Roman"/>
                        </a:rPr>
                        <a:t>Репетиция в хоре «Надежда»</a:t>
                      </a:r>
                    </a:p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0"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7"/>
          <p:cNvPicPr/>
          <p:nvPr/>
        </p:nvPicPr>
        <p:blipFill>
          <a:blip r:embed="rId2"/>
          <a:stretch/>
        </p:blipFill>
        <p:spPr>
          <a:xfrm>
            <a:off x="3731614" y="108000"/>
            <a:ext cx="3720387" cy="1658668"/>
          </a:xfrm>
          <a:prstGeom prst="rect">
            <a:avLst/>
          </a:prstGeom>
        </p:spPr>
      </p:pic>
      <p:sp>
        <p:nvSpPr>
          <p:cNvPr id="98" name="Shape 98"/>
          <p:cNvSpPr/>
          <p:nvPr/>
        </p:nvSpPr>
        <p:spPr>
          <a:xfrm>
            <a:off x="111243" y="7000334"/>
            <a:ext cx="7345680" cy="35839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345680"/>
              <a:gd name="ODFBottom" fmla="val 3583940"/>
              <a:gd name="ODFWidth" fmla="val 7345680"/>
              <a:gd name="ODFHeight" fmla="val 3583940"/>
            </a:gdLst>
            <a:ahLst/>
            <a:cxnLst/>
            <a:rect l="OXMLTextRectL" t="OXMLTextRectT" r="OXMLTextRectR" b="OXMLTextRect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/>
          <a:lstStyle/>
          <a:p>
            <a:endParaRPr/>
          </a:p>
        </p:txBody>
      </p:sp>
      <p:grpSp>
        <p:nvGrpSpPr>
          <p:cNvPr id="99" name="Shape 99"/>
          <p:cNvGrpSpPr/>
          <p:nvPr/>
        </p:nvGrpSpPr>
        <p:grpSpPr>
          <a:xfrm>
            <a:off x="644464" y="8176450"/>
            <a:ext cx="1147890" cy="132842"/>
            <a:chOff x="0" y="0"/>
            <a:chExt cx="1147890" cy="132842"/>
          </a:xfrm>
        </p:grpSpPr>
        <p:pic>
          <p:nvPicPr>
            <p:cNvPr id="101" name="Picture 101"/>
            <p:cNvPicPr/>
            <p:nvPr/>
          </p:nvPicPr>
          <p:blipFill>
            <a:blip r:embed="rId3"/>
            <a:stretch/>
          </p:blipFill>
          <p:spPr>
            <a:xfrm>
              <a:off x="0" y="10"/>
              <a:ext cx="103162" cy="132829"/>
            </a:xfrm>
            <a:prstGeom prst="rect">
              <a:avLst/>
            </a:prstGeom>
          </p:spPr>
        </p:pic>
        <p:sp>
          <p:nvSpPr>
            <p:cNvPr id="102" name="Shape 102"/>
            <p:cNvSpPr/>
            <p:nvPr/>
          </p:nvSpPr>
          <p:spPr>
            <a:xfrm>
              <a:off x="126883" y="1626"/>
              <a:ext cx="94614" cy="12953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94615"/>
                <a:gd name="ODFBottom" fmla="val 129540"/>
                <a:gd name="ODFWidth" fmla="val 94615"/>
                <a:gd name="ODFHeight" fmla="val 129540"/>
              </a:gdLst>
              <a:ahLst/>
              <a:cxnLst/>
              <a:rect l="OXMLTextRectL" t="OXMLTextRectT" r="OXMLTextRectR" b="OXMLTextRect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pic>
          <p:nvPicPr>
            <p:cNvPr id="104" name="Picture 104"/>
            <p:cNvPicPr/>
            <p:nvPr/>
          </p:nvPicPr>
          <p:blipFill>
            <a:blip r:embed="rId4"/>
            <a:stretch/>
          </p:blipFill>
          <p:spPr>
            <a:xfrm>
              <a:off x="244323" y="9"/>
              <a:ext cx="292329" cy="132829"/>
            </a:xfrm>
            <a:prstGeom prst="rect">
              <a:avLst/>
            </a:prstGeom>
          </p:spPr>
        </p:pic>
        <p:pic>
          <p:nvPicPr>
            <p:cNvPr id="106" name="Picture 106"/>
            <p:cNvPicPr/>
            <p:nvPr/>
          </p:nvPicPr>
          <p:blipFill>
            <a:blip r:embed="rId5"/>
            <a:stretch/>
          </p:blipFill>
          <p:spPr>
            <a:xfrm>
              <a:off x="557239" y="0"/>
              <a:ext cx="319170" cy="132842"/>
            </a:xfrm>
            <a:prstGeom prst="rect">
              <a:avLst/>
            </a:prstGeom>
          </p:spPr>
        </p:pic>
        <p:pic>
          <p:nvPicPr>
            <p:cNvPr id="108" name="Picture 108"/>
            <p:cNvPicPr/>
            <p:nvPr/>
          </p:nvPicPr>
          <p:blipFill>
            <a:blip r:embed="rId6"/>
            <a:stretch/>
          </p:blipFill>
          <p:spPr>
            <a:xfrm>
              <a:off x="901124" y="1821"/>
              <a:ext cx="110324" cy="129146"/>
            </a:xfrm>
            <a:prstGeom prst="rect">
              <a:avLst/>
            </a:prstGeom>
          </p:spPr>
        </p:pic>
        <p:pic>
          <p:nvPicPr>
            <p:cNvPr id="110" name="Picture 110"/>
            <p:cNvPicPr/>
            <p:nvPr/>
          </p:nvPicPr>
          <p:blipFill>
            <a:blip r:embed="rId7"/>
            <a:stretch/>
          </p:blipFill>
          <p:spPr>
            <a:xfrm>
              <a:off x="1034822" y="1823"/>
              <a:ext cx="113068" cy="131012"/>
            </a:xfrm>
            <a:prstGeom prst="rect">
              <a:avLst/>
            </a:prstGeom>
          </p:spPr>
        </p:pic>
      </p:grpSp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4" cy="1120820"/>
          </a:xfrm>
          <a:prstGeom prst="rect">
            <a:avLst/>
          </a:prstGeom>
        </p:spPr>
        <p:txBody>
          <a:bodyPr vert="horz" wrap="square" lIns="0" tIns="81280" rIns="0" bIns="0">
            <a:spAutoFit/>
          </a:bodyPr>
          <a:lstStyle>
            <a:defPPr/>
            <a:lvl1pPr lvl="0"/>
          </a:lstStyle>
          <a:p>
            <a:pPr marL="439419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smtClean="0"/>
              <a:t>НА</a:t>
            </a:r>
            <a:r>
              <a:rPr lang="ru-RU" dirty="0" smtClean="0"/>
              <a:t> </a:t>
            </a:r>
            <a:r>
              <a:rPr spc="-10" smtClean="0"/>
              <a:t>ОКТЯБРЬ</a:t>
            </a:r>
            <a:endParaRPr spc="-10"/>
          </a:p>
          <a:p>
            <a:pPr marR="5080" algn="r">
              <a:lnSpc>
                <a:spcPts val="2700"/>
              </a:lnSpc>
            </a:pPr>
            <a:r>
              <a:rPr spc="-20"/>
              <a:t>2026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>
            <a:spAutoFit/>
          </a:bodyPr>
          <a:lstStyle/>
          <a:p>
            <a:pPr marL="12700" marR="1196340" indent="0">
              <a:lnSpc>
                <a:spcPct val="75800"/>
              </a:lnSpc>
              <a:spcBef>
                <a:spcPts val="1375"/>
              </a:spcBef>
            </a:pPr>
            <a:r>
              <a:rPr sz="4400" b="1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ПРИХОДИТЕ, </a:t>
            </a:r>
            <a:r>
              <a:rPr sz="4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МЫВАС</a:t>
            </a:r>
            <a:r>
              <a:rPr sz="4400" b="1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ЖДЕМ!</a:t>
            </a:r>
            <a:endParaRPr sz="4400">
              <a:latin typeface="Calibri"/>
              <a:ea typeface="Calibri"/>
              <a:cs typeface="Calibri"/>
            </a:endParaRPr>
          </a:p>
          <a:p>
            <a:pPr marL="15240" indent="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Наши</a:t>
            </a:r>
            <a:r>
              <a:rPr sz="13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контакты:</a:t>
            </a:r>
            <a:endParaRPr sz="1300">
              <a:latin typeface="Calibri"/>
              <a:ea typeface="Calibri"/>
              <a:cs typeface="Calibri"/>
            </a:endParaRP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Адрес: Республика Хакасия, с. Боград, ул. Горная, 2</a:t>
            </a:r>
            <a:b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Контактный номер 8(39034)95090, добавочный 1980</a:t>
            </a:r>
          </a:p>
          <a:p>
            <a:pPr marL="15240" marR="5080" indent="0">
              <a:lnSpc>
                <a:spcPts val="1300"/>
              </a:lnSpc>
              <a:spcBef>
                <a:spcPts val="130"/>
              </a:spcBef>
            </a:pPr>
            <a:r>
              <a:rPr sz="13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Петрусева Мария Викторовна</a:t>
            </a:r>
            <a:endParaRPr sz="1300">
              <a:latin typeface="Calibri"/>
              <a:ea typeface="Calibri"/>
              <a:cs typeface="Calibri"/>
            </a:endParaRPr>
          </a:p>
        </p:txBody>
      </p:sp>
      <p:sp>
        <p:nvSpPr>
          <p:cNvPr id="113" name="Shape 113"/>
          <p:cNvSpPr txBox="1"/>
          <p:nvPr/>
        </p:nvSpPr>
        <p:spPr>
          <a:xfrm>
            <a:off x="3819087" y="7361555"/>
            <a:ext cx="3297554" cy="57594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Время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pc="-1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работы</a:t>
            </a:r>
            <a:r>
              <a:rPr sz="1600" b="1" spc="-1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: понедельник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08:00–</a:t>
            </a:r>
            <a:r>
              <a:rPr sz="1600" b="1" spc="-20" smtClean="0">
                <a:solidFill>
                  <a:srgbClr val="58595B"/>
                </a:solidFill>
                <a:latin typeface="Calibri"/>
                <a:ea typeface="Calibri"/>
                <a:cs typeface="Calibri"/>
              </a:rPr>
              <a:t>17:00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14" name="Shape 114"/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>
            <a:spAutoFit/>
          </a:bodyPr>
          <a:lstStyle/>
          <a:p>
            <a:pPr marL="12700" marR="120650" indent="0">
              <a:lnSpc>
                <a:spcPts val="800"/>
              </a:lnSpc>
              <a:spcBef>
                <a:spcPts val="259"/>
              </a:spcBef>
            </a:pPr>
            <a:r>
              <a:rPr sz="8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Отделение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Фонда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пенсионного</a:t>
            </a:r>
            <a:endParaRPr sz="800">
              <a:latin typeface="Calibri"/>
              <a:ea typeface="Calibri"/>
              <a:cs typeface="Calibri"/>
            </a:endParaRPr>
          </a:p>
          <a:p>
            <a:pPr marL="12700" marR="215900" indent="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и</a:t>
            </a:r>
            <a:r>
              <a:rPr sz="8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страхования</a:t>
            </a:r>
            <a:r>
              <a:rPr lang="ru-RU" sz="800" spc="-10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800" spc="-25" smtClean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РФ</a:t>
            </a:r>
            <a:endParaRPr sz="800">
              <a:latin typeface="Calibri"/>
              <a:ea typeface="Calibri"/>
              <a:cs typeface="Calibri"/>
            </a:endParaRPr>
          </a:p>
          <a:p>
            <a:pPr marL="12700" marR="5080" indent="0">
              <a:lnSpc>
                <a:spcPts val="800"/>
              </a:lnSpc>
            </a:pPr>
            <a:r>
              <a:rPr sz="800" spc="45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по</a:t>
            </a:r>
            <a:r>
              <a:rPr sz="800" spc="-2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Республике Хакасия</a:t>
            </a:r>
            <a:endParaRPr sz="800">
              <a:latin typeface="Calibri"/>
              <a:ea typeface="Calibri"/>
              <a:cs typeface="Calibri"/>
            </a:endParaRPr>
          </a:p>
        </p:txBody>
      </p:sp>
      <p:grpSp>
        <p:nvGrpSpPr>
          <p:cNvPr id="115" name="Shape 115"/>
          <p:cNvGrpSpPr/>
          <p:nvPr/>
        </p:nvGrpSpPr>
        <p:grpSpPr>
          <a:xfrm>
            <a:off x="512394" y="489204"/>
            <a:ext cx="2518182" cy="983927"/>
            <a:chOff x="0" y="0"/>
            <a:chExt cx="2518182" cy="983927"/>
          </a:xfrm>
        </p:grpSpPr>
        <p:pic>
          <p:nvPicPr>
            <p:cNvPr id="117" name="Picture 117"/>
            <p:cNvPicPr/>
            <p:nvPr/>
          </p:nvPicPr>
          <p:blipFill>
            <a:blip r:embed="rId8"/>
            <a:stretch/>
          </p:blipFill>
          <p:spPr>
            <a:xfrm>
              <a:off x="0" y="0"/>
              <a:ext cx="839342" cy="957112"/>
            </a:xfrm>
            <a:prstGeom prst="rect">
              <a:avLst/>
            </a:prstGeom>
          </p:spPr>
        </p:pic>
        <p:sp>
          <p:nvSpPr>
            <p:cNvPr id="118" name="Shape 118"/>
            <p:cNvSpPr/>
            <p:nvPr/>
          </p:nvSpPr>
          <p:spPr>
            <a:xfrm>
              <a:off x="1064666" y="325488"/>
              <a:ext cx="295274" cy="18542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95275"/>
                <a:gd name="ODFBottom" fmla="val 185419"/>
                <a:gd name="ODFWidth" fmla="val 295275"/>
                <a:gd name="ODFHeight" fmla="val 185419"/>
              </a:gdLst>
              <a:ahLst/>
              <a:cxnLst/>
              <a:rect l="OXMLTextRectL" t="OXMLTextRectT" r="OXMLTextRectR" b="OXMLTextRect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endParaRPr/>
            </a:p>
          </p:txBody>
        </p:sp>
        <p:grpSp>
          <p:nvGrpSpPr>
            <p:cNvPr id="119" name="Shape 119"/>
            <p:cNvGrpSpPr/>
            <p:nvPr/>
          </p:nvGrpSpPr>
          <p:grpSpPr>
            <a:xfrm>
              <a:off x="1405472" y="325600"/>
              <a:ext cx="447675" cy="151130"/>
              <a:chOff x="0" y="0"/>
              <a:chExt cx="447675" cy="151130"/>
            </a:xfrm>
          </p:grpSpPr>
          <p:sp>
            <p:nvSpPr>
              <p:cNvPr id="120" name="Shape 120"/>
              <p:cNvSpPr/>
              <p:nvPr/>
            </p:nvSpPr>
            <p:spPr>
              <a:xfrm>
                <a:off x="-2" y="1"/>
                <a:ext cx="290829" cy="15113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290830"/>
                  <a:gd name="ODFBottom" fmla="val 151130"/>
                  <a:gd name="ODFWidth" fmla="val 290830"/>
                  <a:gd name="ODFHeight" fmla="val 151130"/>
                </a:gdLst>
                <a:ahLst/>
                <a:cxnLst/>
                <a:rect l="OXMLTextRectL" t="OXMLTextRectT" r="OXMLTextRectR" b="OXMLTextRect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  <p:pic>
            <p:nvPicPr>
              <p:cNvPr id="122" name="Picture 122"/>
              <p:cNvPicPr/>
              <p:nvPr/>
            </p:nvPicPr>
            <p:blipFill>
              <a:blip r:embed="rId9"/>
              <a:stretch/>
            </p:blipFill>
            <p:spPr>
              <a:xfrm>
                <a:off x="326255" y="371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124" name="Picture 124"/>
            <p:cNvPicPr/>
            <p:nvPr/>
          </p:nvPicPr>
          <p:blipFill>
            <a:blip r:embed="rId10"/>
            <a:stretch/>
          </p:blipFill>
          <p:spPr>
            <a:xfrm>
              <a:off x="1044341" y="560611"/>
              <a:ext cx="159702" cy="153694"/>
            </a:xfrm>
            <a:prstGeom prst="rect">
              <a:avLst/>
            </a:prstGeom>
          </p:spPr>
        </p:pic>
        <p:grpSp>
          <p:nvGrpSpPr>
            <p:cNvPr id="125" name="Shape 125"/>
            <p:cNvGrpSpPr/>
            <p:nvPr/>
          </p:nvGrpSpPr>
          <p:grpSpPr>
            <a:xfrm>
              <a:off x="1250635" y="561834"/>
              <a:ext cx="677544" cy="183514"/>
              <a:chOff x="0" y="0"/>
              <a:chExt cx="677544" cy="183514"/>
            </a:xfrm>
          </p:grpSpPr>
          <p:pic>
            <p:nvPicPr>
              <p:cNvPr id="127" name="Picture 127"/>
              <p:cNvPicPr/>
              <p:nvPr/>
            </p:nvPicPr>
            <p:blipFill>
              <a:blip r:embed="rId11"/>
              <a:stretch/>
            </p:blipFill>
            <p:spPr>
              <a:xfrm>
                <a:off x="0" y="495"/>
                <a:ext cx="122782" cy="150253"/>
              </a:xfrm>
              <a:prstGeom prst="rect">
                <a:avLst/>
              </a:prstGeom>
            </p:spPr>
          </p:pic>
          <p:sp>
            <p:nvSpPr>
              <p:cNvPr id="128" name="Shape 128"/>
              <p:cNvSpPr/>
              <p:nvPr/>
            </p:nvSpPr>
            <p:spPr>
              <a:xfrm>
                <a:off x="154835" y="0"/>
                <a:ext cx="522605" cy="183514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522605"/>
                  <a:gd name="ODFBottom" fmla="val 183515"/>
                  <a:gd name="ODFWidth" fmla="val 522605"/>
                  <a:gd name="ODFHeight" fmla="val 183515"/>
                </a:gdLst>
                <a:ahLst/>
                <a:cxnLst/>
                <a:rect l="OXMLTextRectL" t="OXMLTextRectT" r="OXMLTextRectR" b="OXMLTextRect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</p:grpSp>
        <p:grpSp>
          <p:nvGrpSpPr>
            <p:cNvPr id="129" name="Shape 129"/>
            <p:cNvGrpSpPr/>
            <p:nvPr/>
          </p:nvGrpSpPr>
          <p:grpSpPr>
            <a:xfrm>
              <a:off x="1976704" y="562329"/>
              <a:ext cx="291464" cy="150494"/>
              <a:chOff x="0" y="0"/>
              <a:chExt cx="291464" cy="150494"/>
            </a:xfrm>
          </p:grpSpPr>
          <p:pic>
            <p:nvPicPr>
              <p:cNvPr id="131" name="Picture 131"/>
              <p:cNvPicPr/>
              <p:nvPr/>
            </p:nvPicPr>
            <p:blipFill>
              <a:blip r:embed="rId12"/>
              <a:stretch/>
            </p:blipFill>
            <p:spPr>
              <a:xfrm>
                <a:off x="0" y="0"/>
                <a:ext cx="129869" cy="150253"/>
              </a:xfrm>
              <a:prstGeom prst="rect">
                <a:avLst/>
              </a:prstGeom>
            </p:spPr>
          </p:pic>
          <p:pic>
            <p:nvPicPr>
              <p:cNvPr id="133" name="Picture 133"/>
              <p:cNvPicPr/>
              <p:nvPr/>
            </p:nvPicPr>
            <p:blipFill>
              <a:blip r:embed="rId13"/>
              <a:stretch/>
            </p:blipFill>
            <p:spPr>
              <a:xfrm>
                <a:off x="170028" y="0"/>
                <a:ext cx="121068" cy="150253"/>
              </a:xfrm>
              <a:prstGeom prst="rect">
                <a:avLst/>
              </a:prstGeom>
            </p:spPr>
          </p:pic>
        </p:grpSp>
        <p:grpSp>
          <p:nvGrpSpPr>
            <p:cNvPr id="134" name="Shape 134"/>
            <p:cNvGrpSpPr/>
            <p:nvPr/>
          </p:nvGrpSpPr>
          <p:grpSpPr>
            <a:xfrm>
              <a:off x="1044347" y="795333"/>
              <a:ext cx="1473835" cy="188594"/>
              <a:chOff x="0" y="0"/>
              <a:chExt cx="1473835" cy="188594"/>
            </a:xfrm>
          </p:grpSpPr>
          <p:pic>
            <p:nvPicPr>
              <p:cNvPr id="136" name="Picture 136"/>
              <p:cNvPicPr/>
              <p:nvPr/>
            </p:nvPicPr>
            <p:blipFill>
              <a:blip r:embed="rId14"/>
              <a:stretch/>
            </p:blipFill>
            <p:spPr>
              <a:xfrm>
                <a:off x="0" y="7378"/>
                <a:ext cx="143382" cy="155408"/>
              </a:xfrm>
              <a:prstGeom prst="rect">
                <a:avLst/>
              </a:prstGeom>
            </p:spPr>
          </p:pic>
          <p:pic>
            <p:nvPicPr>
              <p:cNvPr id="138" name="Picture 138"/>
              <p:cNvPicPr/>
              <p:nvPr/>
            </p:nvPicPr>
            <p:blipFill>
              <a:blip r:embed="rId15"/>
              <a:stretch/>
            </p:blipFill>
            <p:spPr>
              <a:xfrm>
                <a:off x="169229" y="7370"/>
                <a:ext cx="164426" cy="155408"/>
              </a:xfrm>
              <a:prstGeom prst="rect">
                <a:avLst/>
              </a:prstGeom>
            </p:spPr>
          </p:pic>
          <p:pic>
            <p:nvPicPr>
              <p:cNvPr id="140" name="Picture 140"/>
              <p:cNvPicPr/>
              <p:nvPr/>
            </p:nvPicPr>
            <p:blipFill>
              <a:blip r:embed="rId16"/>
              <a:stretch/>
            </p:blipFill>
            <p:spPr>
              <a:xfrm>
                <a:off x="361120" y="0"/>
                <a:ext cx="360367" cy="188052"/>
              </a:xfrm>
              <a:prstGeom prst="rect">
                <a:avLst/>
              </a:prstGeom>
            </p:spPr>
          </p:pic>
          <p:pic>
            <p:nvPicPr>
              <p:cNvPr id="142" name="Picture 142"/>
              <p:cNvPicPr/>
              <p:nvPr/>
            </p:nvPicPr>
            <p:blipFill>
              <a:blip r:embed="rId17"/>
              <a:stretch/>
            </p:blipFill>
            <p:spPr>
              <a:xfrm>
                <a:off x="743442" y="7370"/>
                <a:ext cx="164426" cy="155408"/>
              </a:xfrm>
              <a:prstGeom prst="rect">
                <a:avLst/>
              </a:prstGeom>
            </p:spPr>
          </p:pic>
          <p:sp>
            <p:nvSpPr>
              <p:cNvPr id="143" name="Shape 143"/>
              <p:cNvSpPr/>
              <p:nvPr/>
            </p:nvSpPr>
            <p:spPr>
              <a:xfrm>
                <a:off x="937474" y="6443"/>
                <a:ext cx="138429" cy="149860"/>
              </a:xfrm>
              <a:custGeom>
                <a:avLst/>
                <a:gdLst>
                  <a:gd name="OXMLTextRectL" fmla="val 0"/>
                  <a:gd name="OXMLTextRectT" fmla="val 0"/>
                  <a:gd name="OXMLTextRectR" fmla="val w"/>
                  <a:gd name="OXMLTextRectB" fmla="val h"/>
                  <a:gd name="COTextRectL" fmla="*/ OXMLTextRectL 1 w"/>
                  <a:gd name="COTextRectT" fmla="*/ OXMLTextRectT 1 h"/>
                  <a:gd name="COTextRectR" fmla="*/ OXMLTextRectR 1 w"/>
                  <a:gd name="COTextRectB" fmla="*/ OXMLTextRectB 1 h"/>
                  <a:gd name="ODFLeft" fmla="val 0"/>
                  <a:gd name="ODFTop" fmla="val 0"/>
                  <a:gd name="ODFRight" fmla="val 138430"/>
                  <a:gd name="ODFBottom" fmla="val 149859"/>
                  <a:gd name="ODFWidth" fmla="val 138430"/>
                  <a:gd name="ODFHeight" fmla="val 149859"/>
                </a:gdLst>
                <a:ahLst/>
                <a:cxnLst/>
                <a:rect l="OXMLTextRectL" t="OXMLTextRectT" r="OXMLTextRectR" b="OXMLTextRect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/>
              <a:lstStyle/>
              <a:p>
                <a:endParaRPr/>
              </a:p>
            </p:txBody>
          </p:sp>
          <p:pic>
            <p:nvPicPr>
              <p:cNvPr id="145" name="Picture 145"/>
              <p:cNvPicPr/>
              <p:nvPr/>
            </p:nvPicPr>
            <p:blipFill>
              <a:blip r:embed="rId18"/>
              <a:stretch/>
            </p:blipFill>
            <p:spPr>
              <a:xfrm>
                <a:off x="1104901" y="6443"/>
                <a:ext cx="170433" cy="181380"/>
              </a:xfrm>
              <a:prstGeom prst="rect">
                <a:avLst/>
              </a:prstGeom>
            </p:spPr>
          </p:pic>
          <p:pic>
            <p:nvPicPr>
              <p:cNvPr id="147" name="Picture 147"/>
              <p:cNvPicPr/>
              <p:nvPr/>
            </p:nvPicPr>
            <p:blipFill>
              <a:blip r:embed="rId19"/>
              <a:stretch/>
            </p:blipFill>
            <p:spPr>
              <a:xfrm>
                <a:off x="1304942" y="6441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148" name="Shape 148"/>
          <p:cNvSpPr/>
          <p:nvPr/>
        </p:nvSpPr>
        <p:spPr>
          <a:xfrm>
            <a:off x="6140450" y="9593631"/>
            <a:ext cx="874962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6047742" y="7937500"/>
            <a:ext cx="815410" cy="8154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1" name="Picture 151"/>
          <p:cNvPicPr/>
          <p:nvPr/>
        </p:nvPicPr>
        <p:blipFill>
          <a:blip r:embed="rId20"/>
          <a:stretch/>
        </p:blipFill>
        <p:spPr>
          <a:xfrm>
            <a:off x="6162091" y="8141804"/>
            <a:ext cx="601641" cy="516559"/>
          </a:xfrm>
          <a:prstGeom prst="rect">
            <a:avLst/>
          </a:prstGeom>
        </p:spPr>
      </p:pic>
      <p:pic>
        <p:nvPicPr>
          <p:cNvPr id="153" name="Picture 153"/>
          <p:cNvPicPr/>
          <p:nvPr/>
        </p:nvPicPr>
        <p:blipFill>
          <a:blip r:embed="rId21"/>
          <a:stretch/>
        </p:blipFill>
        <p:spPr>
          <a:xfrm>
            <a:off x="6153042" y="9577102"/>
            <a:ext cx="862371" cy="862370"/>
          </a:xfrm>
          <a:prstGeom prst="rect">
            <a:avLst/>
          </a:prstGeom>
        </p:spPr>
      </p:pic>
      <p:graphicFrame>
        <p:nvGraphicFramePr>
          <p:cNvPr id="154" name="Table 154"/>
          <p:cNvGraphicFramePr/>
          <p:nvPr/>
        </p:nvGraphicFramePr>
        <p:xfrm>
          <a:off x="512394" y="2298700"/>
          <a:ext cx="679006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056"/>
                <a:gridCol w="4267200"/>
                <a:gridCol w="1085809"/>
              </a:tblGrid>
              <a:tr h="103701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Время</a:t>
                      </a:r>
                    </a:p>
                    <a:p>
                      <a:pPr marL="0" indent="0" algn="ctr"/>
                      <a:r>
                        <a:rPr>
                          <a:latin typeface="+mn-lt"/>
                          <a:ea typeface="+mn-ea"/>
                          <a:cs typeface="+mn-cs"/>
                        </a:rPr>
                        <a:t>начала</a:t>
                      </a:r>
                    </a:p>
                  </a:txBody>
                  <a:tcPr/>
                </a:tc>
              </a:tr>
              <a:tr h="117278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Пн-Пт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Индивидуальное консультирование по правовым, пенсионным и социальным вопросам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latin typeface="Times New Roman"/>
                          <a:ea typeface="Times New Roman"/>
                          <a:cs typeface="Times New Roman"/>
                        </a:rPr>
                        <a:t>8:00-17:00</a:t>
                      </a:r>
                    </a:p>
                  </a:txBody>
                  <a:tcPr/>
                </a:tc>
              </a:tr>
              <a:tr h="99060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Пн-Пт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Индивидуальное консультирование по цифровой грамотности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>
                          <a:latin typeface="Times New Roman"/>
                          <a:ea typeface="Times New Roman"/>
                          <a:cs typeface="Times New Roman"/>
                        </a:rPr>
                        <a:t>8:00-17:00</a:t>
                      </a:r>
                    </a:p>
                  </a:txBody>
                  <a:tcPr/>
                </a:tc>
              </a:tr>
              <a:tr h="57420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 b="1">
                          <a:latin typeface="Times New Roman"/>
                          <a:ea typeface="Times New Roman"/>
                          <a:cs typeface="Times New Roman"/>
                        </a:rPr>
                        <a:t>Пн-Пт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Разговоры  за чашкой чая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>
                          <a:latin typeface="Times New Roman"/>
                          <a:ea typeface="Times New Roman"/>
                          <a:cs typeface="Times New Roman"/>
                        </a:rPr>
                        <a:t>8:00-17:00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</TotalTime>
  <Words>173</Words>
  <Application>MyOffice-CoreFramework-Android/42-1452.1159.10689.1080.1@81e7b381fe3e759ea024068d935a93a33705f065</Application>
  <DocSecurity>0</DocSecurity>
  <PresentationFormat>Произвольный</PresentationFormat>
  <Paragraphs>52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ОКТЯБРЬ 2026</dc:title>
  <cp:lastModifiedBy>a10078</cp:lastModifiedBy>
  <cp:revision>2</cp:revision>
  <dcterms:created xsi:type="dcterms:W3CDTF">2025-11-06T11:20:25Z</dcterms:created>
  <dcterms:modified xsi:type="dcterms:W3CDTF">2026-10-02T06:23:12Z</dcterms:modified>
</cp:coreProperties>
</file>