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_rels/presentation.xml.rels" ContentType="application/vnd.openxmlformats-package.relationship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10.png" ContentType="image/png"/>
  <Override PartName="/ppt/media/image5.png" ContentType="image/png"/>
  <Override PartName="/ppt/media/image11.png" ContentType="image/png"/>
  <Override PartName="/ppt/media/image6.png" ContentType="image/png"/>
  <Override PartName="/ppt/media/image7.png" ContentType="image/png"/>
  <Override PartName="/ppt/media/image12.png" ContentType="image/png"/>
  <Override PartName="/ppt/media/image8.png" ContentType="image/png"/>
  <Override PartName="/ppt/media/image13.png" ContentType="image/png"/>
  <Override PartName="/ppt/media/image9.png" ContentType="image/png"/>
  <Override PartName="/ppt/media/image14.png" ContentType="image/png"/>
  <Override PartName="/ppt/media/image15.png" ContentType="image/png"/>
  <Override PartName="/ppt/media/image16.png" ContentType="image/png"/>
  <Override PartName="/ppt/media/image17.png" ContentType="image/png"/>
  <Override PartName="/ppt/media/image18.png" ContentType="image/png"/>
  <Override PartName="/ppt/media/image19.png" ContentType="image/png"/>
  <Override PartName="/ppt/media/image20.png" ContentType="image/png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A9D55B5-5C7F-4242-A974-0CAD1A5D489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2CDF7D8-B491-47A3-89A7-9E540E9F3863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9F75F7A-D6E3-4BCD-A2E5-BD452EAABF6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8BDE7E2-E262-4111-839C-287B76DFC266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915F31B-9E81-4894-A9AE-D86BD2DEDC2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0C5AAA5-B7E2-48AF-B95F-66C9F621030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FE80414-4C8D-4C6B-B781-59B1A922166F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1047D1BD-369F-4191-9FE9-032BF8B7BECE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9E8D2C6-6A7F-4ADF-813B-834CB4AFE63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1BD745B-27EC-4D83-ACE7-99F1D5B4C53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29F2643-4360-4F60-A911-D13750B0329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43844E0-B2CD-4668-85F5-968B87C9FB3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571840" y="9944280"/>
            <a:ext cx="2418120" cy="53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5445000" y="994428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8b8b8b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319C93F-138A-410A-8FF4-C2CA52DE9AF1}" type="slidenum">
              <a:rPr b="0" lang="ru-RU" sz="1400" spc="-1" strike="noStrike">
                <a:solidFill>
                  <a:srgbClr val="8b8b8b"/>
                </a:solidFill>
                <a:latin typeface="Arial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428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 descr=""/>
          <p:cNvPicPr/>
          <p:nvPr/>
        </p:nvPicPr>
        <p:blipFill>
          <a:blip r:embed="rId1"/>
          <a:stretch/>
        </p:blipFill>
        <p:spPr>
          <a:xfrm>
            <a:off x="3732120" y="108000"/>
            <a:ext cx="3718440" cy="1657800"/>
          </a:xfrm>
          <a:prstGeom prst="rect">
            <a:avLst/>
          </a:prstGeom>
          <a:ln w="9525">
            <a:noFill/>
          </a:ln>
        </p:spPr>
      </p:pic>
      <p:sp>
        <p:nvSpPr>
          <p:cNvPr id="40" name="object 35"/>
          <p:cNvSpPr/>
          <p:nvPr/>
        </p:nvSpPr>
        <p:spPr>
          <a:xfrm>
            <a:off x="210960" y="7108920"/>
            <a:ext cx="7344360" cy="3583440"/>
          </a:xfrm>
          <a:custGeom>
            <a:avLst/>
            <a:gdLst>
              <a:gd name="textAreaLeft" fmla="*/ 0 w 7344360"/>
              <a:gd name="textAreaRight" fmla="*/ 7345440 w 7344360"/>
              <a:gd name="textAreaTop" fmla="*/ 0 h 3583440"/>
              <a:gd name="textAreaBottom" fmla="*/ 3584520 h 358344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644400" y="8177040"/>
            <a:ext cx="1146960" cy="131040"/>
            <a:chOff x="644400" y="8177040"/>
            <a:chExt cx="1146960" cy="131040"/>
          </a:xfrm>
        </p:grpSpPr>
        <p:pic>
          <p:nvPicPr>
            <p:cNvPr id="42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7400"/>
              <a:ext cx="102240" cy="130680"/>
            </a:xfrm>
            <a:prstGeom prst="rect">
              <a:avLst/>
            </a:prstGeom>
            <a:ln w="9525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771480" y="8178840"/>
              <a:ext cx="93600" cy="127440"/>
            </a:xfrm>
            <a:custGeom>
              <a:avLst/>
              <a:gdLst>
                <a:gd name="textAreaLeft" fmla="*/ 0 w 93600"/>
                <a:gd name="textAreaRight" fmla="*/ 94680 w 93600"/>
                <a:gd name="textAreaTop" fmla="*/ 0 h 127440"/>
                <a:gd name="textAreaBottom" fmla="*/ 128520 h 12744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44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7400"/>
              <a:ext cx="291240" cy="130680"/>
            </a:xfrm>
            <a:prstGeom prst="rect">
              <a:avLst/>
            </a:prstGeom>
            <a:ln w="9525">
              <a:noFill/>
            </a:ln>
          </p:spPr>
        </p:pic>
        <p:pic>
          <p:nvPicPr>
            <p:cNvPr id="45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7040"/>
              <a:ext cx="317880" cy="130680"/>
            </a:xfrm>
            <a:prstGeom prst="rect">
              <a:avLst/>
            </a:prstGeom>
            <a:ln w="9525">
              <a:noFill/>
            </a:ln>
          </p:spPr>
        </p:pic>
        <p:pic>
          <p:nvPicPr>
            <p:cNvPr id="46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840"/>
              <a:ext cx="109080" cy="127080"/>
            </a:xfrm>
            <a:prstGeom prst="rect">
              <a:avLst/>
            </a:prstGeom>
            <a:ln w="9525">
              <a:noFill/>
            </a:ln>
          </p:spPr>
        </p:pic>
        <p:pic>
          <p:nvPicPr>
            <p:cNvPr id="47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9200"/>
              <a:ext cx="111960" cy="128880"/>
            </a:xfrm>
            <a:prstGeom prst="rect">
              <a:avLst/>
            </a:prstGeom>
            <a:ln w="9525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349880" y="317520"/>
            <a:ext cx="2788200" cy="773640"/>
          </a:xfrm>
          <a:prstGeom prst="rect">
            <a:avLst/>
          </a:prstGeom>
          <a:noFill/>
          <a:ln w="9360">
            <a:noFill/>
          </a:ln>
        </p:spPr>
        <p:txBody>
          <a:bodyPr numCol="1" spcCol="0" lIns="0" rIns="0" tIns="81360" bIns="0" anchor="t">
            <a:noAutofit/>
          </a:bodyPr>
          <a:p>
            <a:pPr marL="438120" indent="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400" spc="-1" strike="noStrike">
                <a:solidFill>
                  <a:srgbClr val="ffffff"/>
                </a:solidFill>
                <a:latin typeface="Calibri"/>
                <a:ea typeface="Calibri"/>
              </a:rPr>
              <a:t>МЕРОПРИЯТИЯ НА</a:t>
            </a:r>
            <a:br>
              <a:rPr sz="2400"/>
            </a:br>
            <a:r>
              <a:rPr b="1" lang="ru-RU" sz="2400" spc="-1" strike="noStrike">
                <a:solidFill>
                  <a:srgbClr val="ffffff"/>
                </a:solidFill>
                <a:latin typeface="Calibri"/>
                <a:ea typeface="Calibri"/>
              </a:rPr>
              <a:t>АПРЕЛЬ  2026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628560" y="8442360"/>
            <a:ext cx="5113800" cy="185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>
              <a:lnSpc>
                <a:spcPct val="76000"/>
              </a:lnSpc>
              <a:spcBef>
                <a:spcPts val="1375"/>
              </a:spcBef>
            </a:pPr>
            <a:r>
              <a:rPr b="1" lang="ru-RU" sz="4400" spc="-1" strike="noStrike">
                <a:solidFill>
                  <a:srgbClr val="ffffff"/>
                </a:solidFill>
                <a:latin typeface="Calibri"/>
                <a:ea typeface="Calibri"/>
              </a:rPr>
              <a:t>ПРИХОДИТЕ, МЫ ВАС 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1426"/>
              </a:lnSpc>
              <a:spcBef>
                <a:spcPts val="1037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Calibri"/>
              </a:rPr>
              <a:t>Наши 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1301"/>
              </a:lnSpc>
              <a:spcBef>
                <a:spcPts val="125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Calibri"/>
              </a:rPr>
              <a:t>Адрес: Республика Крым, г. Алушта ул. Школьная,8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Calibri"/>
              </a:rPr>
              <a:t>Контактный номер: +79787817166 Базалей Ольга Викторовна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3819600" y="7361280"/>
            <a:ext cx="3296160" cy="83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7960">
              <a:lnSpc>
                <a:spcPct val="113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четверг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18:00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пятница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5707080" y="9061560"/>
            <a:ext cx="1332360" cy="54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>
              <a:lnSpc>
                <a:spcPts val="799"/>
              </a:lnSpc>
              <a:spcBef>
                <a:spcPts val="264"/>
              </a:spcBef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  <a:ea typeface="Calibri"/>
              </a:rPr>
              <a:t>Отделение фонда пенсионного и социального страхования Российской Федерации по Республике Крым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52" name="Группа 103"/>
          <p:cNvGrpSpPr/>
          <p:nvPr/>
        </p:nvGrpSpPr>
        <p:grpSpPr>
          <a:xfrm>
            <a:off x="512640" y="488880"/>
            <a:ext cx="2516400" cy="982800"/>
            <a:chOff x="512640" y="488880"/>
            <a:chExt cx="2516400" cy="982800"/>
          </a:xfrm>
        </p:grpSpPr>
        <p:pic>
          <p:nvPicPr>
            <p:cNvPr id="53" name="object 49" descr=""/>
            <p:cNvPicPr/>
            <p:nvPr/>
          </p:nvPicPr>
          <p:blipFill>
            <a:blip r:embed="rId7"/>
            <a:stretch/>
          </p:blipFill>
          <p:spPr>
            <a:xfrm>
              <a:off x="512640" y="488880"/>
              <a:ext cx="838080" cy="956520"/>
            </a:xfrm>
            <a:prstGeom prst="rect">
              <a:avLst/>
            </a:prstGeom>
            <a:ln w="9525">
              <a:noFill/>
            </a:ln>
          </p:spPr>
        </p:pic>
        <p:sp>
          <p:nvSpPr>
            <p:cNvPr id="54" name="object 50"/>
            <p:cNvSpPr/>
            <p:nvPr/>
          </p:nvSpPr>
          <p:spPr>
            <a:xfrm>
              <a:off x="1577160" y="814680"/>
              <a:ext cx="294120" cy="184320"/>
            </a:xfrm>
            <a:custGeom>
              <a:avLst/>
              <a:gdLst>
                <a:gd name="textAreaLeft" fmla="*/ 0 w 294120"/>
                <a:gd name="textAreaRight" fmla="*/ 295200 w 294120"/>
                <a:gd name="textAreaTop" fmla="*/ 0 h 184320"/>
                <a:gd name="textAreaBottom" fmla="*/ 185400 h 18432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9525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grpSp>
          <p:nvGrpSpPr>
            <p:cNvPr id="55" name="object 51"/>
            <p:cNvGrpSpPr/>
            <p:nvPr/>
          </p:nvGrpSpPr>
          <p:grpSpPr>
            <a:xfrm>
              <a:off x="1918080" y="814680"/>
              <a:ext cx="446400" cy="150120"/>
              <a:chOff x="1918080" y="814680"/>
              <a:chExt cx="446400" cy="150120"/>
            </a:xfrm>
          </p:grpSpPr>
          <p:sp>
            <p:nvSpPr>
              <p:cNvPr id="56" name="object 52"/>
              <p:cNvSpPr/>
              <p:nvPr/>
            </p:nvSpPr>
            <p:spPr>
              <a:xfrm>
                <a:off x="1918080" y="814680"/>
                <a:ext cx="289800" cy="150120"/>
              </a:xfrm>
              <a:custGeom>
                <a:avLst/>
                <a:gdLst>
                  <a:gd name="textAreaLeft" fmla="*/ 0 w 289800"/>
                  <a:gd name="textAreaRight" fmla="*/ 290880 w 289800"/>
                  <a:gd name="textAreaTop" fmla="*/ 0 h 150120"/>
                  <a:gd name="textAreaBottom" fmla="*/ 151200 h 15012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57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20240" cy="149400"/>
              </a:xfrm>
              <a:prstGeom prst="rect">
                <a:avLst/>
              </a:prstGeom>
              <a:ln w="9525">
                <a:noFill/>
              </a:ln>
            </p:spPr>
          </p:pic>
        </p:grpSp>
        <p:pic>
          <p:nvPicPr>
            <p:cNvPr id="58" name="object 54" descr=""/>
            <p:cNvPicPr/>
            <p:nvPr/>
          </p:nvPicPr>
          <p:blipFill>
            <a:blip r:embed="rId9"/>
            <a:stretch/>
          </p:blipFill>
          <p:spPr>
            <a:xfrm>
              <a:off x="1557000" y="1049760"/>
              <a:ext cx="158760" cy="152640"/>
            </a:xfrm>
            <a:prstGeom prst="rect">
              <a:avLst/>
            </a:prstGeom>
            <a:ln w="9525">
              <a:noFill/>
            </a:ln>
          </p:spPr>
        </p:pic>
        <p:grpSp>
          <p:nvGrpSpPr>
            <p:cNvPr id="59" name="object 55"/>
            <p:cNvGrpSpPr/>
            <p:nvPr/>
          </p:nvGrpSpPr>
          <p:grpSpPr>
            <a:xfrm>
              <a:off x="1763280" y="1050840"/>
              <a:ext cx="676080" cy="182520"/>
              <a:chOff x="1763280" y="1050840"/>
              <a:chExt cx="676080" cy="182520"/>
            </a:xfrm>
          </p:grpSpPr>
          <p:pic>
            <p:nvPicPr>
              <p:cNvPr id="60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3280" y="1051560"/>
                <a:ext cx="121680" cy="149400"/>
              </a:xfrm>
              <a:prstGeom prst="rect">
                <a:avLst/>
              </a:prstGeom>
              <a:ln w="9525">
                <a:noFill/>
              </a:ln>
            </p:spPr>
          </p:pic>
          <p:sp>
            <p:nvSpPr>
              <p:cNvPr id="61" name="object 57"/>
              <p:cNvSpPr/>
              <p:nvPr/>
            </p:nvSpPr>
            <p:spPr>
              <a:xfrm>
                <a:off x="1918080" y="1050840"/>
                <a:ext cx="521280" cy="182520"/>
              </a:xfrm>
              <a:custGeom>
                <a:avLst/>
                <a:gdLst>
                  <a:gd name="textAreaLeft" fmla="*/ 0 w 521280"/>
                  <a:gd name="textAreaRight" fmla="*/ 522360 w 521280"/>
                  <a:gd name="textAreaTop" fmla="*/ 0 h 182520"/>
                  <a:gd name="textAreaBottom" fmla="*/ 183600 h 18252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</p:grpSp>
        <p:grpSp>
          <p:nvGrpSpPr>
            <p:cNvPr id="62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3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880" cy="14940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64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9320" y="1051560"/>
                <a:ext cx="119880" cy="149400"/>
              </a:xfrm>
              <a:prstGeom prst="rect">
                <a:avLst/>
              </a:prstGeom>
              <a:ln w="9525">
                <a:noFill/>
              </a:ln>
            </p:spPr>
          </p:pic>
        </p:grpSp>
        <p:grpSp>
          <p:nvGrpSpPr>
            <p:cNvPr id="65" name="object 61"/>
            <p:cNvGrpSpPr/>
            <p:nvPr/>
          </p:nvGrpSpPr>
          <p:grpSpPr>
            <a:xfrm>
              <a:off x="1557000" y="1284480"/>
              <a:ext cx="1472040" cy="187200"/>
              <a:chOff x="1557000" y="1284480"/>
              <a:chExt cx="1472040" cy="187200"/>
            </a:xfrm>
          </p:grpSpPr>
          <p:pic>
            <p:nvPicPr>
              <p:cNvPr id="66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7000" y="1292040"/>
                <a:ext cx="142200" cy="15444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67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6200" y="1292040"/>
                <a:ext cx="163440" cy="15444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68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8080" y="1284480"/>
                <a:ext cx="359280" cy="18720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69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400" y="1292040"/>
                <a:ext cx="163440" cy="154440"/>
              </a:xfrm>
              <a:prstGeom prst="rect">
                <a:avLst/>
              </a:prstGeom>
              <a:ln w="9525">
                <a:noFill/>
              </a:ln>
            </p:spPr>
          </p:pic>
          <p:sp>
            <p:nvSpPr>
              <p:cNvPr id="70" name="object 66"/>
              <p:cNvSpPr/>
              <p:nvPr/>
            </p:nvSpPr>
            <p:spPr>
              <a:xfrm>
                <a:off x="2494440" y="1290960"/>
                <a:ext cx="137160" cy="148680"/>
              </a:xfrm>
              <a:custGeom>
                <a:avLst/>
                <a:gdLst>
                  <a:gd name="textAreaLeft" fmla="*/ 0 w 137160"/>
                  <a:gd name="textAreaRight" fmla="*/ 138240 w 137160"/>
                  <a:gd name="textAreaTop" fmla="*/ 0 h 148680"/>
                  <a:gd name="textAreaBottom" fmla="*/ 149760 h 14868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9525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  <a:ea typeface="DejaVu Sans"/>
                </a:endParaRPr>
              </a:p>
            </p:txBody>
          </p:sp>
          <p:pic>
            <p:nvPicPr>
              <p:cNvPr id="71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840" y="1290960"/>
                <a:ext cx="169200" cy="180360"/>
              </a:xfrm>
              <a:prstGeom prst="rect">
                <a:avLst/>
              </a:prstGeom>
              <a:ln w="9525">
                <a:noFill/>
              </a:ln>
            </p:spPr>
          </p:pic>
          <p:pic>
            <p:nvPicPr>
              <p:cNvPr id="72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7400" cy="149400"/>
              </a:xfrm>
              <a:prstGeom prst="rect">
                <a:avLst/>
              </a:prstGeom>
              <a:ln w="9525">
                <a:noFill/>
              </a:ln>
            </p:spPr>
          </p:pic>
        </p:grpSp>
      </p:grpSp>
      <p:sp>
        <p:nvSpPr>
          <p:cNvPr id="73" name="Прямоугольник: скругленные углы 2"/>
          <p:cNvSpPr/>
          <p:nvPr/>
        </p:nvSpPr>
        <p:spPr>
          <a:xfrm>
            <a:off x="6140520" y="9593280"/>
            <a:ext cx="873720" cy="8578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74" name="Овал 3"/>
          <p:cNvSpPr/>
          <p:nvPr/>
        </p:nvSpPr>
        <p:spPr>
          <a:xfrm>
            <a:off x="6048360" y="7937640"/>
            <a:ext cx="813240" cy="8150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75" name="object 48" descr=""/>
          <p:cNvPicPr/>
          <p:nvPr/>
        </p:nvPicPr>
        <p:blipFill>
          <a:blip r:embed="rId19"/>
          <a:stretch/>
        </p:blipFill>
        <p:spPr>
          <a:xfrm>
            <a:off x="6162840" y="8142120"/>
            <a:ext cx="600480" cy="514800"/>
          </a:xfrm>
          <a:prstGeom prst="rect">
            <a:avLst/>
          </a:prstGeom>
          <a:ln w="9525">
            <a:noFill/>
          </a:ln>
        </p:spPr>
      </p:pic>
      <p:pic>
        <p:nvPicPr>
          <p:cNvPr id="76" name="Рисунок 7" descr=""/>
          <p:cNvPicPr/>
          <p:nvPr/>
        </p:nvPicPr>
        <p:blipFill>
          <a:blip r:embed="rId20"/>
          <a:stretch/>
        </p:blipFill>
        <p:spPr>
          <a:xfrm>
            <a:off x="6153120" y="9577440"/>
            <a:ext cx="860760" cy="860760"/>
          </a:xfrm>
          <a:prstGeom prst="rect">
            <a:avLst/>
          </a:prstGeom>
          <a:ln w="9525">
            <a:noFill/>
          </a:ln>
        </p:spPr>
      </p:pic>
      <p:graphicFrame>
        <p:nvGraphicFramePr>
          <p:cNvPr id="77" name="Таблица 4"/>
          <p:cNvGraphicFramePr/>
          <p:nvPr/>
        </p:nvGraphicFramePr>
        <p:xfrm>
          <a:off x="849240" y="1488960"/>
          <a:ext cx="6428520" cy="6223320"/>
        </p:xfrm>
        <a:graphic>
          <a:graphicData uri="http://schemas.openxmlformats.org/drawingml/2006/table">
            <a:tbl>
              <a:tblPr/>
              <a:tblGrid>
                <a:gridCol w="798120"/>
                <a:gridCol w="4564440"/>
                <a:gridCol w="1066320"/>
              </a:tblGrid>
              <a:tr h="58428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1" lang="ru-RU" sz="1800" spc="-1" strike="noStrike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250200">
                <a:tc>
                  <a:txBody>
                    <a:bodyPr anchor="t">
                      <a:noAutofit/>
                    </a:bodyPr>
                    <a:p>
                      <a:endParaRPr b="0" lang="ru-RU" sz="1200" spc="-1" strike="noStrike">
                        <a:solidFill>
                          <a:srgbClr val="000000"/>
                        </a:solidFill>
                        <a:latin typeface="Calibri"/>
                        <a:ea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200" spc="-1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endParaRPr b="0" lang="ru-RU" sz="1200" spc="-1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df4"/>
                    </a:solidFill>
                  </a:tcPr>
                </a:tc>
              </a:tr>
              <a:tr h="3196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01.04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Финансовая грамотность: приложение ВТБ банка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:00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667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03.04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 Light"/>
                        </a:rPr>
                        <a:t>Игра в лото</a:t>
                      </a:r>
                      <a:r>
                        <a:rPr b="0" lang="en-US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 Light"/>
                        </a:rPr>
                        <a:t>. 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 Light"/>
                        </a:rPr>
                        <a:t>Просмотр фильма, предоставленного Всероссийской общественной организацией «Русское географическое общество»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Calibri"/>
                        </a:rPr>
                        <a:t>10:00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278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07.04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Урок компьютерной грамотности: «МАХ»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278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10.04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Просмотр художественного фильма «Время первых» ко дню космонавтики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473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16.04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chemeClr val="dk1"/>
                          </a:solidFill>
                          <a:latin typeface="Times New Roman"/>
                        </a:rPr>
                        <a:t>Онлайн мероприятие РГО «Знание»: «Эхо Чернобыля. Подвиг ликвидаторов»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10:00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278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20.04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Урок пенсионной грамотности: «Из чего состоит пенсия». Индивидуальное консультирование специалистом профильного отдела.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3265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2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23.04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231f20"/>
                          </a:solidFill>
                          <a:latin typeface="Times New Roman"/>
                        </a:rPr>
                        <a:t>Онлайн мероприятие в преддверии 9 мая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2782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24.04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 Light"/>
                        </a:rPr>
                        <a:t> </a:t>
                      </a: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 Light"/>
                        </a:rPr>
                        <a:t>Возложение цветов к памятнику ликвидаторам ЧАЭС. Совместное мероприятие с партией «Единая Россия»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3848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2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27.04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just"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 Light"/>
                        </a:rPr>
                        <a:t>«Сказки народов мира». Совместное мероприятие «Читаем сказки внукам»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  <a:tr h="473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30.04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 Light"/>
                        </a:rPr>
                        <a:t>Онлайн викторина ко дню коренных малочисленных народов Российской Федерации.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  <a:tabLst>
                          <a:tab algn="l" pos="0"/>
                        </a:tabLst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Время уточняется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663</TotalTime>
  <Application>LibreOffice/7.5.9.2$Windows_X86_64 LibreOffice_project/cdeefe45c17511d326101eed8008ac4092f278a9</Application>
  <AppVersion>15.0000</AppVersion>
  <Words>175</Words>
  <Paragraphs>40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cp:lastPrinted>2026-03-23T15:06:46Z</cp:lastPrinted>
  <dcterms:modified xsi:type="dcterms:W3CDTF">2026-03-23T15:08:08Z</dcterms:modified>
  <cp:revision>57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