
<file path=[Content_Types].xml><?xml version="1.0" encoding="utf-8"?>
<Types xmlns="http://schemas.openxmlformats.org/package/2006/content-types"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100" d="100"/>
          <a:sy n="100" d="100"/>
        </p:scale>
        <p:origin x="-2622" y="43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2A22C6-FB81-4EF0-8391-144BCAB493DE}" type="datetimeFigureOut">
              <a:rPr lang="en-US"/>
              <a:pPr>
                <a:defRPr/>
              </a:pPr>
              <a:t>3/27/2026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0FA4FB-90A8-444E-9F40-4E14C698D868}" type="slidenum">
              <a:rPr/>
              <a:pPr>
                <a:defRPr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A32C4A-BD9B-4C25-B13A-F2CCB9FB3A89}" type="datetimeFigureOut">
              <a:rPr lang="en-US"/>
              <a:pPr>
                <a:defRPr/>
              </a:pPr>
              <a:t>3/27/2026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A9A758-27DA-408B-A40D-88DFB3C926DD}" type="slidenum">
              <a:rPr/>
              <a:pPr>
                <a:defRPr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6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5A3937-63FD-457D-AE90-23262FEEAB7E}" type="datetimeFigureOut">
              <a:rPr lang="en-US"/>
              <a:pPr>
                <a:defRPr/>
              </a:pPr>
              <a:t>3/27/2026</a:t>
            </a:fld>
            <a:endParaRPr lang="en-US"/>
          </a:p>
        </p:txBody>
      </p:sp>
      <p:sp>
        <p:nvSpPr>
          <p:cNvPr id="7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FF5C4B-B973-4245-8A73-A02F9571AC62}" type="slidenum">
              <a:rPr/>
              <a:pPr>
                <a:defRPr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4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4AB7F0-B6A0-4ED9-981F-3E2755B7FE5C}" type="datetimeFigureOut">
              <a:rPr lang="en-US"/>
              <a:pPr>
                <a:defRPr/>
              </a:pPr>
              <a:t>3/27/2026</a:t>
            </a:fld>
            <a:endParaRPr lang="en-US"/>
          </a:p>
        </p:txBody>
      </p:sp>
      <p:sp>
        <p:nvSpPr>
          <p:cNvPr id="5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D020F2-DA28-494C-BF09-D33B0204829B}" type="slidenum">
              <a:rPr/>
              <a:pPr>
                <a:defRPr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3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4EC617-BBE9-49B0-9522-7872C79A4E89}" type="datetimeFigureOut">
              <a:rPr lang="en-US"/>
              <a:pPr>
                <a:defRPr/>
              </a:pPr>
              <a:t>3/27/2026</a:t>
            </a:fld>
            <a:endParaRPr lang="en-US"/>
          </a:p>
        </p:txBody>
      </p:sp>
      <p:sp>
        <p:nvSpPr>
          <p:cNvPr id="4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595517-DB7E-4BD3-A812-402B132AFC3D}" type="slidenum">
              <a:rPr/>
              <a:pPr>
                <a:defRPr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Holder 2"/>
          <p:cNvSpPr>
            <a:spLocks noGrp="1"/>
          </p:cNvSpPr>
          <p:nvPr>
            <p:ph type="title"/>
          </p:nvPr>
        </p:nvSpPr>
        <p:spPr bwMode="auto">
          <a:xfrm>
            <a:off x="4822825" y="317500"/>
            <a:ext cx="2316163" cy="1122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endParaRPr lang="ru-RU" smtClean="0"/>
          </a:p>
        </p:txBody>
      </p:sp>
      <p:sp>
        <p:nvSpPr>
          <p:cNvPr id="1027" name="Holder 3"/>
          <p:cNvSpPr>
            <a:spLocks noGrp="1"/>
          </p:cNvSpPr>
          <p:nvPr>
            <p:ph type="body" idx="1"/>
          </p:nvPr>
        </p:nvSpPr>
        <p:spPr bwMode="auto">
          <a:xfrm>
            <a:off x="377825" y="2459038"/>
            <a:ext cx="6807200" cy="705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endParaRPr lang="ru-RU" smtClean="0"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750" y="9944100"/>
            <a:ext cx="2419350" cy="53498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 fontAlgn="auto">
              <a:spcBef>
                <a:spcPts val="0"/>
              </a:spcBef>
              <a:spcAft>
                <a:spcPts val="0"/>
              </a:spcAft>
              <a:defRPr ker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7825" y="9944100"/>
            <a:ext cx="1739900" cy="53498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 fontAlgn="auto">
              <a:spcBef>
                <a:spcPts val="0"/>
              </a:spcBef>
              <a:spcAft>
                <a:spcPts val="0"/>
              </a:spcAft>
              <a:defRPr ker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7AA437C0-E557-4846-8C54-AABB48B0300E}" type="datetimeFigureOut">
              <a:rPr lang="en-US"/>
              <a:pPr>
                <a:defRPr/>
              </a:pPr>
              <a:t>3/27/2026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125" y="9944100"/>
            <a:ext cx="1739900" cy="53498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 fontAlgn="auto">
              <a:spcBef>
                <a:spcPts val="0"/>
              </a:spcBef>
              <a:spcAft>
                <a:spcPts val="0"/>
              </a:spcAft>
              <a:defRPr ker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CAA01A78-86BB-472A-8EC9-FFFC76E86B30}" type="slidenum">
              <a:rPr/>
              <a:pPr>
                <a:defRPr/>
              </a:pPr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object 3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732213" y="107950"/>
            <a:ext cx="3719512" cy="1658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1" name="object 35"/>
          <p:cNvSpPr>
            <a:spLocks noChangeArrowheads="1"/>
          </p:cNvSpPr>
          <p:nvPr/>
        </p:nvSpPr>
        <p:spPr bwMode="auto">
          <a:xfrm>
            <a:off x="211138" y="7108825"/>
            <a:ext cx="7345362" cy="3584575"/>
          </a:xfrm>
          <a:custGeom>
            <a:avLst/>
            <a:gdLst>
              <a:gd name="T0" fmla="*/ 0 w 7345680"/>
              <a:gd name="T1" fmla="*/ 0 h 3583940"/>
              <a:gd name="T2" fmla="*/ 7345680 w 7345680"/>
              <a:gd name="T3" fmla="*/ 3583940 h 3583940"/>
            </a:gdLst>
            <a:ahLst/>
            <a:cxnLst/>
            <a:rect l="T0" t="T1" r="T2" b="T3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ru-RU">
              <a:solidFill>
                <a:srgbClr val="000000"/>
              </a:solidFill>
            </a:endParaRPr>
          </a:p>
        </p:txBody>
      </p:sp>
      <p:grpSp>
        <p:nvGrpSpPr>
          <p:cNvPr id="2052" name="Группа 1"/>
          <p:cNvGrpSpPr>
            <a:grpSpLocks/>
          </p:cNvGrpSpPr>
          <p:nvPr/>
        </p:nvGrpSpPr>
        <p:grpSpPr bwMode="auto">
          <a:xfrm>
            <a:off x="644525" y="8177213"/>
            <a:ext cx="1147763" cy="131762"/>
            <a:chOff x="644464" y="8176450"/>
            <a:chExt cx="1147890" cy="132842"/>
          </a:xfrm>
        </p:grpSpPr>
        <p:pic>
          <p:nvPicPr>
            <p:cNvPr id="2124" name="object 36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644464" y="8176460"/>
              <a:ext cx="103162" cy="1328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125" name="object 37"/>
            <p:cNvSpPr>
              <a:spLocks noChangeArrowheads="1"/>
            </p:cNvSpPr>
            <p:nvPr/>
          </p:nvSpPr>
          <p:spPr bwMode="auto">
            <a:xfrm>
              <a:off x="771347" y="8178076"/>
              <a:ext cx="94615" cy="129539"/>
            </a:xfrm>
            <a:custGeom>
              <a:avLst/>
              <a:gdLst>
                <a:gd name="T0" fmla="*/ 0 w 94615"/>
                <a:gd name="T1" fmla="*/ 0 h 129540"/>
                <a:gd name="T2" fmla="*/ 94615 w 94615"/>
                <a:gd name="T3" fmla="*/ 129540 h 129540"/>
              </a:gdLst>
              <a:ahLst/>
              <a:cxnLst/>
              <a:rect l="T0" t="T1" r="T2" b="T3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endParaRPr lang="ru-RU">
                <a:solidFill>
                  <a:srgbClr val="000000"/>
                </a:solidFill>
              </a:endParaRPr>
            </a:p>
          </p:txBody>
        </p:sp>
        <p:pic>
          <p:nvPicPr>
            <p:cNvPr id="2126" name="object 38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888787" y="8176459"/>
              <a:ext cx="292329" cy="1328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127" name="object 39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1201703" y="8176450"/>
              <a:ext cx="319170" cy="1328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128" name="object 40"/>
            <p:cNvPicPr>
              <a:picLocks noChangeAspect="1" noChangeArrowheads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1545588" y="8178271"/>
              <a:ext cx="110324" cy="1291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129" name="object 41"/>
            <p:cNvPicPr>
              <a:picLocks noChangeAspect="1" noChangeArrowheads="1"/>
            </p:cNvPicPr>
            <p:nvPr/>
          </p:nvPicPr>
          <p:blipFill>
            <a:blip r:embed="rId7"/>
            <a:srcRect/>
            <a:stretch>
              <a:fillRect/>
            </a:stretch>
          </p:blipFill>
          <p:spPr bwMode="auto">
            <a:xfrm>
              <a:off x="1679286" y="8178274"/>
              <a:ext cx="113068" cy="1310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42" name="object 42">
            <a:extLst>
              <a:ext uri="{FF2B5EF4-FFF2-40B4-BE49-F238E27FC236}"/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349755" y="317500"/>
            <a:ext cx="2789234" cy="774571"/>
          </a:xfrm>
        </p:spPr>
        <p:txBody>
          <a:bodyPr tIns="81280"/>
          <a:lstStyle/>
          <a:p>
            <a:pPr marL="438150" indent="-427038" algn="l" eaLnBrk="1" hangingPunct="1">
              <a:lnSpc>
                <a:spcPts val="2700"/>
              </a:lnSpc>
            </a:pPr>
            <a:r>
              <a:rPr lang="ru-RU" sz="24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МЕРОПРИЯТИЯ НА</a:t>
            </a:r>
            <a:br>
              <a:rPr lang="ru-RU" sz="24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</a:br>
            <a:r>
              <a:rPr lang="ru-RU" sz="24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АПРЕЛЬ  2026</a:t>
            </a:r>
          </a:p>
        </p:txBody>
      </p:sp>
      <p:sp>
        <p:nvSpPr>
          <p:cNvPr id="43" name="object 43">
            <a:extLst>
              <a:ext uri="{FF2B5EF4-FFF2-40B4-BE49-F238E27FC236}"/>
            </a:extLst>
          </p:cNvPr>
          <p:cNvSpPr txBox="1"/>
          <p:nvPr/>
        </p:nvSpPr>
        <p:spPr>
          <a:xfrm>
            <a:off x="628650" y="8442325"/>
            <a:ext cx="5114925" cy="2025650"/>
          </a:xfrm>
          <a:prstGeom prst="rect">
            <a:avLst/>
          </a:prstGeom>
        </p:spPr>
        <p:txBody>
          <a:bodyPr lIns="0" tIns="174625" rIns="0" bIns="0">
            <a:spAutoFit/>
          </a:bodyPr>
          <a:lstStyle/>
          <a:p>
            <a:pPr marL="12700">
              <a:lnSpc>
                <a:spcPct val="76000"/>
              </a:lnSpc>
              <a:spcBef>
                <a:spcPts val="1375"/>
              </a:spcBef>
            </a:pPr>
            <a:r>
              <a:rPr lang="ru-RU" sz="4400" b="1">
                <a:solidFill>
                  <a:srgbClr val="FFFFFF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ПРИХОДИТЕ, МЫ ВАС ЖДЕМ!</a:t>
            </a:r>
            <a:endParaRPr lang="ru-RU" sz="4400">
              <a:solidFill>
                <a:srgbClr val="000000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marL="12700">
              <a:lnSpc>
                <a:spcPts val="1425"/>
              </a:lnSpc>
              <a:spcBef>
                <a:spcPts val="1038"/>
              </a:spcBef>
            </a:pPr>
            <a:r>
              <a:rPr lang="ru-RU" sz="1300">
                <a:solidFill>
                  <a:srgbClr val="FFFFFF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Наши контакты:</a:t>
            </a:r>
            <a:endParaRPr lang="ru-RU" sz="1300">
              <a:solidFill>
                <a:srgbClr val="000000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marL="12700">
              <a:lnSpc>
                <a:spcPts val="1300"/>
              </a:lnSpc>
              <a:spcBef>
                <a:spcPts val="125"/>
              </a:spcBef>
            </a:pPr>
            <a:r>
              <a:rPr lang="ru-RU" sz="1300">
                <a:solidFill>
                  <a:srgbClr val="FFFFFF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Адрес: Республика Крым, Бахчисарайский район, г. Бахчисарай ул. Советская, 20А</a:t>
            </a:r>
            <a:br>
              <a:rPr lang="ru-RU" sz="1300">
                <a:solidFill>
                  <a:srgbClr val="FFFFFF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</a:br>
            <a:r>
              <a:rPr lang="ru-RU" sz="1300">
                <a:solidFill>
                  <a:srgbClr val="FFFFFF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Контактный номер: +736554 2-20-24  Марчук Алёна Анатольевна</a:t>
            </a:r>
            <a:endParaRPr lang="ru-RU" sz="1300">
              <a:solidFill>
                <a:srgbClr val="000000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44" name="object 44">
            <a:extLst>
              <a:ext uri="{FF2B5EF4-FFF2-40B4-BE49-F238E27FC236}"/>
            </a:extLst>
          </p:cNvPr>
          <p:cNvSpPr txBox="1"/>
          <p:nvPr/>
        </p:nvSpPr>
        <p:spPr>
          <a:xfrm>
            <a:off x="3819525" y="7361238"/>
            <a:ext cx="3297238" cy="832087"/>
          </a:xfrm>
          <a:prstGeom prst="rect">
            <a:avLst/>
          </a:prstGeom>
        </p:spPr>
        <p:txBody>
          <a:bodyPr lIns="0" tIns="12700" rIns="0" bIns="0">
            <a:spAutoFit/>
          </a:bodyPr>
          <a:lstStyle/>
          <a:p>
            <a:pPr marL="12700" indent="1947863">
              <a:lnSpc>
                <a:spcPct val="113000"/>
              </a:lnSpc>
              <a:spcBef>
                <a:spcPts val="100"/>
              </a:spcBef>
            </a:pP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lang="ru-RU" sz="1600" b="1" spc="-6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четверг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09:00</a:t>
            </a:r>
            <a:r>
              <a:rPr lang="ru-RU"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lang="ru-RU" sz="1600" b="1" spc="-1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18:00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09:00</a:t>
            </a:r>
            <a:r>
              <a:rPr lang="ru-RU"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lang="ru-RU" sz="1600" b="1" spc="-1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16:45</a:t>
            </a:r>
            <a:endParaRPr lang="ru-RU" sz="1600" dirty="0">
              <a:solidFill>
                <a:srgbClr val="000000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45" name="object 45">
            <a:extLst>
              <a:ext uri="{FF2B5EF4-FFF2-40B4-BE49-F238E27FC236}"/>
            </a:extLst>
          </p:cNvPr>
          <p:cNvSpPr txBox="1"/>
          <p:nvPr/>
        </p:nvSpPr>
        <p:spPr>
          <a:xfrm>
            <a:off x="5707063" y="9061450"/>
            <a:ext cx="1333500" cy="546100"/>
          </a:xfrm>
          <a:prstGeom prst="rect">
            <a:avLst/>
          </a:prstGeom>
        </p:spPr>
        <p:txBody>
          <a:bodyPr lIns="0" tIns="33019" rIns="0" bIns="0">
            <a:spAutoFit/>
          </a:bodyPr>
          <a:lstStyle/>
          <a:p>
            <a:pPr marL="12700">
              <a:lnSpc>
                <a:spcPts val="800"/>
              </a:lnSpc>
              <a:spcBef>
                <a:spcPts val="263"/>
              </a:spcBef>
            </a:pPr>
            <a:r>
              <a:rPr lang="ru-RU" sz="800">
                <a:solidFill>
                  <a:srgbClr val="FFFFFF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Отделение фонда пенсионного и социального страхования Российской Федерации по Республике Крым</a:t>
            </a:r>
            <a:endParaRPr lang="ru-RU" sz="800">
              <a:solidFill>
                <a:srgbClr val="000000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grpSp>
        <p:nvGrpSpPr>
          <p:cNvPr id="2057" name="Группа 103"/>
          <p:cNvGrpSpPr>
            <a:grpSpLocks/>
          </p:cNvGrpSpPr>
          <p:nvPr/>
        </p:nvGrpSpPr>
        <p:grpSpPr bwMode="auto">
          <a:xfrm>
            <a:off x="512763" y="203164"/>
            <a:ext cx="2517775" cy="857256"/>
            <a:chOff x="512394" y="489204"/>
            <a:chExt cx="2518182" cy="983928"/>
          </a:xfrm>
        </p:grpSpPr>
        <p:pic>
          <p:nvPicPr>
            <p:cNvPr id="2104" name="object 49"/>
            <p:cNvPicPr>
              <a:picLocks noChangeAspect="1" noChangeArrowheads="1"/>
            </p:cNvPicPr>
            <p:nvPr/>
          </p:nvPicPr>
          <p:blipFill>
            <a:blip r:embed="rId8"/>
            <a:srcRect/>
            <a:stretch>
              <a:fillRect/>
            </a:stretch>
          </p:blipFill>
          <p:spPr bwMode="auto">
            <a:xfrm>
              <a:off x="512394" y="489204"/>
              <a:ext cx="839343" cy="9571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105" name="object 50"/>
            <p:cNvSpPr>
              <a:spLocks noChangeArrowheads="1"/>
            </p:cNvSpPr>
            <p:nvPr/>
          </p:nvSpPr>
          <p:spPr bwMode="auto">
            <a:xfrm>
              <a:off x="1577060" y="814692"/>
              <a:ext cx="295275" cy="185420"/>
            </a:xfrm>
            <a:custGeom>
              <a:avLst/>
              <a:gdLst>
                <a:gd name="T0" fmla="*/ 0 w 295275"/>
                <a:gd name="T1" fmla="*/ 0 h 185419"/>
                <a:gd name="T2" fmla="*/ 295275 w 295275"/>
                <a:gd name="T3" fmla="*/ 185419 h 185419"/>
              </a:gdLst>
              <a:ahLst/>
              <a:cxnLst/>
              <a:rect l="T0" t="T1" r="T2" b="T3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endParaRPr lang="ru-RU">
                <a:solidFill>
                  <a:srgbClr val="000000"/>
                </a:solidFill>
              </a:endParaRPr>
            </a:p>
          </p:txBody>
        </p:sp>
        <p:grpSp>
          <p:nvGrpSpPr>
            <p:cNvPr id="2106" name="object 51"/>
            <p:cNvGrpSpPr>
              <a:grpSpLocks/>
            </p:cNvGrpSpPr>
            <p:nvPr/>
          </p:nvGrpSpPr>
          <p:grpSpPr bwMode="auto"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2122" name="object 52"/>
              <p:cNvSpPr>
                <a:spLocks noChangeArrowheads="1"/>
              </p:cNvSpPr>
              <p:nvPr/>
            </p:nvSpPr>
            <p:spPr bwMode="auto">
              <a:xfrm>
                <a:off x="1917865" y="814806"/>
                <a:ext cx="290830" cy="151130"/>
              </a:xfrm>
              <a:custGeom>
                <a:avLst/>
                <a:gdLst>
                  <a:gd name="T0" fmla="*/ 0 w 290830"/>
                  <a:gd name="T1" fmla="*/ 0 h 151130"/>
                  <a:gd name="T2" fmla="*/ 290830 w 290830"/>
                  <a:gd name="T3" fmla="*/ 151130 h 151130"/>
                </a:gdLst>
                <a:ahLst/>
                <a:cxnLst/>
                <a:rect l="T0" t="T1" r="T2" b="T3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lIns="0" tIns="0" rIns="0" bIns="0"/>
              <a:lstStyle/>
              <a:p>
                <a:endParaRPr lang="ru-RU">
                  <a:solidFill>
                    <a:srgbClr val="000000"/>
                  </a:solidFill>
                </a:endParaRPr>
              </a:p>
            </p:txBody>
          </p:sp>
          <p:pic>
            <p:nvPicPr>
              <p:cNvPr id="2123" name="object 53"/>
              <p:cNvPicPr>
                <a:picLocks noChangeAspect="1" noChangeArrowheads="1"/>
              </p:cNvPicPr>
              <p:nvPr/>
            </p:nvPicPr>
            <p:blipFill>
              <a:blip r:embed="rId9"/>
              <a:srcRect/>
              <a:stretch>
                <a:fillRect/>
              </a:stretch>
            </p:blipFill>
            <p:spPr bwMode="auto">
              <a:xfrm>
                <a:off x="2244123" y="815176"/>
                <a:ext cx="121272" cy="15026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pic>
          <p:nvPicPr>
            <p:cNvPr id="2107" name="object 54"/>
            <p:cNvPicPr>
              <a:picLocks noChangeAspect="1" noChangeArrowheads="1"/>
            </p:cNvPicPr>
            <p:nvPr/>
          </p:nvPicPr>
          <p:blipFill>
            <a:blip r:embed="rId10"/>
            <a:srcRect/>
            <a:stretch>
              <a:fillRect/>
            </a:stretch>
          </p:blipFill>
          <p:spPr bwMode="auto">
            <a:xfrm>
              <a:off x="1556735" y="1049816"/>
              <a:ext cx="159702" cy="1536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pSp>
          <p:nvGrpSpPr>
            <p:cNvPr id="2108" name="object 55"/>
            <p:cNvGrpSpPr>
              <a:grpSpLocks/>
            </p:cNvGrpSpPr>
            <p:nvPr/>
          </p:nvGrpSpPr>
          <p:grpSpPr bwMode="auto"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2120" name="object 56"/>
              <p:cNvPicPr>
                <a:picLocks noChangeAspect="1" noChangeArrowheads="1"/>
              </p:cNvPicPr>
              <p:nvPr/>
            </p:nvPicPr>
            <p:blipFill>
              <a:blip r:embed="rId11"/>
              <a:srcRect/>
              <a:stretch>
                <a:fillRect/>
              </a:stretch>
            </p:blipFill>
            <p:spPr bwMode="auto">
              <a:xfrm>
                <a:off x="1763029" y="1051534"/>
                <a:ext cx="122783" cy="15025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2121" name="object 57"/>
              <p:cNvSpPr>
                <a:spLocks noChangeArrowheads="1"/>
              </p:cNvSpPr>
              <p:nvPr/>
            </p:nvSpPr>
            <p:spPr bwMode="auto">
              <a:xfrm>
                <a:off x="1917865" y="1051038"/>
                <a:ext cx="522605" cy="183515"/>
              </a:xfrm>
              <a:custGeom>
                <a:avLst/>
                <a:gdLst>
                  <a:gd name="T0" fmla="*/ 0 w 522605"/>
                  <a:gd name="T1" fmla="*/ 0 h 183515"/>
                  <a:gd name="T2" fmla="*/ 522605 w 522605"/>
                  <a:gd name="T3" fmla="*/ 183515 h 183515"/>
                </a:gdLst>
                <a:ahLst/>
                <a:cxnLst/>
                <a:rect l="T0" t="T1" r="T2" b="T3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lIns="0" tIns="0" rIns="0" bIns="0"/>
              <a:lstStyle/>
              <a:p>
                <a:endParaRPr lang="ru-RU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2109" name="object 58"/>
            <p:cNvGrpSpPr>
              <a:grpSpLocks/>
            </p:cNvGrpSpPr>
            <p:nvPr/>
          </p:nvGrpSpPr>
          <p:grpSpPr bwMode="auto"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2118" name="object 59"/>
              <p:cNvPicPr>
                <a:picLocks noChangeAspect="1" noChangeArrowheads="1"/>
              </p:cNvPicPr>
              <p:nvPr/>
            </p:nvPicPr>
            <p:blipFill>
              <a:blip r:embed="rId12"/>
              <a:srcRect/>
              <a:stretch>
                <a:fillRect/>
              </a:stretch>
            </p:blipFill>
            <p:spPr bwMode="auto">
              <a:xfrm>
                <a:off x="2489099" y="1051534"/>
                <a:ext cx="129870" cy="15025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119" name="object 60"/>
              <p:cNvPicPr>
                <a:picLocks noChangeAspect="1" noChangeArrowheads="1"/>
              </p:cNvPicPr>
              <p:nvPr/>
            </p:nvPicPr>
            <p:blipFill>
              <a:blip r:embed="rId13"/>
              <a:srcRect/>
              <a:stretch>
                <a:fillRect/>
              </a:stretch>
            </p:blipFill>
            <p:spPr bwMode="auto">
              <a:xfrm>
                <a:off x="2659128" y="1051534"/>
                <a:ext cx="121069" cy="15025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grpSp>
          <p:nvGrpSpPr>
            <p:cNvPr id="2110" name="object 61"/>
            <p:cNvGrpSpPr>
              <a:grpSpLocks/>
            </p:cNvGrpSpPr>
            <p:nvPr/>
          </p:nvGrpSpPr>
          <p:grpSpPr bwMode="auto"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2111" name="object 62"/>
              <p:cNvPicPr>
                <a:picLocks noChangeAspect="1" noChangeArrowheads="1"/>
              </p:cNvPicPr>
              <p:nvPr/>
            </p:nvPicPr>
            <p:blipFill>
              <a:blip r:embed="rId14"/>
              <a:srcRect/>
              <a:stretch>
                <a:fillRect/>
              </a:stretch>
            </p:blipFill>
            <p:spPr bwMode="auto">
              <a:xfrm>
                <a:off x="1556741" y="1291915"/>
                <a:ext cx="143383" cy="15540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112" name="object 63"/>
              <p:cNvPicPr>
                <a:picLocks noChangeAspect="1" noChangeArrowheads="1"/>
              </p:cNvPicPr>
              <p:nvPr/>
            </p:nvPicPr>
            <p:blipFill>
              <a:blip r:embed="rId15"/>
              <a:srcRect/>
              <a:stretch>
                <a:fillRect/>
              </a:stretch>
            </p:blipFill>
            <p:spPr bwMode="auto">
              <a:xfrm>
                <a:off x="1725970" y="1291908"/>
                <a:ext cx="164426" cy="15540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113" name="object 64"/>
              <p:cNvPicPr>
                <a:picLocks noChangeAspect="1" noChangeArrowheads="1"/>
              </p:cNvPicPr>
              <p:nvPr/>
            </p:nvPicPr>
            <p:blipFill>
              <a:blip r:embed="rId16"/>
              <a:srcRect/>
              <a:stretch>
                <a:fillRect/>
              </a:stretch>
            </p:blipFill>
            <p:spPr bwMode="auto">
              <a:xfrm>
                <a:off x="1917862" y="1284537"/>
                <a:ext cx="360368" cy="18805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114" name="object 65"/>
              <p:cNvPicPr>
                <a:picLocks noChangeAspect="1" noChangeArrowheads="1"/>
              </p:cNvPicPr>
              <p:nvPr/>
            </p:nvPicPr>
            <p:blipFill>
              <a:blip r:embed="rId17"/>
              <a:srcRect/>
              <a:stretch>
                <a:fillRect/>
              </a:stretch>
            </p:blipFill>
            <p:spPr bwMode="auto">
              <a:xfrm>
                <a:off x="2300183" y="1291908"/>
                <a:ext cx="164426" cy="15540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2115" name="object 66"/>
              <p:cNvSpPr>
                <a:spLocks noChangeArrowheads="1"/>
              </p:cNvSpPr>
              <p:nvPr/>
            </p:nvSpPr>
            <p:spPr bwMode="auto">
              <a:xfrm>
                <a:off x="2494216" y="1290980"/>
                <a:ext cx="138430" cy="149860"/>
              </a:xfrm>
              <a:custGeom>
                <a:avLst/>
                <a:gdLst>
                  <a:gd name="T0" fmla="*/ 0 w 138430"/>
                  <a:gd name="T1" fmla="*/ 0 h 149859"/>
                  <a:gd name="T2" fmla="*/ 138430 w 138430"/>
                  <a:gd name="T3" fmla="*/ 149859 h 149859"/>
                </a:gdLst>
                <a:ahLst/>
                <a:cxnLst/>
                <a:rect l="T0" t="T1" r="T2" b="T3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lIns="0" tIns="0" rIns="0" bIns="0"/>
              <a:lstStyle/>
              <a:p>
                <a:endParaRPr lang="ru-RU">
                  <a:solidFill>
                    <a:srgbClr val="000000"/>
                  </a:solidFill>
                </a:endParaRPr>
              </a:p>
            </p:txBody>
          </p:sp>
          <p:pic>
            <p:nvPicPr>
              <p:cNvPr id="2116" name="object 67"/>
              <p:cNvPicPr>
                <a:picLocks noChangeAspect="1" noChangeArrowheads="1"/>
              </p:cNvPicPr>
              <p:nvPr/>
            </p:nvPicPr>
            <p:blipFill>
              <a:blip r:embed="rId18"/>
              <a:srcRect/>
              <a:stretch>
                <a:fillRect/>
              </a:stretch>
            </p:blipFill>
            <p:spPr bwMode="auto">
              <a:xfrm>
                <a:off x="2661643" y="1290981"/>
                <a:ext cx="170433" cy="18138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117" name="object 68"/>
              <p:cNvPicPr>
                <a:picLocks noChangeAspect="1" noChangeArrowheads="1"/>
              </p:cNvPicPr>
              <p:nvPr/>
            </p:nvPicPr>
            <p:blipFill>
              <a:blip r:embed="rId19"/>
              <a:srcRect/>
              <a:stretch>
                <a:fillRect/>
              </a:stretch>
            </p:blipFill>
            <p:spPr bwMode="auto">
              <a:xfrm>
                <a:off x="2861684" y="1290979"/>
                <a:ext cx="168503" cy="15025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/>
            </a:extLst>
          </p:cNvPr>
          <p:cNvSpPr/>
          <p:nvPr/>
        </p:nvSpPr>
        <p:spPr>
          <a:xfrm>
            <a:off x="6140450" y="9593263"/>
            <a:ext cx="874713" cy="858837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kern="0"/>
          </a:p>
        </p:txBody>
      </p:sp>
      <p:sp>
        <p:nvSpPr>
          <p:cNvPr id="4" name="Овал 3">
            <a:extLst>
              <a:ext uri="{FF2B5EF4-FFF2-40B4-BE49-F238E27FC236}"/>
            </a:extLst>
          </p:cNvPr>
          <p:cNvSpPr/>
          <p:nvPr/>
        </p:nvSpPr>
        <p:spPr>
          <a:xfrm>
            <a:off x="6048375" y="7937500"/>
            <a:ext cx="814388" cy="815975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kern="0"/>
          </a:p>
        </p:txBody>
      </p:sp>
      <p:pic>
        <p:nvPicPr>
          <p:cNvPr id="2060" name="object 48"/>
          <p:cNvPicPr>
            <a:picLocks noChangeAspect="1" noChangeArrowheads="1"/>
          </p:cNvPicPr>
          <p:nvPr/>
        </p:nvPicPr>
        <p:blipFill>
          <a:blip r:embed="rId20"/>
          <a:srcRect/>
          <a:stretch>
            <a:fillRect/>
          </a:stretch>
        </p:blipFill>
        <p:spPr bwMode="auto">
          <a:xfrm>
            <a:off x="6162675" y="8142288"/>
            <a:ext cx="601663" cy="515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61" name="Рисунок 7"/>
          <p:cNvPicPr>
            <a:picLocks noChangeAspect="1"/>
          </p:cNvPicPr>
          <p:nvPr/>
        </p:nvPicPr>
        <p:blipFill>
          <a:blip r:embed="rId21"/>
          <a:srcRect/>
          <a:stretch>
            <a:fillRect/>
          </a:stretch>
        </p:blipFill>
        <p:spPr bwMode="auto">
          <a:xfrm>
            <a:off x="6153150" y="9577388"/>
            <a:ext cx="862013" cy="862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563540" y="1203297"/>
          <a:ext cx="6500858" cy="6248381"/>
        </p:xfrm>
        <a:graphic>
          <a:graphicData uri="http://schemas.openxmlformats.org/drawingml/2006/table">
            <a:tbl>
              <a:tblPr/>
              <a:tblGrid>
                <a:gridCol w="807099"/>
                <a:gridCol w="4722367"/>
                <a:gridCol w="971392"/>
              </a:tblGrid>
              <a:tr h="62744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</a:rPr>
                        <a:t>Дата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</a:rPr>
                        <a:t>Мероприятие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</a:rPr>
                        <a:t>Время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</a:rPr>
                        <a:t>Начала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283843">
                <a:tc>
                  <a:txBody>
                    <a:bodyPr/>
                    <a:lstStyle/>
                    <a:p>
                      <a:r>
                        <a:rPr lang="ru-RU" sz="1300" b="0" i="0" dirty="0" smtClean="0">
                          <a:latin typeface="Times New Roman" pitchFamily="18" charset="0"/>
                          <a:cs typeface="Times New Roman" pitchFamily="18" charset="0"/>
                        </a:rPr>
                        <a:t>01.04</a:t>
                      </a:r>
                      <a:endParaRPr lang="ru-RU" sz="1300" b="0" i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0" strike="noStrike" spc="-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 Light"/>
                          <a:cs typeface="Times New Roman" pitchFamily="18" charset="0"/>
                        </a:rPr>
                        <a:t>Акция</a:t>
                      </a:r>
                      <a:r>
                        <a:rPr lang="ru-RU" sz="1300" b="0" strike="noStrike" spc="-1" baseline="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 Light"/>
                          <a:cs typeface="Times New Roman" pitchFamily="18" charset="0"/>
                        </a:rPr>
                        <a:t> </a:t>
                      </a:r>
                      <a:r>
                        <a:rPr lang="ru-RU" sz="1300" b="0" strike="noStrike" spc="-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 Light"/>
                          <a:cs typeface="Times New Roman" pitchFamily="18" charset="0"/>
                        </a:rPr>
                        <a:t>«Сказки народов мира». «Читаем сказки внукам»</a:t>
                      </a:r>
                      <a:endParaRPr lang="ru-RU" sz="1300" b="0" i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300" b="0" i="0" dirty="0" smtClean="0">
                          <a:latin typeface="Times New Roman" pitchFamily="18" charset="0"/>
                          <a:cs typeface="Times New Roman" pitchFamily="18" charset="0"/>
                        </a:rPr>
                        <a:t>11:00</a:t>
                      </a:r>
                      <a:endParaRPr lang="ru-RU" sz="1300" b="0" i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28384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03.04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Финансовая грамотность с </a:t>
                      </a:r>
                      <a:r>
                        <a:rPr kumimoji="0" lang="ru-RU" sz="13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Генбанком</a:t>
                      </a:r>
                      <a:endParaRPr kumimoji="0" lang="ru-RU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r>
                        <a:rPr kumimoji="0" lang="en-US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r>
                        <a:rPr kumimoji="0" lang="ru-RU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:00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672259">
                <a:tc>
                  <a:txBody>
                    <a:bodyPr/>
                    <a:lstStyle/>
                    <a:p>
                      <a:r>
                        <a:rPr lang="ru-RU" sz="1300" b="0" dirty="0" smtClean="0">
                          <a:latin typeface="Times New Roman" pitchFamily="18" charset="0"/>
                          <a:cs typeface="Times New Roman" pitchFamily="18" charset="0"/>
                        </a:rPr>
                        <a:t>08.04</a:t>
                      </a:r>
                      <a:endParaRPr lang="ru-RU" sz="13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300" b="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Тематическое</a:t>
                      </a:r>
                      <a:r>
                        <a:rPr lang="ru-RU" sz="1300" b="0" baseline="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мероприятие, </a:t>
                      </a:r>
                      <a:r>
                        <a:rPr lang="ru-RU" sz="1300" b="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посвященное 82-й годовщине освобождения Крыма и города Бахчисарай от немецко-фашистских захватчиков </a:t>
                      </a:r>
                      <a:endParaRPr lang="ru-RU" sz="1300" b="0" dirty="0">
                        <a:solidFill>
                          <a:schemeClr val="dk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300" b="0" dirty="0" smtClean="0">
                          <a:latin typeface="Times New Roman" pitchFamily="18" charset="0"/>
                          <a:cs typeface="Times New Roman" pitchFamily="18" charset="0"/>
                        </a:rPr>
                        <a:t>11:00</a:t>
                      </a:r>
                      <a:endParaRPr lang="ru-RU" sz="13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67225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10.04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 Light" pitchFamily="34" charset="0"/>
                          <a:cs typeface="Times New Roman" pitchFamily="18" charset="0"/>
                        </a:rPr>
                        <a:t>Урок рукоделия</a:t>
                      </a:r>
                      <a:r>
                        <a:rPr kumimoji="0" lang="en-US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 Light" pitchFamily="34" charset="0"/>
                          <a:cs typeface="Times New Roman" pitchFamily="18" charset="0"/>
                        </a:rPr>
                        <a:t>. </a:t>
                      </a:r>
                      <a:r>
                        <a:rPr kumimoji="0" lang="ru-RU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 Light" pitchFamily="34" charset="0"/>
                          <a:cs typeface="Times New Roman" pitchFamily="18" charset="0"/>
                        </a:rPr>
                        <a:t>Просмотр фильма, предоставленного Всероссийской общественной организацией «Русское географическое общество»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14:00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28384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15.04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0" i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Встреча</a:t>
                      </a:r>
                      <a:r>
                        <a:rPr lang="ru-RU" sz="1300" b="0" i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с врачом Бахчисарайской ЦРБ</a:t>
                      </a:r>
                      <a:endParaRPr lang="ru-RU" sz="1300" b="0" i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0" i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14:00</a:t>
                      </a:r>
                      <a:endParaRPr lang="ru-RU" sz="1300" b="0" i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553090">
                <a:tc>
                  <a:txBody>
                    <a:bodyPr/>
                    <a:lstStyle/>
                    <a:p>
                      <a:r>
                        <a:rPr lang="ru-RU" sz="1300" b="0" dirty="0" smtClean="0">
                          <a:latin typeface="Times New Roman" pitchFamily="18" charset="0"/>
                          <a:cs typeface="Times New Roman" pitchFamily="18" charset="0"/>
                        </a:rPr>
                        <a:t>16.04</a:t>
                      </a:r>
                      <a:endParaRPr lang="ru-RU" sz="13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300" b="0" dirty="0" err="1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Онлайн-лекция</a:t>
                      </a:r>
                      <a:r>
                        <a:rPr lang="ru-RU" sz="1300" b="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РГО «Знание» </a:t>
                      </a:r>
                    </a:p>
                    <a:p>
                      <a:pPr algn="just"/>
                      <a:r>
                        <a:rPr lang="ru-RU" sz="1300" b="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«Эхо Чернобыля. Подвиг ликвидаторов»</a:t>
                      </a:r>
                      <a:endParaRPr lang="ru-RU" sz="1300" b="0" dirty="0">
                        <a:solidFill>
                          <a:schemeClr val="dk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300" b="0" dirty="0" smtClean="0">
                          <a:latin typeface="Times New Roman" pitchFamily="18" charset="0"/>
                          <a:cs typeface="Times New Roman" pitchFamily="18" charset="0"/>
                        </a:rPr>
                        <a:t>10:00</a:t>
                      </a:r>
                      <a:endParaRPr lang="ru-RU" sz="13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28384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22.04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 Light" pitchFamily="34" charset="0"/>
                          <a:cs typeface="Times New Roman" pitchFamily="18" charset="0"/>
                        </a:rPr>
                        <a:t>Компьютерная грамотность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14:00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478051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0" spc="-10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23.04</a:t>
                      </a:r>
                      <a:endParaRPr lang="ru-RU" sz="13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300" b="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Праздничное мероприятие в преддверии 9 мая в формате ВКС РГО «Знание» </a:t>
                      </a:r>
                      <a:endParaRPr lang="ru-RU" sz="1300" b="0" dirty="0">
                        <a:solidFill>
                          <a:schemeClr val="dk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300" b="0" dirty="0" smtClean="0">
                          <a:latin typeface="Times New Roman" pitchFamily="18" charset="0"/>
                          <a:cs typeface="Times New Roman" pitchFamily="18" charset="0"/>
                        </a:rPr>
                        <a:t>10:00</a:t>
                      </a:r>
                      <a:endParaRPr lang="ru-RU" sz="13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672259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0" i="0" spc="-10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24.04</a:t>
                      </a:r>
                      <a:endParaRPr lang="ru-RU" sz="1300" b="0" i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0" i="0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Участие в памятных мероприятиях, посвященных Дню участников ликвидации</a:t>
                      </a:r>
                      <a:r>
                        <a:rPr lang="ru-RU" sz="1300" b="0" i="0" baseline="0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последствий радиационных аварий и катастроф и памяти жертв этих аварий и катастроф</a:t>
                      </a:r>
                      <a:endParaRPr lang="ru-RU" sz="1300" b="0" i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300" b="0" i="0" dirty="0" smtClean="0">
                          <a:latin typeface="Times New Roman" pitchFamily="18" charset="0"/>
                          <a:cs typeface="Times New Roman" pitchFamily="18" charset="0"/>
                        </a:rPr>
                        <a:t>время уточняется</a:t>
                      </a:r>
                      <a:endParaRPr lang="ru-RU" sz="1300" b="0" i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46311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27.04</a:t>
                      </a:r>
                      <a:endParaRPr kumimoji="0" lang="ru-RU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 Light" pitchFamily="34" charset="0"/>
                          <a:cs typeface="Times New Roman" pitchFamily="18" charset="0"/>
                        </a:rPr>
                        <a:t>Встреча с психологом ОСФР по РК . Тема:«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Как найти общий язык представителям разных поколений?»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 Light" pitchFamily="34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11:00</a:t>
                      </a:r>
                      <a:endParaRPr kumimoji="0" lang="ru-RU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39177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28.04</a:t>
                      </a:r>
                      <a:endParaRPr kumimoji="0" lang="ru-RU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 Light" pitchFamily="34" charset="0"/>
                          <a:cs typeface="Times New Roman" pitchFamily="18" charset="0"/>
                        </a:rPr>
                        <a:t>Урок пенсионной грамотности. </a:t>
                      </a:r>
                      <a:endParaRPr kumimoji="0" lang="ru-RU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 Light" pitchFamily="34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14:00</a:t>
                      </a:r>
                      <a:endParaRPr kumimoji="0" lang="ru-RU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478051">
                <a:tc>
                  <a:txBody>
                    <a:bodyPr/>
                    <a:lstStyle/>
                    <a:p>
                      <a:r>
                        <a:rPr lang="ru-RU" sz="1300" b="0" dirty="0" smtClean="0">
                          <a:latin typeface="Times New Roman" pitchFamily="18" charset="0"/>
                          <a:cs typeface="Times New Roman" pitchFamily="18" charset="0"/>
                        </a:rPr>
                        <a:t>30.04</a:t>
                      </a:r>
                      <a:endParaRPr lang="ru-RU" sz="13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300" b="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Онлайн-викторина ко Дню коренных малочисленных народов России</a:t>
                      </a:r>
                      <a:endParaRPr lang="ru-RU" sz="1300" b="0" dirty="0">
                        <a:solidFill>
                          <a:schemeClr val="dk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3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время</a:t>
                      </a:r>
                      <a:r>
                        <a:rPr lang="ru-RU" sz="13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уточняется</a:t>
                      </a:r>
                      <a:endParaRPr lang="ru-RU" sz="13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948</TotalTime>
  <Words>208</Words>
  <Application>Microsoft Office PowerPoint</Application>
  <PresentationFormat>Произвольный</PresentationFormat>
  <Paragraphs>47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АПРЕЛЬ  2026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User</cp:lastModifiedBy>
  <cp:revision>83</cp:revision>
  <dcterms:created xsi:type="dcterms:W3CDTF">2025-11-06T11:20:25Z</dcterms:created>
  <dcterms:modified xsi:type="dcterms:W3CDTF">2026-03-27T09:47:37Z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