
<file path=[Content_Types].xml><?xml version="1.0" encoding="utf-8"?>
<Types xmlns="http://schemas.openxmlformats.org/package/2006/content-types"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3852" y="-12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3/25/2026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3/25/2026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3/25/2026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3/25/2026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3/25/2026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3/25/2026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:a16="http://schemas.microsoft.com/office/drawing/2014/main" xmlns="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:a16="http://schemas.microsoft.com/office/drawing/2014/main" xmlns="" id="{831A6B3A-DEB8-1728-64CF-9A15DC387F64}"/>
              </a:ext>
            </a:extLst>
          </p:cNvPr>
          <p:cNvSpPr/>
          <p:nvPr/>
        </p:nvSpPr>
        <p:spPr>
          <a:xfrm>
            <a:off x="0" y="7109460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xmlns="" id="{1C39AD9F-9756-18A1-4676-65FE77ABF3B2}"/>
              </a:ext>
            </a:extLst>
          </p:cNvPr>
          <p:cNvGrpSpPr/>
          <p:nvPr/>
        </p:nvGrpSpPr>
        <p:grpSpPr>
          <a:xfrm>
            <a:off x="5149850" y="839470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:a16="http://schemas.microsoft.com/office/drawing/2014/main" xmlns="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:a16="http://schemas.microsoft.com/office/drawing/2014/main" xmlns="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:a16="http://schemas.microsoft.com/office/drawing/2014/main" xmlns="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:a16="http://schemas.microsoft.com/office/drawing/2014/main" xmlns="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:a16="http://schemas.microsoft.com/office/drawing/2014/main" xmlns="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:a16="http://schemas.microsoft.com/office/drawing/2014/main" xmlns="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:a16="http://schemas.microsoft.com/office/drawing/2014/main" xmlns="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822835" y="316976"/>
            <a:ext cx="2316480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lang="ru-RU" dirty="0" smtClean="0"/>
              <a:t>на</a:t>
            </a:r>
            <a:r>
              <a:rPr spc="-5" dirty="0" smtClean="0"/>
              <a:t> </a:t>
            </a:r>
            <a:r>
              <a:rPr lang="ru-RU" spc="-5" dirty="0" smtClean="0"/>
              <a:t> апрель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:a16="http://schemas.microsoft.com/office/drawing/2014/main" xmlns="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41456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FFFFFF"/>
                </a:solidFill>
                <a:latin typeface="Calibri"/>
                <a:cs typeface="Calibri"/>
              </a:rPr>
              <a:t>контакты: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Адрес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: г.Феодосия ул. Украинская ,44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номер- +7(978)828-94-08</a:t>
            </a:r>
            <a:endParaRPr lang="ru-RU" sz="130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ФИО – Михайлова  Л.О.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:a16="http://schemas.microsoft.com/office/drawing/2014/main" xmlns="" id="{797366C2-E247-0149-04E1-7921DBE2C6E3}"/>
              </a:ext>
            </a:extLst>
          </p:cNvPr>
          <p:cNvSpPr txBox="1"/>
          <p:nvPr/>
        </p:nvSpPr>
        <p:spPr>
          <a:xfrm>
            <a:off x="3819087" y="7361555"/>
            <a:ext cx="3297554" cy="5759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 err="1">
                <a:solidFill>
                  <a:srgbClr val="58595B"/>
                </a:solidFill>
                <a:latin typeface="Calibri"/>
                <a:cs typeface="Calibri"/>
              </a:rPr>
              <a:t>пятница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09: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00</a:t>
            </a:r>
            <a:r>
              <a:rPr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dirty="0">
                <a:solidFill>
                  <a:srgbClr val="58595B"/>
                </a:solidFill>
                <a:latin typeface="Calibri"/>
                <a:cs typeface="Calibri"/>
              </a:rPr>
              <a:t>17:30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:a16="http://schemas.microsoft.com/office/drawing/2014/main" xmlns="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648895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lang="ru-RU" sz="800" dirty="0" smtClean="0">
                <a:solidFill>
                  <a:srgbClr val="FFFFFF"/>
                </a:solidFill>
                <a:latin typeface="Calibri"/>
                <a:cs typeface="Calibri"/>
              </a:rPr>
              <a:t>П</a:t>
            </a:r>
            <a:r>
              <a:rPr sz="800" dirty="0" smtClean="0">
                <a:solidFill>
                  <a:srgbClr val="FFFFFF"/>
                </a:solidFill>
                <a:latin typeface="Calibri"/>
                <a:cs typeface="Calibri"/>
              </a:rPr>
              <a:t>о</a:t>
            </a:r>
            <a:r>
              <a:rPr lang="ru-RU" sz="800" dirty="0" smtClean="0">
                <a:solidFill>
                  <a:srgbClr val="FFFFFF"/>
                </a:solidFill>
                <a:latin typeface="Calibri"/>
                <a:cs typeface="Calibri"/>
              </a:rPr>
              <a:t> Республике Крым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:a16="http://schemas.microsoft.com/office/drawing/2014/main" xmlns="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:a16="http://schemas.microsoft.com/office/drawing/2014/main" xmlns="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:a16="http://schemas.microsoft.com/office/drawing/2014/main" xmlns="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:a16="http://schemas.microsoft.com/office/drawing/2014/main" xmlns="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:a16="http://schemas.microsoft.com/office/drawing/2014/main" xmlns="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:a16="http://schemas.microsoft.com/office/drawing/2014/main" xmlns="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:a16="http://schemas.microsoft.com/office/drawing/2014/main" xmlns="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:a16="http://schemas.microsoft.com/office/drawing/2014/main" xmlns="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:a16="http://schemas.microsoft.com/office/drawing/2014/main" xmlns="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:a16="http://schemas.microsoft.com/office/drawing/2014/main" xmlns="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:a16="http://schemas.microsoft.com/office/drawing/2014/main" xmlns="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:a16="http://schemas.microsoft.com/office/drawing/2014/main" xmlns="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:a16="http://schemas.microsoft.com/office/drawing/2014/main" xmlns="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:a16="http://schemas.microsoft.com/office/drawing/2014/main" xmlns="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:a16="http://schemas.microsoft.com/office/drawing/2014/main" xmlns="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:a16="http://schemas.microsoft.com/office/drawing/2014/main" xmlns="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:a16="http://schemas.microsoft.com/office/drawing/2014/main" xmlns="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:a16="http://schemas.microsoft.com/office/drawing/2014/main" xmlns="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:a16="http://schemas.microsoft.com/office/drawing/2014/main" xmlns="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:a16="http://schemas.microsoft.com/office/drawing/2014/main" xmlns="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:a16="http://schemas.microsoft.com/office/drawing/2014/main" xmlns="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xmlns="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xmlns="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:a16="http://schemas.microsoft.com/office/drawing/2014/main" xmlns="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xmlns="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946103775"/>
              </p:ext>
            </p:extLst>
          </p:nvPr>
        </p:nvGraphicFramePr>
        <p:xfrm>
          <a:off x="0" y="1612901"/>
          <a:ext cx="7556500" cy="670939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39222">
                  <a:extLst>
                    <a:ext uri="{9D8B030D-6E8A-4147-A177-3AD203B41FA5}">
                      <a16:colId xmlns:a16="http://schemas.microsoft.com/office/drawing/2014/main" xmlns="" val="4074742491"/>
                    </a:ext>
                  </a:extLst>
                </a:gridCol>
                <a:gridCol w="6093782">
                  <a:extLst>
                    <a:ext uri="{9D8B030D-6E8A-4147-A177-3AD203B41FA5}">
                      <a16:colId xmlns:a16="http://schemas.microsoft.com/office/drawing/2014/main" xmlns="" val="3160443083"/>
                    </a:ext>
                  </a:extLst>
                </a:gridCol>
                <a:gridCol w="723496">
                  <a:extLst>
                    <a:ext uri="{9D8B030D-6E8A-4147-A177-3AD203B41FA5}">
                      <a16:colId xmlns:a16="http://schemas.microsoft.com/office/drawing/2014/main" xmlns="" val="3299580881"/>
                    </a:ext>
                  </a:extLst>
                </a:gridCol>
              </a:tblGrid>
              <a:tr h="457199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endParaRPr lang="ru-RU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42324205"/>
                  </a:ext>
                </a:extLst>
              </a:tr>
              <a:tr h="335279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02.04</a:t>
                      </a:r>
                      <a:endParaRPr lang="ru-RU" sz="14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/>
                        <a:t>Час здоровья и бодрости в </a:t>
                      </a:r>
                      <a:r>
                        <a:rPr lang="ru-RU" sz="1400" smtClean="0"/>
                        <a:t>Комсомольском парке(</a:t>
                      </a:r>
                      <a:r>
                        <a:rPr lang="ru-RU" sz="1400" baseline="0" smtClean="0"/>
                        <a:t> </a:t>
                      </a:r>
                      <a:r>
                        <a:rPr lang="ru-RU" sz="1400" smtClean="0"/>
                        <a:t>занятие </a:t>
                      </a:r>
                      <a:r>
                        <a:rPr lang="ru-RU" sz="1400" dirty="0" err="1" smtClean="0"/>
                        <a:t>Цигун</a:t>
                      </a:r>
                      <a:r>
                        <a:rPr lang="ru-RU" sz="1400" dirty="0" smtClean="0"/>
                        <a:t>, игра в настольный теннис)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4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spc="-10" dirty="0">
                          <a:solidFill>
                            <a:schemeClr val="tx1"/>
                          </a:solidFill>
                          <a:latin typeface="+mn-lt"/>
                          <a:cs typeface="Calibri"/>
                        </a:rPr>
                        <a:t>10:</a:t>
                      </a:r>
                      <a:r>
                        <a:rPr lang="ru-RU" sz="1400" b="0" spc="-25" dirty="0">
                          <a:solidFill>
                            <a:schemeClr val="tx1"/>
                          </a:solidFill>
                          <a:latin typeface="+mn-lt"/>
                          <a:cs typeface="Calibri"/>
                        </a:rPr>
                        <a:t>00</a:t>
                      </a:r>
                      <a:endParaRPr lang="ru-RU" sz="1400" b="0" dirty="0">
                        <a:solidFill>
                          <a:schemeClr val="tx1"/>
                        </a:solidFill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685952597"/>
                  </a:ext>
                </a:extLst>
              </a:tr>
              <a:tr h="274319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07.04</a:t>
                      </a:r>
                      <a:endParaRPr lang="ru-RU" sz="14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baseline="0" dirty="0" smtClean="0">
                          <a:latin typeface="+mn-lt"/>
                          <a:cs typeface="Calibri Light"/>
                        </a:rPr>
                        <a:t>Мастер-класс по рисованию на воде в технике  «</a:t>
                      </a:r>
                      <a:r>
                        <a:rPr lang="ru-RU" sz="1400" b="0" baseline="0" dirty="0" err="1" smtClean="0">
                          <a:latin typeface="+mn-lt"/>
                          <a:cs typeface="Calibri Light"/>
                        </a:rPr>
                        <a:t>Эбру</a:t>
                      </a:r>
                      <a:r>
                        <a:rPr lang="ru-RU" sz="1400" b="0" baseline="0" dirty="0" smtClean="0">
                          <a:latin typeface="+mn-lt"/>
                          <a:cs typeface="Calibri Light"/>
                        </a:rPr>
                        <a:t>»</a:t>
                      </a:r>
                      <a:endParaRPr lang="ru-RU" sz="14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400" b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10:00</a:t>
                      </a:r>
                      <a:endParaRPr lang="ru-RU" sz="14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958695914"/>
                  </a:ext>
                </a:extLst>
              </a:tr>
              <a:tr h="586873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09.04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«От Центра - к Центру!» Году единства</a:t>
                      </a:r>
                      <a:r>
                        <a:rPr lang="ru-RU" sz="1400" baseline="0" dirty="0" smtClean="0"/>
                        <a:t> народов России посвящается. Совместное мероприятие в ЦОСП Кировского района.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400" dirty="0" smtClean="0">
                          <a:solidFill>
                            <a:schemeClr val="tx1"/>
                          </a:solidFill>
                        </a:rPr>
                        <a:t>10:00</a:t>
                      </a:r>
                      <a:endParaRPr lang="ru-RU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32380059"/>
                  </a:ext>
                </a:extLst>
              </a:tr>
              <a:tr h="297816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14.04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0" dirty="0" smtClean="0">
                          <a:latin typeface="+mn-lt"/>
                          <a:cs typeface="Calibri Light"/>
                        </a:rPr>
                        <a:t>Урок цифровой грамотности:  Портал  государственных услуг.</a:t>
                      </a:r>
                      <a:r>
                        <a:rPr lang="ru-RU" sz="1400" dirty="0" smtClean="0"/>
                        <a:t> 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400" dirty="0" smtClean="0">
                          <a:solidFill>
                            <a:schemeClr val="tx1"/>
                          </a:solidFill>
                        </a:rPr>
                        <a:t>10: 00</a:t>
                      </a:r>
                      <a:endParaRPr lang="ru-RU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285857638"/>
                  </a:ext>
                </a:extLst>
              </a:tr>
              <a:tr h="506287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16.04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1.РГО Знание «Эхо Чернобыля.</a:t>
                      </a:r>
                      <a:r>
                        <a:rPr lang="ru-RU" sz="1400" baseline="0" dirty="0" smtClean="0"/>
                        <a:t> Подвиг ликвидаторов</a:t>
                      </a:r>
                      <a:r>
                        <a:rPr lang="ru-RU" sz="1400" dirty="0" smtClean="0"/>
                        <a:t>»</a:t>
                      </a:r>
                    </a:p>
                    <a:p>
                      <a:r>
                        <a:rPr lang="ru-RU" sz="1400" dirty="0" smtClean="0"/>
                        <a:t>2.Дню воинской славы России посвящается.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400" dirty="0" smtClean="0">
                          <a:solidFill>
                            <a:schemeClr val="tx1"/>
                          </a:solidFill>
                        </a:rPr>
                        <a:t>10-00</a:t>
                      </a:r>
                      <a:endParaRPr lang="ru-RU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758045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21.04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1. День местного самоуправления.</a:t>
                      </a:r>
                    </a:p>
                    <a:p>
                      <a:r>
                        <a:rPr lang="ru-RU" sz="1400" dirty="0" smtClean="0"/>
                        <a:t>2. Индивидуальное консультирование по  созданию  цифрового </a:t>
                      </a:r>
                      <a:r>
                        <a:rPr lang="en-US" sz="1400" dirty="0" smtClean="0"/>
                        <a:t>ID </a:t>
                      </a:r>
                      <a:r>
                        <a:rPr lang="ru-RU" sz="1400" dirty="0" smtClean="0"/>
                        <a:t>,</a:t>
                      </a:r>
                      <a:r>
                        <a:rPr lang="ru-RU" sz="1400" baseline="0" dirty="0" smtClean="0"/>
                        <a:t> а также  по </a:t>
                      </a:r>
                      <a:r>
                        <a:rPr lang="ru-RU" sz="1400" dirty="0" smtClean="0"/>
                        <a:t>пенсионным и социальным вопросам.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400" dirty="0" smtClean="0">
                          <a:solidFill>
                            <a:schemeClr val="tx1"/>
                          </a:solidFill>
                        </a:rPr>
                        <a:t>10-00</a:t>
                      </a:r>
                      <a:endParaRPr lang="ru-RU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714758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23.04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/>
                        <a:t>1.РГО</a:t>
                      </a:r>
                      <a:r>
                        <a:rPr lang="ru-RU" sz="1400" baseline="0" dirty="0" smtClean="0"/>
                        <a:t> «</a:t>
                      </a:r>
                      <a:r>
                        <a:rPr lang="ru-RU" sz="1400" dirty="0" smtClean="0"/>
                        <a:t>Знание» -В преддверии 9 мая в формате ВКС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/>
                        <a:t>2.Литературный клуб. Читаем вместе любимые произведения</a:t>
                      </a:r>
                      <a:r>
                        <a:rPr lang="ru-RU" sz="1400" baseline="0" dirty="0" smtClean="0"/>
                        <a:t> народных </a:t>
                      </a:r>
                      <a:r>
                        <a:rPr lang="ru-RU" sz="1400" baseline="0" dirty="0" err="1" smtClean="0"/>
                        <a:t>поэтов-</a:t>
                      </a:r>
                      <a:r>
                        <a:rPr lang="ru-RU" sz="1400" dirty="0" err="1" smtClean="0"/>
                        <a:t>Году</a:t>
                      </a:r>
                      <a:r>
                        <a:rPr lang="ru-RU" sz="1400" dirty="0" smtClean="0"/>
                        <a:t> единства</a:t>
                      </a:r>
                      <a:r>
                        <a:rPr lang="ru-RU" sz="1400" baseline="0" dirty="0" smtClean="0"/>
                        <a:t> народов России посвящается!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400" dirty="0" smtClean="0">
                          <a:solidFill>
                            <a:schemeClr val="tx1"/>
                          </a:solidFill>
                        </a:rPr>
                        <a:t>10:00</a:t>
                      </a:r>
                      <a:endParaRPr lang="ru-RU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200774102"/>
                  </a:ext>
                </a:extLst>
              </a:tr>
              <a:tr h="506287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26.04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/>
                        <a:t>День  открытых дверей  для участников ликвидации последствий радиационных аварий и катастроф </a:t>
                      </a:r>
                      <a:r>
                        <a:rPr lang="ru-RU" sz="1400" baseline="0" dirty="0" smtClean="0"/>
                        <a:t> </a:t>
                      </a:r>
                      <a:r>
                        <a:rPr lang="ru-RU" sz="1400" baseline="0" smtClean="0"/>
                        <a:t>и пострадавших на ЧАЭС.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400" dirty="0" smtClean="0">
                          <a:solidFill>
                            <a:schemeClr val="tx1"/>
                          </a:solidFill>
                        </a:rPr>
                        <a:t>10-00</a:t>
                      </a:r>
                      <a:endParaRPr lang="ru-RU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714758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28.04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dirty="0" err="1" smtClean="0">
                          <a:latin typeface="+mn-lt"/>
                          <a:cs typeface="Calibri Light"/>
                        </a:rPr>
                        <a:t>Он-лайн</a:t>
                      </a:r>
                      <a:r>
                        <a:rPr lang="ru-RU" sz="1400" b="0" dirty="0" smtClean="0">
                          <a:latin typeface="+mn-lt"/>
                          <a:cs typeface="Calibri Light"/>
                        </a:rPr>
                        <a:t> урок пенсионной грамотности</a:t>
                      </a:r>
                      <a:r>
                        <a:rPr lang="ru-RU" sz="1400" b="0" baseline="0" dirty="0" smtClean="0">
                          <a:latin typeface="+mn-lt"/>
                          <a:cs typeface="Calibri Light"/>
                        </a:rPr>
                        <a:t> на тему : «</a:t>
                      </a:r>
                      <a:r>
                        <a:rPr lang="ru-RU" sz="1400" b="0" dirty="0" smtClean="0">
                          <a:latin typeface="+mn-lt"/>
                          <a:cs typeface="Calibri Light"/>
                        </a:rPr>
                        <a:t>Все о назначении и перерасчетах пенсии» с подключением Кировского, Советского и  ЦОСП г. Судак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400" dirty="0" smtClean="0">
                          <a:solidFill>
                            <a:schemeClr val="tx1"/>
                          </a:solidFill>
                        </a:rPr>
                        <a:t>10:00</a:t>
                      </a:r>
                      <a:endParaRPr lang="ru-RU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663888923"/>
                  </a:ext>
                </a:extLst>
              </a:tr>
              <a:tr h="923229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30.04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marR="0" indent="-34290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eriod"/>
                        <a:tabLst/>
                        <a:defRPr/>
                      </a:pPr>
                      <a:r>
                        <a:rPr lang="ru-RU" sz="1400" dirty="0" err="1" smtClean="0"/>
                        <a:t>Он-лайн</a:t>
                      </a:r>
                      <a:r>
                        <a:rPr lang="ru-RU" sz="1400" dirty="0" smtClean="0"/>
                        <a:t> викторина «К  дню  коренных малочисленных  народов России». Году единства</a:t>
                      </a:r>
                      <a:r>
                        <a:rPr lang="ru-RU" sz="1400" baseline="0" dirty="0" smtClean="0"/>
                        <a:t> народов России посвящается.</a:t>
                      </a:r>
                      <a:endParaRPr lang="ru-RU" sz="1400" dirty="0" smtClean="0"/>
                    </a:p>
                    <a:p>
                      <a:pPr marL="342900" marR="0" indent="-34290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eriod"/>
                        <a:tabLst/>
                        <a:defRPr/>
                      </a:pPr>
                      <a:r>
                        <a:rPr lang="ru-RU" sz="1400" dirty="0" smtClean="0"/>
                        <a:t>Русское географическое общество.</a:t>
                      </a:r>
                      <a:r>
                        <a:rPr lang="ru-RU" sz="1400" baseline="0" dirty="0" smtClean="0"/>
                        <a:t> Фильм: Открываем Россию заново. Вместе.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400" dirty="0" smtClean="0"/>
                        <a:t>  10-00</a:t>
                      </a:r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18899382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706</TotalTime>
  <Words>256</Words>
  <Application>Microsoft Office PowerPoint</Application>
  <PresentationFormat>Произвольный</PresentationFormat>
  <Paragraphs>47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МЕРОПРИЯТИЯ на  апрель 2026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user</cp:lastModifiedBy>
  <cp:revision>71</cp:revision>
  <dcterms:created xsi:type="dcterms:W3CDTF">2025-11-06T11:20:25Z</dcterms:created>
  <dcterms:modified xsi:type="dcterms:W3CDTF">2026-03-25T08:35:10Z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