
<file path=[Content_Types].xml><?xml version="1.0" encoding="utf-8"?>
<Types xmlns="http://schemas.openxmlformats.org/package/2006/content-types"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3384" y="-12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3/24/2026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3/24/2026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3/24/2026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3/24/2026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3/24/2026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3/24/2026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="" xmlns:a16="http://schemas.microsoft.com/office/drawing/2014/main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="" xmlns:a16="http://schemas.microsoft.com/office/drawing/2014/main" id="{831A6B3A-DEB8-1728-64CF-9A15DC387F64}"/>
              </a:ext>
            </a:extLst>
          </p:cNvPr>
          <p:cNvSpPr/>
          <p:nvPr/>
        </p:nvSpPr>
        <p:spPr>
          <a:xfrm>
            <a:off x="210820" y="7109460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="" xmlns:a16="http://schemas.microsoft.com/office/drawing/2014/main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="" xmlns:a16="http://schemas.microsoft.com/office/drawing/2014/main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="" xmlns:a16="http://schemas.microsoft.com/office/drawing/2014/main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="" xmlns:a16="http://schemas.microsoft.com/office/drawing/2014/main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="" xmlns:a16="http://schemas.microsoft.com/office/drawing/2014/main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="" xmlns:a16="http://schemas.microsoft.com/office/drawing/2014/main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="" xmlns:a16="http://schemas.microsoft.com/office/drawing/2014/main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="" xmlns:a16="http://schemas.microsoft.com/office/drawing/2014/main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778250" y="316976"/>
            <a:ext cx="3361065" cy="779381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smtClean="0"/>
              <a:t>МЕРОПРИЯТИ</a:t>
            </a:r>
            <a:r>
              <a:rPr lang="ru-RU" spc="-10" dirty="0" smtClean="0"/>
              <a:t>Я    </a:t>
            </a:r>
            <a:br>
              <a:rPr lang="ru-RU" spc="-10" dirty="0" smtClean="0"/>
            </a:br>
            <a:r>
              <a:rPr smtClean="0"/>
              <a:t>НА</a:t>
            </a:r>
            <a:r>
              <a:rPr spc="-5" smtClean="0"/>
              <a:t> </a:t>
            </a:r>
            <a:r>
              <a:rPr lang="ru-RU" spc="-5" dirty="0" smtClean="0"/>
              <a:t>АПРЕЛЬ </a:t>
            </a:r>
            <a:r>
              <a:rPr spc="-20" smtClean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="" xmlns:a16="http://schemas.microsoft.com/office/drawing/2014/main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26324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FFFFFF"/>
                </a:solidFill>
                <a:latin typeface="Calibri"/>
                <a:cs typeface="Calibri"/>
              </a:rPr>
              <a:t>контакты: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Адрес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: Республика Крым, Кировский район,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пгт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. Кировское ул. Розы Люксембург,20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номер: +7978 7901208 Конева Елена Григорьевна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="" xmlns:a16="http://schemas.microsoft.com/office/drawing/2014/main" id="{797366C2-E247-0149-04E1-7921DBE2C6E3}"/>
              </a:ext>
            </a:extLst>
          </p:cNvPr>
          <p:cNvSpPr txBox="1"/>
          <p:nvPr/>
        </p:nvSpPr>
        <p:spPr>
          <a:xfrm>
            <a:off x="3849688" y="7418402"/>
            <a:ext cx="3297554" cy="75148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R="5080" algn="r"/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lang="ru-RU" sz="1600" b="1" spc="-6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работы: </a:t>
            </a:r>
          </a:p>
          <a:p>
            <a:pPr marR="5080" algn="r"/>
            <a:r>
              <a:rPr lang="ru-RU"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понедельник 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lang="ru-RU"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четверг</a:t>
            </a:r>
            <a:r>
              <a:rPr lang="ru-RU"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09:00</a:t>
            </a:r>
            <a:r>
              <a:rPr lang="ru-RU"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lang="ru-RU" sz="1600" b="1" spc="-1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18:00</a:t>
            </a:r>
          </a:p>
          <a:p>
            <a:pPr marR="5080" algn="r"/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пятница 09:00 – 16:45</a:t>
            </a:r>
            <a:endParaRPr lang="ru-RU"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="" xmlns:a16="http://schemas.microsoft.com/office/drawing/2014/main" id="{C92CC961-9BC4-F300-E421-2713ABA11078}"/>
              </a:ext>
            </a:extLst>
          </p:cNvPr>
          <p:cNvSpPr txBox="1"/>
          <p:nvPr/>
        </p:nvSpPr>
        <p:spPr>
          <a:xfrm>
            <a:off x="5707076" y="9061476"/>
            <a:ext cx="1333798" cy="546302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lang="ru-RU" sz="800" spc="-10" dirty="0" smtClean="0">
                <a:solidFill>
                  <a:srgbClr val="FFFFFF"/>
                </a:solidFill>
                <a:latin typeface="Calibri"/>
                <a:cs typeface="Calibri"/>
              </a:rPr>
              <a:t>Отделение фонда пенсионного и социального страхования Российской Федерации по Республике Крым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="" xmlns:a16="http://schemas.microsoft.com/office/drawing/2014/main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="" xmlns:a16="http://schemas.microsoft.com/office/drawing/2014/main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="" xmlns:a16="http://schemas.microsoft.com/office/drawing/2014/main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="" xmlns:a16="http://schemas.microsoft.com/office/drawing/2014/main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="" xmlns:a16="http://schemas.microsoft.com/office/drawing/2014/main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="" xmlns:a16="http://schemas.microsoft.com/office/drawing/2014/main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="" xmlns:a16="http://schemas.microsoft.com/office/drawing/2014/main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="" xmlns:a16="http://schemas.microsoft.com/office/drawing/2014/main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="" xmlns:a16="http://schemas.microsoft.com/office/drawing/2014/main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="" xmlns:a16="http://schemas.microsoft.com/office/drawing/2014/main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="" xmlns:a16="http://schemas.microsoft.com/office/drawing/2014/main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="" xmlns:a16="http://schemas.microsoft.com/office/drawing/2014/main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="" xmlns:a16="http://schemas.microsoft.com/office/drawing/2014/main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="" xmlns:a16="http://schemas.microsoft.com/office/drawing/2014/main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="" xmlns:a16="http://schemas.microsoft.com/office/drawing/2014/main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="" xmlns:a16="http://schemas.microsoft.com/office/drawing/2014/main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="" xmlns:a16="http://schemas.microsoft.com/office/drawing/2014/main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="" xmlns:a16="http://schemas.microsoft.com/office/drawing/2014/main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="" xmlns:a16="http://schemas.microsoft.com/office/drawing/2014/main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="" xmlns:a16="http://schemas.microsoft.com/office/drawing/2014/main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="" xmlns:a16="http://schemas.microsoft.com/office/drawing/2014/main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="" xmlns:a16="http://schemas.microsoft.com/office/drawing/2014/main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="" xmlns:a16="http://schemas.microsoft.com/office/drawing/2014/main" id="{D4CE132A-9208-32F1-BD98-5734B46FED0C}"/>
              </a:ext>
            </a:extLst>
          </p:cNvPr>
          <p:cNvSpPr/>
          <p:nvPr/>
        </p:nvSpPr>
        <p:spPr>
          <a:xfrm>
            <a:off x="6064266" y="820422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="" xmlns:a16="http://schemas.microsoft.com/office/drawing/2014/main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35704" y="841853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="" xmlns:a16="http://schemas.microsoft.com/office/drawing/2014/main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="" xmlns:a16="http://schemas.microsoft.com/office/drawing/2014/main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1946103775"/>
              </p:ext>
            </p:extLst>
          </p:nvPr>
        </p:nvGraphicFramePr>
        <p:xfrm>
          <a:off x="349227" y="1703362"/>
          <a:ext cx="6786610" cy="564550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2051">
                  <a:extLst>
                    <a:ext uri="{9D8B030D-6E8A-4147-A177-3AD203B41FA5}">
                      <a16:colId xmlns="" xmlns:a16="http://schemas.microsoft.com/office/drawing/2014/main" val="4074742491"/>
                    </a:ext>
                  </a:extLst>
                </a:gridCol>
                <a:gridCol w="4655852">
                  <a:extLst>
                    <a:ext uri="{9D8B030D-6E8A-4147-A177-3AD203B41FA5}">
                      <a16:colId xmlns="" xmlns:a16="http://schemas.microsoft.com/office/drawing/2014/main" val="3160443083"/>
                    </a:ext>
                  </a:extLst>
                </a:gridCol>
                <a:gridCol w="1288707">
                  <a:extLst>
                    <a:ext uri="{9D8B030D-6E8A-4147-A177-3AD203B41FA5}">
                      <a16:colId xmlns="" xmlns:a16="http://schemas.microsoft.com/office/drawing/2014/main" val="3299580881"/>
                    </a:ext>
                  </a:extLst>
                </a:gridCol>
              </a:tblGrid>
              <a:tr h="702922">
                <a:tc>
                  <a:txBody>
                    <a:bodyPr/>
                    <a:lstStyle/>
                    <a:p>
                      <a:pPr algn="ctr"/>
                      <a:endParaRPr lang="ru-RU" dirty="0" smtClean="0">
                        <a:latin typeface="+mn-lt"/>
                      </a:endParaRPr>
                    </a:p>
                    <a:p>
                      <a:pPr algn="ctr"/>
                      <a:endParaRPr lang="ru-RU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42324205"/>
                  </a:ext>
                </a:extLst>
              </a:tr>
              <a:tr h="29721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03.04</a:t>
                      </a:r>
                      <a:endParaRPr lang="ru-RU" sz="14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Урок цифровой </a:t>
                      </a:r>
                      <a:r>
                        <a:rPr lang="ru-RU" sz="1400" b="0" baseline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грамотности 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spc="-1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16-</a:t>
                      </a:r>
                      <a:r>
                        <a:rPr lang="ru-RU" sz="1400" b="0" spc="-25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  <a:endParaRPr lang="ru-RU" sz="14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685952597"/>
                  </a:ext>
                </a:extLst>
              </a:tr>
              <a:tr h="25273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07.04</a:t>
                      </a:r>
                      <a:endParaRPr lang="ru-RU" sz="14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Финансовая</a:t>
                      </a:r>
                      <a:r>
                        <a:rPr lang="ru-RU" sz="1400" baseline="0" dirty="0" smtClean="0"/>
                        <a:t> </a:t>
                      </a:r>
                      <a:r>
                        <a:rPr lang="ru-RU" sz="1400" dirty="0" smtClean="0"/>
                        <a:t>грамотность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0" dirty="0" smtClean="0">
                          <a:latin typeface="+mn-lt"/>
                        </a:rPr>
                        <a:t>15-00</a:t>
                      </a:r>
                      <a:endParaRPr lang="ru-RU" sz="1400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958695914"/>
                  </a:ext>
                </a:extLst>
              </a:tr>
              <a:tr h="687742">
                <a:tc>
                  <a:txBody>
                    <a:bodyPr/>
                    <a:lstStyle/>
                    <a:p>
                      <a:r>
                        <a:rPr lang="ru-RU" sz="1400" b="1" dirty="0" smtClean="0"/>
                        <a:t>09.04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Совместное мероприятие с ЦОСП в г. Феодосия «От Центра к Центру – году </a:t>
                      </a:r>
                      <a:r>
                        <a:rPr lang="ru-RU" sz="1400" b="0" baseline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 Единства народов России посвящается»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10-00</a:t>
                      </a:r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32380059"/>
                  </a:ext>
                </a:extLst>
              </a:tr>
              <a:tr h="537704">
                <a:tc>
                  <a:txBody>
                    <a:bodyPr/>
                    <a:lstStyle/>
                    <a:p>
                      <a:r>
                        <a:rPr lang="ru-RU" sz="1400" b="1" dirty="0" smtClean="0"/>
                        <a:t>13.04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Мероприятие приуроченное Дню освобождения Кировского района от немецко-фашистских захватчиков</a:t>
                      </a:r>
                      <a:r>
                        <a:rPr lang="ru-RU" sz="1400" baseline="0" dirty="0" smtClean="0"/>
                        <a:t> </a:t>
                      </a:r>
                      <a:r>
                        <a:rPr lang="ru-RU" sz="1400" dirty="0" smtClean="0"/>
                        <a:t>(совместно</a:t>
                      </a:r>
                      <a:r>
                        <a:rPr lang="ru-RU" sz="1400" baseline="0" dirty="0" smtClean="0"/>
                        <a:t> с Единой Россией</a:t>
                      </a:r>
                      <a:r>
                        <a:rPr lang="ru-RU" sz="1400" dirty="0" smtClean="0"/>
                        <a:t>)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10-00</a:t>
                      </a:r>
                      <a:endParaRPr lang="ru-RU" sz="1400" dirty="0"/>
                    </a:p>
                  </a:txBody>
                  <a:tcPr/>
                </a:tc>
              </a:tr>
              <a:tr h="537704">
                <a:tc>
                  <a:txBody>
                    <a:bodyPr/>
                    <a:lstStyle/>
                    <a:p>
                      <a:r>
                        <a:rPr lang="ru-RU" sz="1400" b="1" dirty="0" smtClean="0"/>
                        <a:t>14.04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Мероприятие посвященное православной Пасхе и главным традициям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14-00</a:t>
                      </a:r>
                    </a:p>
                    <a:p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285857638"/>
                  </a:ext>
                </a:extLst>
              </a:tr>
              <a:tr h="323054">
                <a:tc>
                  <a:txBody>
                    <a:bodyPr/>
                    <a:lstStyle/>
                    <a:p>
                      <a:r>
                        <a:rPr lang="ru-RU" sz="1400" b="1" dirty="0" smtClean="0"/>
                        <a:t>16.04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/>
                        <a:t>РО Знание «Эхо Чернобыля. Подвиг ликвидаторов.</a:t>
                      </a:r>
                      <a:r>
                        <a:rPr lang="ru-RU" sz="1400" baseline="0" dirty="0" smtClean="0"/>
                        <a:t>»</a:t>
                      </a:r>
                      <a:endParaRPr lang="ru-RU" sz="14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10-00</a:t>
                      </a:r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200774102"/>
                  </a:ext>
                </a:extLst>
              </a:tr>
              <a:tr h="291816">
                <a:tc>
                  <a:txBody>
                    <a:bodyPr/>
                    <a:lstStyle/>
                    <a:p>
                      <a:r>
                        <a:rPr lang="ru-RU" sz="1400" b="1" dirty="0" smtClean="0"/>
                        <a:t>17.04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Рукоделие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16-00</a:t>
                      </a:r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663888923"/>
                  </a:ext>
                </a:extLst>
              </a:tr>
              <a:tr h="343717">
                <a:tc>
                  <a:txBody>
                    <a:bodyPr/>
                    <a:lstStyle/>
                    <a:p>
                      <a:r>
                        <a:rPr lang="ru-RU" sz="1400" b="1" dirty="0" smtClean="0"/>
                        <a:t>21.04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Урок цифровой</a:t>
                      </a:r>
                      <a:r>
                        <a:rPr lang="ru-RU" sz="1400" b="0" baseline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 грамотности </a:t>
                      </a:r>
                      <a:endParaRPr lang="ru-RU" sz="14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/>
                        <a:t>16-00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775152705"/>
                  </a:ext>
                </a:extLst>
              </a:tr>
              <a:tr h="285752">
                <a:tc>
                  <a:txBody>
                    <a:bodyPr/>
                    <a:lstStyle/>
                    <a:p>
                      <a:r>
                        <a:rPr lang="ru-RU" sz="1400" b="1" dirty="0" smtClean="0"/>
                        <a:t>24.04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dirty="0" err="1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Библио-ночь</a:t>
                      </a:r>
                      <a:r>
                        <a:rPr lang="ru-RU" sz="1400" b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 «Год Единства</a:t>
                      </a:r>
                      <a:r>
                        <a:rPr lang="ru-RU" sz="1400" b="0" baseline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 народов России»</a:t>
                      </a:r>
                      <a:endParaRPr lang="ru-RU" sz="14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/>
                        <a:t>14-00</a:t>
                      </a:r>
                    </a:p>
                  </a:txBody>
                  <a:tcPr/>
                </a:tc>
              </a:tr>
              <a:tr h="409580">
                <a:tc>
                  <a:txBody>
                    <a:bodyPr/>
                    <a:lstStyle/>
                    <a:p>
                      <a:r>
                        <a:rPr lang="ru-RU" sz="1400" b="1" dirty="0" smtClean="0"/>
                        <a:t>28.04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Урок пенсионной грамотности</a:t>
                      </a:r>
                      <a:r>
                        <a:rPr lang="ru-RU" sz="1400" baseline="0" dirty="0" smtClean="0"/>
                        <a:t> «Все о назначении и перерасчетах пенсий»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/>
                        <a:t>11-00</a:t>
                      </a:r>
                    </a:p>
                  </a:txBody>
                  <a:tcPr/>
                </a:tc>
              </a:tr>
              <a:tr h="537704">
                <a:tc>
                  <a:txBody>
                    <a:bodyPr/>
                    <a:lstStyle/>
                    <a:p>
                      <a:r>
                        <a:rPr lang="ru-RU" sz="1400" b="1" dirty="0" smtClean="0"/>
                        <a:t>30.04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 </a:t>
                      </a:r>
                      <a:r>
                        <a:rPr lang="ru-RU" sz="1400" dirty="0" err="1" smtClean="0"/>
                        <a:t>Онлайн-викторина</a:t>
                      </a:r>
                      <a:r>
                        <a:rPr lang="ru-RU" sz="1400" smtClean="0"/>
                        <a:t> ко </a:t>
                      </a:r>
                      <a:r>
                        <a:rPr lang="ru-RU" sz="1400" dirty="0" smtClean="0"/>
                        <a:t>Дню коренных малочисленных народов России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/>
                        <a:t>Время уточняется</a:t>
                      </a:r>
                      <a:endParaRPr lang="ru-RU" sz="1400" dirty="0" smtClean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637</TotalTime>
  <Words>162</Words>
  <Application>Microsoft Office PowerPoint</Application>
  <PresentationFormat>Произвольный</PresentationFormat>
  <Paragraphs>44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МЕРОПРИЯТИЯ     НА АПРЕЛЬ 2026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091DodoSU</cp:lastModifiedBy>
  <cp:revision>51</cp:revision>
  <dcterms:created xsi:type="dcterms:W3CDTF">2025-11-06T11:20:25Z</dcterms:created>
  <dcterms:modified xsi:type="dcterms:W3CDTF">2026-03-24T12:24:08Z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