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131B39-5C44-4A1B-BC7B-4A93B5DA7BC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CC703A-4C5C-4286-90D3-855C74E6077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5B3899A-BDF8-4404-9B68-FBE962EC4C9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085F1FD-CBF0-450A-A455-16B8C49DDAF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49E6B5D-A5DD-42DF-BEB2-7A0EF1DA8A6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4503F4-42FF-427A-91BD-B5B0CD5C63C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DC72CAA-E6B4-487F-9321-03E9C07893E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A453CE-11D7-4870-BBAD-2CF372B23EC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8AACAE-81DD-4E07-BDF8-1C24FC69D8F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87095C4-BBC4-4058-879C-022F7855C48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7D5399D-B322-4902-A06F-3BFBDF3E079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7B1C346-01D7-4ACD-9139-402C6605672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B236DE5-B3A7-4241-BA78-26A1F377ACD6}" type="slidenum">
              <a: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720" cy="165600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>
              <a:gd name="textAreaLeft" fmla="*/ 0 w 7343280"/>
              <a:gd name="textAreaRight" fmla="*/ 7345800 w 7343280"/>
              <a:gd name="textAreaTop" fmla="*/ 0 h 3581280"/>
              <a:gd name="textAreaBottom" fmla="*/ 3583800 h 35812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81840" y="8587080"/>
            <a:ext cx="1145520" cy="130320"/>
            <a:chOff x="681840" y="8587080"/>
            <a:chExt cx="1145520" cy="13032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81840" y="8587080"/>
              <a:ext cx="100800" cy="130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808920" y="8588880"/>
              <a:ext cx="92160" cy="127080"/>
            </a:xfrm>
            <a:custGeom>
              <a:avLst/>
              <a:gdLst>
                <a:gd name="textAreaLeft" fmla="*/ 0 w 92160"/>
                <a:gd name="textAreaRight" fmla="*/ 94680 w 92160"/>
                <a:gd name="textAreaTop" fmla="*/ 0 h 127080"/>
                <a:gd name="textAreaBottom" fmla="*/ 129600 h 1270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926280" y="8587080"/>
              <a:ext cx="289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39120" y="8587080"/>
              <a:ext cx="316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82920" y="8588880"/>
              <a:ext cx="10764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716840" y="8588880"/>
              <a:ext cx="110520" cy="12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822920" y="234000"/>
            <a:ext cx="2481480" cy="10076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4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4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400" spc="-7" strike="noStrike">
                <a:solidFill>
                  <a:srgbClr val="ffffff"/>
                </a:solidFill>
                <a:latin typeface="Calibri"/>
              </a:rPr>
              <a:t>  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АПРЕЛЬ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803080"/>
            <a:ext cx="5111640" cy="174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32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32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32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32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32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32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пгт. Первомайское, пер. Садовый, дом 4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 (з6552) 77001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Мельникова Татьяна Петровна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 flipV="1" rot="10800000">
            <a:off x="2340360" y="8176320"/>
            <a:ext cx="3166200" cy="7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4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   </a:t>
            </a:r>
            <a:r>
              <a:rPr b="0" lang="ru-RU" sz="14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Calibri"/>
                <a:ea typeface="DejaVu Sans"/>
              </a:rPr>
              <a:t>понедельник – четверг  09:00 – 18:00 пятница    09:00 -  16:45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51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6" strike="noStrike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5320" cy="680760"/>
            <a:chOff x="512280" y="489240"/>
            <a:chExt cx="2515320" cy="680760"/>
          </a:xfrm>
        </p:grpSpPr>
        <p:pic>
          <p:nvPicPr>
            <p:cNvPr id="53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000" cy="662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715320"/>
              <a:ext cx="292680" cy="126720"/>
            </a:xfrm>
            <a:custGeom>
              <a:avLst/>
              <a:gdLst>
                <a:gd name="textAreaLeft" fmla="*/ 0 w 292680"/>
                <a:gd name="textAreaRight" fmla="*/ 295200 w 292680"/>
                <a:gd name="textAreaTop" fmla="*/ 0 h 126720"/>
                <a:gd name="textAreaBottom" fmla="*/ 128520 h 1267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715320"/>
              <a:ext cx="445320" cy="102960"/>
              <a:chOff x="1917720" y="715320"/>
              <a:chExt cx="445320" cy="10296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715320"/>
                <a:ext cx="288360" cy="102960"/>
              </a:xfrm>
              <a:custGeom>
                <a:avLst/>
                <a:gdLst>
                  <a:gd name="textAreaLeft" fmla="*/ 0 w 288360"/>
                  <a:gd name="textAreaRight" fmla="*/ 290880 w 288360"/>
                  <a:gd name="textAreaTop" fmla="*/ 0 h 102960"/>
                  <a:gd name="textAreaBottom" fmla="*/ 104760 h 1029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57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715320"/>
                <a:ext cx="118800" cy="102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878400"/>
              <a:ext cx="157320" cy="1047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879480"/>
              <a:ext cx="675000" cy="125640"/>
              <a:chOff x="1762920" y="879480"/>
              <a:chExt cx="675000" cy="125640"/>
            </a:xfrm>
          </p:grpSpPr>
          <p:pic>
            <p:nvPicPr>
              <p:cNvPr id="60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879480"/>
                <a:ext cx="120240" cy="102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879480"/>
                <a:ext cx="520200" cy="125640"/>
              </a:xfrm>
              <a:custGeom>
                <a:avLst/>
                <a:gdLst>
                  <a:gd name="textAreaLeft" fmla="*/ 0 w 520200"/>
                  <a:gd name="textAreaRight" fmla="*/ 522720 w 520200"/>
                  <a:gd name="textAreaTop" fmla="*/ 0 h 125640"/>
                  <a:gd name="textAreaBottom" fmla="*/ 127440 h 12564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879480"/>
              <a:ext cx="288360" cy="102240"/>
              <a:chOff x="2489040" y="879480"/>
              <a:chExt cx="288360" cy="102240"/>
            </a:xfrm>
          </p:grpSpPr>
          <p:pic>
            <p:nvPicPr>
              <p:cNvPr id="63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879480"/>
                <a:ext cx="127440" cy="102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879480"/>
                <a:ext cx="118440" cy="102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041120"/>
              <a:ext cx="1470960" cy="128880"/>
              <a:chOff x="1556640" y="1041120"/>
              <a:chExt cx="1470960" cy="128880"/>
            </a:xfrm>
          </p:grpSpPr>
          <p:pic>
            <p:nvPicPr>
              <p:cNvPr id="66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046520"/>
                <a:ext cx="140760" cy="106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046520"/>
                <a:ext cx="162000" cy="106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041120"/>
                <a:ext cx="357840" cy="128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046520"/>
                <a:ext cx="162000" cy="106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045800"/>
                <a:ext cx="136080" cy="102240"/>
              </a:xfrm>
              <a:custGeom>
                <a:avLst/>
                <a:gdLst>
                  <a:gd name="textAreaLeft" fmla="*/ 0 w 136080"/>
                  <a:gd name="textAreaRight" fmla="*/ 138600 w 136080"/>
                  <a:gd name="textAreaTop" fmla="*/ 0 h 102240"/>
                  <a:gd name="textAreaBottom" fmla="*/ 104040 h 10224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71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045800"/>
                <a:ext cx="167760" cy="124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045800"/>
                <a:ext cx="165960" cy="102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4" name="Овал 3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5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9680" cy="859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897840" y="1242360"/>
          <a:ext cx="6471000" cy="7158960"/>
        </p:xfrm>
        <a:graphic>
          <a:graphicData uri="http://schemas.openxmlformats.org/drawingml/2006/table">
            <a:tbl>
              <a:tblPr/>
              <a:tblGrid>
                <a:gridCol w="648000"/>
                <a:gridCol w="4824360"/>
                <a:gridCol w="998640"/>
              </a:tblGrid>
              <a:tr h="4320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chemeClr val="lt1"/>
                          </a:solidFill>
                          <a:latin typeface="Times New Roman"/>
                        </a:rPr>
                        <a:t>Дата</a:t>
                      </a:r>
                      <a:r>
                        <a:rPr b="1" lang="ru-RU" sz="16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 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28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.0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Праздничная программа «Смеёмся вместе». </a:t>
                      </a: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Встреча со специалистом библиотеки.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45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03.04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Мастер –класс «Подготовка  к празднованию Светлого Христово Воскресенья»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2:00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45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03.04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Семинар на тему: «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Продолжительность и качество сна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залог продуктивной жизнедеятельности</a:t>
                      </a: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». Специалист ЦРБ.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88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08</a:t>
                      </a:r>
                      <a:r>
                        <a:rPr b="0" lang="ru-RU" sz="12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.</a:t>
                      </a:r>
                      <a:r>
                        <a:rPr b="0" lang="en-US" sz="12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Цифровая грамотность.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Встреча со специалистом профильного отдела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15:</a:t>
                      </a:r>
                      <a:r>
                        <a:rPr b="0" lang="ru-RU" sz="12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Митинг и возложение цветов  «День освобождения Первомайского района»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</a:t>
                      </a:r>
                      <a:r>
                        <a:rPr b="0" lang="ru-RU" sz="12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0.</a:t>
                      </a:r>
                      <a:r>
                        <a:rPr b="0" lang="en-US" sz="12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Семинар на тему: «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Соблюдение режима дня в пожилом возрасте - залог активного долголетия</a:t>
                      </a: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». Специалист ЦРБ.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14:</a:t>
                      </a:r>
                      <a:r>
                        <a:rPr b="0" lang="ru-RU" sz="12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21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Пенсионная грамотность.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 Встреча со специалистом профильного отдела.</a:t>
                      </a: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 (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Индивидуальное консультирование)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82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16.04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РГО «Знание». «Эхо Чернобыля. Подвиг ликвидаторов»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10:00 до 11:30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82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17.04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Семинар на тему: «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Профилактика клещевого энцефалита в условиях сельской местности</a:t>
                      </a: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». Специалист ЦРБ.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88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22.04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Мероприятия, направленные на профилактику в сфере  мошеннических  проявлений. Встреча с сотрудником ОМВД.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270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23.04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РГО «Знание». Праздничное мероприятие в преддверии 9 Мая.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10:00 до 11:30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269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24.04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Семинар на тему: «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Профилактика развития аллергических состояний у лиц пожилого возраста в условиях весеннего цветения крымских культур</a:t>
                      </a: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». Специалист ЦРБ.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30.04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Онлайн-викторина к Дню коренных малочисленных народов России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Время уточняется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30.04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Час информации (Год Единства народов России)  «Из нас слагается народ». Встреча со специалистом библиотеки.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</TotalTime>
  <Application>LibreOffice/7.5.9.2$Windows_X86_64 LibreOffice_project/cdeefe45c17511d326101eed8008ac4092f278a9</Application>
  <AppVersion>15.0000</AppVersion>
  <Words>284</Words>
  <Paragraphs>57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>Localadmin</cp:lastModifiedBy>
  <cp:lastPrinted>2026-03-25T14:43:50Z</cp:lastPrinted>
  <dcterms:modified xsi:type="dcterms:W3CDTF">2026-03-24T13:30:40Z</dcterms:modified>
  <cp:revision>63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