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60" r:id="rId4"/>
  </p:sldIdLst>
  <p:sldSz cx="7556500" cy="106934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0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819240" y="14940"/>
            <a:ext cx="3715920" cy="1654200"/>
          </a:xfrm>
          <a:prstGeom prst="rect">
            <a:avLst/>
          </a:prstGeom>
          <a:ln>
            <a:noFill/>
          </a:ln>
        </p:spPr>
      </p:pic>
      <p:pic>
        <p:nvPicPr>
          <p:cNvPr id="4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9000" cy="128520"/>
          </a:xfrm>
          <a:prstGeom prst="rect">
            <a:avLst/>
          </a:prstGeom>
          <a:ln>
            <a:noFill/>
          </a:ln>
        </p:spPr>
      </p:pic>
      <p:sp>
        <p:nvSpPr>
          <p:cNvPr id="41" name="CustomShape 2"/>
          <p:cNvSpPr/>
          <p:nvPr/>
        </p:nvSpPr>
        <p:spPr>
          <a:xfrm>
            <a:off x="771480" y="8178120"/>
            <a:ext cx="90360" cy="12528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8000" cy="128520"/>
          </a:xfrm>
          <a:prstGeom prst="rect">
            <a:avLst/>
          </a:prstGeom>
          <a:ln>
            <a:noFill/>
          </a:ln>
        </p:spPr>
      </p:pic>
      <p:pic>
        <p:nvPicPr>
          <p:cNvPr id="4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5000" cy="128520"/>
          </a:xfrm>
          <a:prstGeom prst="rect">
            <a:avLst/>
          </a:prstGeom>
          <a:ln>
            <a:noFill/>
          </a:ln>
        </p:spPr>
      </p:pic>
      <p:pic>
        <p:nvPicPr>
          <p:cNvPr id="4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5840" cy="124920"/>
          </a:xfrm>
          <a:prstGeom prst="rect">
            <a:avLst/>
          </a:prstGeom>
          <a:ln>
            <a:noFill/>
          </a:ln>
        </p:spPr>
      </p:pic>
      <p:pic>
        <p:nvPicPr>
          <p:cNvPr id="4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8720" cy="126720"/>
          </a:xfrm>
          <a:prstGeom prst="rect">
            <a:avLst/>
          </a:prstGeom>
          <a:ln>
            <a:noFill/>
          </a:ln>
        </p:spPr>
      </p:pic>
      <p:sp>
        <p:nvSpPr>
          <p:cNvPr id="46" name="CustomShape 3"/>
          <p:cNvSpPr/>
          <p:nvPr/>
        </p:nvSpPr>
        <p:spPr>
          <a:xfrm>
            <a:off x="4668840" y="352980"/>
            <a:ext cx="2443680" cy="186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</a:t>
            </a:r>
            <a:r>
              <a:rPr lang="ru-RU" sz="27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АПРЕЛЬ</a:t>
            </a:r>
            <a:r>
              <a:rPr dirty="0">
                <a:solidFill>
                  <a:schemeClr val="bg1"/>
                </a:solidFill>
              </a:rPr>
              <a:t/>
            </a:r>
            <a:br>
              <a:rPr dirty="0">
                <a:solidFill>
                  <a:schemeClr val="bg1"/>
                </a:solidFill>
              </a:rPr>
            </a:br>
            <a:endParaRPr lang="ru-RU" dirty="0" smtClean="0">
              <a:solidFill>
                <a:schemeClr val="bg1"/>
              </a:solidFill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28920" y="8441640"/>
            <a:ext cx="5109840" cy="23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0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0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г.Саки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ул.Строительная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1В 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0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5200" cy="952920"/>
          </a:xfrm>
          <a:prstGeom prst="rect">
            <a:avLst/>
          </a:prstGeom>
          <a:ln>
            <a:noFill/>
          </a:ln>
        </p:spPr>
      </p:pic>
      <p:sp>
        <p:nvSpPr>
          <p:cNvPr id="51" name="CustomShape 7"/>
          <p:cNvSpPr/>
          <p:nvPr/>
        </p:nvSpPr>
        <p:spPr>
          <a:xfrm>
            <a:off x="1577160" y="814680"/>
            <a:ext cx="290880" cy="18108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1917720" y="814680"/>
            <a:ext cx="286560" cy="14688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17000" cy="145800"/>
          </a:xfrm>
          <a:prstGeom prst="rect">
            <a:avLst/>
          </a:prstGeom>
          <a:ln>
            <a:noFill/>
          </a:ln>
        </p:spPr>
      </p:pic>
      <p:pic>
        <p:nvPicPr>
          <p:cNvPr id="54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5520" cy="149400"/>
          </a:xfrm>
          <a:prstGeom prst="rect">
            <a:avLst/>
          </a:prstGeom>
          <a:ln>
            <a:noFill/>
          </a:ln>
        </p:spPr>
      </p:pic>
      <p:pic>
        <p:nvPicPr>
          <p:cNvPr id="55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18440" cy="145800"/>
          </a:xfrm>
          <a:prstGeom prst="rect">
            <a:avLst/>
          </a:prstGeom>
          <a:ln>
            <a:noFill/>
          </a:ln>
        </p:spPr>
      </p:pic>
      <p:sp>
        <p:nvSpPr>
          <p:cNvPr id="56" name="CustomShape 9"/>
          <p:cNvSpPr/>
          <p:nvPr/>
        </p:nvSpPr>
        <p:spPr>
          <a:xfrm>
            <a:off x="1917720" y="1051200"/>
            <a:ext cx="518400" cy="17928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7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5640" cy="145800"/>
          </a:xfrm>
          <a:prstGeom prst="rect">
            <a:avLst/>
          </a:prstGeom>
          <a:ln>
            <a:noFill/>
          </a:ln>
        </p:spPr>
      </p:pic>
      <p:pic>
        <p:nvPicPr>
          <p:cNvPr id="58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16640" cy="145800"/>
          </a:xfrm>
          <a:prstGeom prst="rect">
            <a:avLst/>
          </a:prstGeom>
          <a:ln>
            <a:noFill/>
          </a:ln>
        </p:spPr>
      </p:pic>
      <p:pic>
        <p:nvPicPr>
          <p:cNvPr id="59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38960" cy="151200"/>
          </a:xfrm>
          <a:prstGeom prst="rect">
            <a:avLst/>
          </a:prstGeom>
          <a:ln>
            <a:noFill/>
          </a:ln>
        </p:spPr>
      </p:pic>
      <p:pic>
        <p:nvPicPr>
          <p:cNvPr id="60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0200" cy="151200"/>
          </a:xfrm>
          <a:prstGeom prst="rect">
            <a:avLst/>
          </a:prstGeom>
          <a:ln>
            <a:noFill/>
          </a:ln>
        </p:spPr>
      </p:pic>
      <p:pic>
        <p:nvPicPr>
          <p:cNvPr id="61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56040" cy="183600"/>
          </a:xfrm>
          <a:prstGeom prst="rect">
            <a:avLst/>
          </a:prstGeom>
          <a:ln>
            <a:noFill/>
          </a:ln>
        </p:spPr>
      </p:pic>
      <p:pic>
        <p:nvPicPr>
          <p:cNvPr id="62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0200" cy="151200"/>
          </a:xfrm>
          <a:prstGeom prst="rect">
            <a:avLst/>
          </a:prstGeom>
          <a:ln>
            <a:noFill/>
          </a:ln>
        </p:spPr>
      </p:pic>
      <p:sp>
        <p:nvSpPr>
          <p:cNvPr id="63" name="CustomShape 10"/>
          <p:cNvSpPr/>
          <p:nvPr/>
        </p:nvSpPr>
        <p:spPr>
          <a:xfrm>
            <a:off x="2494080" y="1290960"/>
            <a:ext cx="134280" cy="14544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5960" cy="177120"/>
          </a:xfrm>
          <a:prstGeom prst="rect">
            <a:avLst/>
          </a:prstGeom>
          <a:ln>
            <a:noFill/>
          </a:ln>
        </p:spPr>
      </p:pic>
      <p:pic>
        <p:nvPicPr>
          <p:cNvPr id="65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4160" cy="145800"/>
          </a:xfrm>
          <a:prstGeom prst="rect">
            <a:avLst/>
          </a:prstGeom>
          <a:ln>
            <a:noFill/>
          </a:ln>
        </p:spPr>
      </p:pic>
      <p:sp>
        <p:nvSpPr>
          <p:cNvPr id="66" name="CustomShape 11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12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8" name="object 48"/>
          <p:cNvPicPr/>
          <p:nvPr/>
        </p:nvPicPr>
        <p:blipFill>
          <a:blip r:embed="rId20"/>
          <a:stretch/>
        </p:blipFill>
        <p:spPr>
          <a:xfrm>
            <a:off x="6162120" y="8186210"/>
            <a:ext cx="597240" cy="512280"/>
          </a:xfrm>
          <a:prstGeom prst="rect">
            <a:avLst/>
          </a:prstGeom>
          <a:ln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1"/>
          <a:stretch/>
        </p:blipFill>
        <p:spPr>
          <a:xfrm>
            <a:off x="6146820" y="9595900"/>
            <a:ext cx="857880" cy="857880"/>
          </a:xfrm>
          <a:prstGeom prst="rect">
            <a:avLst/>
          </a:prstGeom>
          <a:ln>
            <a:noFill/>
          </a:ln>
        </p:spPr>
      </p:pic>
      <p:graphicFrame>
        <p:nvGraphicFramePr>
          <p:cNvPr id="70" name="Table 13"/>
          <p:cNvGraphicFramePr/>
          <p:nvPr>
            <p:extLst>
              <p:ext uri="{D42A27DB-BD31-4B8C-83A1-F6EECF244321}">
                <p14:modId xmlns:p14="http://schemas.microsoft.com/office/powerpoint/2010/main" val="4160479559"/>
              </p:ext>
            </p:extLst>
          </p:nvPr>
        </p:nvGraphicFramePr>
        <p:xfrm>
          <a:off x="272880" y="1842480"/>
          <a:ext cx="7029000" cy="5486400"/>
        </p:xfrm>
        <a:graphic>
          <a:graphicData uri="http://schemas.openxmlformats.org/drawingml/2006/table">
            <a:tbl>
              <a:tblPr/>
              <a:tblGrid>
                <a:gridCol w="871920"/>
                <a:gridCol w="5071320"/>
                <a:gridCol w="1085760"/>
              </a:tblGrid>
              <a:tr h="546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01.04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компьютерной и цифровой  грамотности(2я группа)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01.04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рукоделия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04.04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Ярмарка народных промыслов.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(Дворец культуры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Сакского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района)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06.04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Встреча с психологом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06.04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Финансовая грамотность. ВТБ банк.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11:00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07.04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компьютерной и цифровой  грамотности(1я группа)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07.04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Всемирный день здоровья: «Работа центров здоровья Республики Крым»  Встреча с врачом Павловой В.В.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(совместно с СМК Крыммедстрах)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08.04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компьютерной и цифровой  грамотности (2я группа)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08.04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рукоделия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Сказки в жизни моей …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(Познавательно- развлекательный квестбук - команды «Дети»и «Взрослые»)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 уточняется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12.04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Встречаем Пасху…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Участие в торжественном мероприятии, посвященному православному празднику (совместно с МО «Единая Россия»)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 уточняется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7" name="CustomShape 1"/>
          <p:cNvSpPr/>
          <p:nvPr/>
        </p:nvSpPr>
        <p:spPr>
          <a:xfrm>
            <a:off x="116640" y="6958980"/>
            <a:ext cx="7341480" cy="35794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4"/>
          <p:cNvSpPr/>
          <p:nvPr/>
        </p:nvSpPr>
        <p:spPr>
          <a:xfrm>
            <a:off x="397620" y="8253930"/>
            <a:ext cx="5109840" cy="23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/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000" b="1" strike="noStrike" spc="-103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000" b="1" strike="noStrike" spc="-103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</a:t>
            </a:r>
            <a:r>
              <a:rPr lang="ru-RU" sz="40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!</a:t>
            </a:r>
            <a:endParaRPr lang="ru-RU" sz="40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/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</a:t>
            </a: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</a:t>
            </a:r>
          </a:p>
          <a:p>
            <a:pPr marL="15120"/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Республика Крым,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г.Саки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ул.Строительная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1В </a:t>
            </a:r>
            <a:r>
              <a:rPr sz="1400" dirty="0">
                <a:solidFill>
                  <a:schemeClr val="bg1"/>
                </a:solidFill>
              </a:rPr>
              <a:t/>
            </a:r>
            <a:br>
              <a:rPr sz="1400" dirty="0">
                <a:solidFill>
                  <a:schemeClr val="bg1"/>
                </a:solidFill>
              </a:rPr>
            </a:b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номер +7 978 </a:t>
            </a: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7848767</a:t>
            </a:r>
          </a:p>
          <a:p>
            <a:pPr marL="15120"/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1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12"/>
          <p:cNvSpPr/>
          <p:nvPr/>
        </p:nvSpPr>
        <p:spPr>
          <a:xfrm>
            <a:off x="6047640" y="8176909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/>
          <a:stretch/>
        </p:blipFill>
        <p:spPr>
          <a:xfrm>
            <a:off x="6162120" y="8388700"/>
            <a:ext cx="597240" cy="512280"/>
          </a:xfrm>
          <a:prstGeom prst="rect">
            <a:avLst/>
          </a:prstGeom>
          <a:ln>
            <a:noFill/>
          </a:ln>
        </p:spPr>
      </p:pic>
      <p:sp>
        <p:nvSpPr>
          <p:cNvPr id="48" name="CustomShape 5"/>
          <p:cNvSpPr/>
          <p:nvPr/>
        </p:nvSpPr>
        <p:spPr>
          <a:xfrm>
            <a:off x="4008600" y="7640850"/>
            <a:ext cx="3293280" cy="73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</a:pP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400" b="1" strike="noStrike" spc="-3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09:00 – 16:45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CustomShape 6"/>
          <p:cNvSpPr/>
          <p:nvPr/>
        </p:nvSpPr>
        <p:spPr>
          <a:xfrm>
            <a:off x="5696285" y="9005889"/>
            <a:ext cx="1758950" cy="758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spcBef>
                <a:spcPts val="258"/>
              </a:spcBef>
            </a:pP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66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/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900" b="0" strike="noStrike" spc="466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/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900" b="0" strike="noStrike" spc="12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Республике Крым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CustomShape 11"/>
          <p:cNvSpPr/>
          <p:nvPr/>
        </p:nvSpPr>
        <p:spPr>
          <a:xfrm>
            <a:off x="6055380" y="952550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Рисунок 7"/>
          <p:cNvPicPr/>
          <p:nvPr/>
        </p:nvPicPr>
        <p:blipFill>
          <a:blip r:embed="rId21"/>
          <a:stretch/>
        </p:blipFill>
        <p:spPr>
          <a:xfrm>
            <a:off x="6102568" y="9587209"/>
            <a:ext cx="776103" cy="75063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819240" y="14940"/>
            <a:ext cx="3715920" cy="1654200"/>
          </a:xfrm>
          <a:prstGeom prst="rect">
            <a:avLst/>
          </a:prstGeom>
          <a:ln>
            <a:noFill/>
          </a:ln>
        </p:spPr>
      </p:pic>
      <p:pic>
        <p:nvPicPr>
          <p:cNvPr id="4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9000" cy="128520"/>
          </a:xfrm>
          <a:prstGeom prst="rect">
            <a:avLst/>
          </a:prstGeom>
          <a:ln>
            <a:noFill/>
          </a:ln>
        </p:spPr>
      </p:pic>
      <p:sp>
        <p:nvSpPr>
          <p:cNvPr id="41" name="CustomShape 2"/>
          <p:cNvSpPr/>
          <p:nvPr/>
        </p:nvSpPr>
        <p:spPr>
          <a:xfrm>
            <a:off x="771480" y="8178120"/>
            <a:ext cx="90360" cy="12528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8000" cy="128520"/>
          </a:xfrm>
          <a:prstGeom prst="rect">
            <a:avLst/>
          </a:prstGeom>
          <a:ln>
            <a:noFill/>
          </a:ln>
        </p:spPr>
      </p:pic>
      <p:pic>
        <p:nvPicPr>
          <p:cNvPr id="4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5000" cy="128520"/>
          </a:xfrm>
          <a:prstGeom prst="rect">
            <a:avLst/>
          </a:prstGeom>
          <a:ln>
            <a:noFill/>
          </a:ln>
        </p:spPr>
      </p:pic>
      <p:pic>
        <p:nvPicPr>
          <p:cNvPr id="4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5840" cy="124920"/>
          </a:xfrm>
          <a:prstGeom prst="rect">
            <a:avLst/>
          </a:prstGeom>
          <a:ln>
            <a:noFill/>
          </a:ln>
        </p:spPr>
      </p:pic>
      <p:pic>
        <p:nvPicPr>
          <p:cNvPr id="4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8720" cy="126720"/>
          </a:xfrm>
          <a:prstGeom prst="rect">
            <a:avLst/>
          </a:prstGeom>
          <a:ln>
            <a:noFill/>
          </a:ln>
        </p:spPr>
      </p:pic>
      <p:sp>
        <p:nvSpPr>
          <p:cNvPr id="46" name="CustomShape 3"/>
          <p:cNvSpPr/>
          <p:nvPr/>
        </p:nvSpPr>
        <p:spPr>
          <a:xfrm>
            <a:off x="4668840" y="352980"/>
            <a:ext cx="2443680" cy="186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</a:t>
            </a:r>
            <a:r>
              <a:rPr lang="ru-RU" sz="27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АПРЕЛЬ</a:t>
            </a:r>
            <a:r>
              <a:rPr dirty="0">
                <a:solidFill>
                  <a:schemeClr val="bg1"/>
                </a:solidFill>
              </a:rPr>
              <a:t/>
            </a:r>
            <a:br>
              <a:rPr dirty="0">
                <a:solidFill>
                  <a:schemeClr val="bg1"/>
                </a:solidFill>
              </a:rPr>
            </a:br>
            <a:endParaRPr lang="ru-RU" dirty="0" smtClean="0">
              <a:solidFill>
                <a:schemeClr val="bg1"/>
              </a:solidFill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28920" y="8441640"/>
            <a:ext cx="5109840" cy="23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0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0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г.Саки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ул.Строительная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1В 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0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5200" cy="952920"/>
          </a:xfrm>
          <a:prstGeom prst="rect">
            <a:avLst/>
          </a:prstGeom>
          <a:ln>
            <a:noFill/>
          </a:ln>
        </p:spPr>
      </p:pic>
      <p:sp>
        <p:nvSpPr>
          <p:cNvPr id="51" name="CustomShape 7"/>
          <p:cNvSpPr/>
          <p:nvPr/>
        </p:nvSpPr>
        <p:spPr>
          <a:xfrm>
            <a:off x="1577160" y="814680"/>
            <a:ext cx="290880" cy="18108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1917720" y="814680"/>
            <a:ext cx="286560" cy="14688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17000" cy="145800"/>
          </a:xfrm>
          <a:prstGeom prst="rect">
            <a:avLst/>
          </a:prstGeom>
          <a:ln>
            <a:noFill/>
          </a:ln>
        </p:spPr>
      </p:pic>
      <p:pic>
        <p:nvPicPr>
          <p:cNvPr id="54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5520" cy="149400"/>
          </a:xfrm>
          <a:prstGeom prst="rect">
            <a:avLst/>
          </a:prstGeom>
          <a:ln>
            <a:noFill/>
          </a:ln>
        </p:spPr>
      </p:pic>
      <p:pic>
        <p:nvPicPr>
          <p:cNvPr id="55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18440" cy="145800"/>
          </a:xfrm>
          <a:prstGeom prst="rect">
            <a:avLst/>
          </a:prstGeom>
          <a:ln>
            <a:noFill/>
          </a:ln>
        </p:spPr>
      </p:pic>
      <p:sp>
        <p:nvSpPr>
          <p:cNvPr id="56" name="CustomShape 9"/>
          <p:cNvSpPr/>
          <p:nvPr/>
        </p:nvSpPr>
        <p:spPr>
          <a:xfrm>
            <a:off x="1917720" y="1051200"/>
            <a:ext cx="518400" cy="17928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7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5640" cy="145800"/>
          </a:xfrm>
          <a:prstGeom prst="rect">
            <a:avLst/>
          </a:prstGeom>
          <a:ln>
            <a:noFill/>
          </a:ln>
        </p:spPr>
      </p:pic>
      <p:pic>
        <p:nvPicPr>
          <p:cNvPr id="58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16640" cy="145800"/>
          </a:xfrm>
          <a:prstGeom prst="rect">
            <a:avLst/>
          </a:prstGeom>
          <a:ln>
            <a:noFill/>
          </a:ln>
        </p:spPr>
      </p:pic>
      <p:pic>
        <p:nvPicPr>
          <p:cNvPr id="59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38960" cy="151200"/>
          </a:xfrm>
          <a:prstGeom prst="rect">
            <a:avLst/>
          </a:prstGeom>
          <a:ln>
            <a:noFill/>
          </a:ln>
        </p:spPr>
      </p:pic>
      <p:pic>
        <p:nvPicPr>
          <p:cNvPr id="60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0200" cy="151200"/>
          </a:xfrm>
          <a:prstGeom prst="rect">
            <a:avLst/>
          </a:prstGeom>
          <a:ln>
            <a:noFill/>
          </a:ln>
        </p:spPr>
      </p:pic>
      <p:pic>
        <p:nvPicPr>
          <p:cNvPr id="61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56040" cy="183600"/>
          </a:xfrm>
          <a:prstGeom prst="rect">
            <a:avLst/>
          </a:prstGeom>
          <a:ln>
            <a:noFill/>
          </a:ln>
        </p:spPr>
      </p:pic>
      <p:pic>
        <p:nvPicPr>
          <p:cNvPr id="62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0200" cy="151200"/>
          </a:xfrm>
          <a:prstGeom prst="rect">
            <a:avLst/>
          </a:prstGeom>
          <a:ln>
            <a:noFill/>
          </a:ln>
        </p:spPr>
      </p:pic>
      <p:sp>
        <p:nvSpPr>
          <p:cNvPr id="63" name="CustomShape 10"/>
          <p:cNvSpPr/>
          <p:nvPr/>
        </p:nvSpPr>
        <p:spPr>
          <a:xfrm>
            <a:off x="2494080" y="1290960"/>
            <a:ext cx="134280" cy="14544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5960" cy="177120"/>
          </a:xfrm>
          <a:prstGeom prst="rect">
            <a:avLst/>
          </a:prstGeom>
          <a:ln>
            <a:noFill/>
          </a:ln>
        </p:spPr>
      </p:pic>
      <p:pic>
        <p:nvPicPr>
          <p:cNvPr id="65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4160" cy="145800"/>
          </a:xfrm>
          <a:prstGeom prst="rect">
            <a:avLst/>
          </a:prstGeom>
          <a:ln>
            <a:noFill/>
          </a:ln>
        </p:spPr>
      </p:pic>
      <p:sp>
        <p:nvSpPr>
          <p:cNvPr id="66" name="CustomShape 11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12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8" name="object 48"/>
          <p:cNvPicPr/>
          <p:nvPr/>
        </p:nvPicPr>
        <p:blipFill>
          <a:blip r:embed="rId20"/>
          <a:stretch/>
        </p:blipFill>
        <p:spPr>
          <a:xfrm>
            <a:off x="6162120" y="8186210"/>
            <a:ext cx="597240" cy="512280"/>
          </a:xfrm>
          <a:prstGeom prst="rect">
            <a:avLst/>
          </a:prstGeom>
          <a:ln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1"/>
          <a:stretch/>
        </p:blipFill>
        <p:spPr>
          <a:xfrm>
            <a:off x="6146820" y="9595900"/>
            <a:ext cx="857880" cy="85788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6640" y="6958980"/>
            <a:ext cx="7341480" cy="35794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4"/>
          <p:cNvSpPr/>
          <p:nvPr/>
        </p:nvSpPr>
        <p:spPr>
          <a:xfrm>
            <a:off x="397620" y="8253930"/>
            <a:ext cx="5109840" cy="23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/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000" b="1" strike="noStrike" spc="-103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000" b="1" strike="noStrike" spc="-103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</a:t>
            </a:r>
            <a:r>
              <a:rPr lang="ru-RU" sz="40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!</a:t>
            </a:r>
            <a:endParaRPr lang="ru-RU" sz="40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/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</a:t>
            </a: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</a:t>
            </a:r>
          </a:p>
          <a:p>
            <a:pPr marL="15120"/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Республика Крым,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г.Саки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ул.Строительная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1В </a:t>
            </a:r>
            <a:r>
              <a:rPr sz="1400" dirty="0">
                <a:solidFill>
                  <a:schemeClr val="bg1"/>
                </a:solidFill>
              </a:rPr>
              <a:t/>
            </a:r>
            <a:br>
              <a:rPr sz="1400" dirty="0">
                <a:solidFill>
                  <a:schemeClr val="bg1"/>
                </a:solidFill>
              </a:rPr>
            </a:b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номер +7 978 </a:t>
            </a: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7848767</a:t>
            </a:r>
          </a:p>
          <a:p>
            <a:pPr marL="15120"/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1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12"/>
          <p:cNvSpPr/>
          <p:nvPr/>
        </p:nvSpPr>
        <p:spPr>
          <a:xfrm>
            <a:off x="6047640" y="8176909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/>
          <a:stretch/>
        </p:blipFill>
        <p:spPr>
          <a:xfrm>
            <a:off x="6162120" y="8388700"/>
            <a:ext cx="597240" cy="512280"/>
          </a:xfrm>
          <a:prstGeom prst="rect">
            <a:avLst/>
          </a:prstGeom>
          <a:ln>
            <a:noFill/>
          </a:ln>
        </p:spPr>
      </p:pic>
      <p:sp>
        <p:nvSpPr>
          <p:cNvPr id="48" name="CustomShape 5"/>
          <p:cNvSpPr/>
          <p:nvPr/>
        </p:nvSpPr>
        <p:spPr>
          <a:xfrm>
            <a:off x="4008600" y="7640850"/>
            <a:ext cx="3293280" cy="73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</a:pP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400" b="1" strike="noStrike" spc="-3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09:00 – 16:45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CustomShape 11"/>
          <p:cNvSpPr/>
          <p:nvPr/>
        </p:nvSpPr>
        <p:spPr>
          <a:xfrm>
            <a:off x="6055380" y="952550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Рисунок 7"/>
          <p:cNvPicPr/>
          <p:nvPr/>
        </p:nvPicPr>
        <p:blipFill>
          <a:blip r:embed="rId21"/>
          <a:stretch/>
        </p:blipFill>
        <p:spPr>
          <a:xfrm>
            <a:off x="6102568" y="9587209"/>
            <a:ext cx="776103" cy="750634"/>
          </a:xfrm>
          <a:prstGeom prst="rect">
            <a:avLst/>
          </a:prstGeom>
          <a:ln>
            <a:noFill/>
          </a:ln>
        </p:spPr>
      </p:pic>
      <p:graphicFrame>
        <p:nvGraphicFramePr>
          <p:cNvPr id="49" name="Table 13"/>
          <p:cNvGraphicFramePr/>
          <p:nvPr>
            <p:extLst>
              <p:ext uri="{D42A27DB-BD31-4B8C-83A1-F6EECF244321}">
                <p14:modId xmlns:p14="http://schemas.microsoft.com/office/powerpoint/2010/main" val="3639754829"/>
              </p:ext>
            </p:extLst>
          </p:nvPr>
        </p:nvGraphicFramePr>
        <p:xfrm>
          <a:off x="272880" y="1842480"/>
          <a:ext cx="7178760" cy="5697240"/>
        </p:xfrm>
        <a:graphic>
          <a:graphicData uri="http://schemas.openxmlformats.org/drawingml/2006/table">
            <a:tbl>
              <a:tblPr/>
              <a:tblGrid>
                <a:gridCol w="780120"/>
                <a:gridCol w="5461920"/>
                <a:gridCol w="936720"/>
              </a:tblGrid>
              <a:tr h="546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13.04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Участие в торжественном мероприятии, посвященное Дню освобождения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г.Саки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от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немецко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- фашистских захватчиков  (совместно с МО «Единая Россия»)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 уточняется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14.04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компьютерной и цифровой  грамотности (1я группа)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15.04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компьютерной и цифровой  грамотности  (2я группа)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15.04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рукоделия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16.04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Экскурсия (Бахчисарай)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08:30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16.04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solidFill>
                            <a:srgbClr val="26262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Онлайн мероприятие проекта   «Знание» 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r>
                        <a:rPr lang="ru-RU" sz="1400" b="0" strike="noStrike" spc="-1" dirty="0">
                          <a:solidFill>
                            <a:srgbClr val="26262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««Эхо Чернобыля. Подвиг ликвидаторов»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16.04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пенсионной грамотности.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«Пенсионное и социальное обеспечение граждан, подвергшихся воздействию радиации, а также членов их семей»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(в </a:t>
                      </a:r>
                      <a:r>
                        <a:rPr lang="ru-RU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т.ч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. индивидуальное консультирование)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11:00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17.04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Диспансеризация для посетителей центра общения старшего поколения (</a:t>
                      </a:r>
                      <a:r>
                        <a:rPr lang="ru-RU" sz="1400" b="0" strike="noStrike" spc="-1" dirty="0" err="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Сакская</a:t>
                      </a: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 поликлиника)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9:00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20.04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Встреча с психологом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20.04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Фильмы ГРО «Полярное братство»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11:00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21.04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компьютерной и цифровой  грамотности (1я группа)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22.04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компьютерной и цифровой  грамотности (2я группа)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77" name="CustomShape 6"/>
          <p:cNvSpPr/>
          <p:nvPr/>
        </p:nvSpPr>
        <p:spPr>
          <a:xfrm>
            <a:off x="5696285" y="9005889"/>
            <a:ext cx="1758950" cy="758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spcBef>
                <a:spcPts val="258"/>
              </a:spcBef>
            </a:pP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66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/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900" b="0" strike="noStrike" spc="466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/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900" b="0" strike="noStrike" spc="12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Республике Крым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308952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819240" y="14940"/>
            <a:ext cx="3715920" cy="1654200"/>
          </a:xfrm>
          <a:prstGeom prst="rect">
            <a:avLst/>
          </a:prstGeom>
          <a:ln>
            <a:noFill/>
          </a:ln>
        </p:spPr>
      </p:pic>
      <p:pic>
        <p:nvPicPr>
          <p:cNvPr id="4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9000" cy="128520"/>
          </a:xfrm>
          <a:prstGeom prst="rect">
            <a:avLst/>
          </a:prstGeom>
          <a:ln>
            <a:noFill/>
          </a:ln>
        </p:spPr>
      </p:pic>
      <p:sp>
        <p:nvSpPr>
          <p:cNvPr id="41" name="CustomShape 2"/>
          <p:cNvSpPr/>
          <p:nvPr/>
        </p:nvSpPr>
        <p:spPr>
          <a:xfrm>
            <a:off x="771480" y="8178120"/>
            <a:ext cx="90360" cy="12528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8000" cy="128520"/>
          </a:xfrm>
          <a:prstGeom prst="rect">
            <a:avLst/>
          </a:prstGeom>
          <a:ln>
            <a:noFill/>
          </a:ln>
        </p:spPr>
      </p:pic>
      <p:pic>
        <p:nvPicPr>
          <p:cNvPr id="4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5000" cy="128520"/>
          </a:xfrm>
          <a:prstGeom prst="rect">
            <a:avLst/>
          </a:prstGeom>
          <a:ln>
            <a:noFill/>
          </a:ln>
        </p:spPr>
      </p:pic>
      <p:pic>
        <p:nvPicPr>
          <p:cNvPr id="4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5840" cy="124920"/>
          </a:xfrm>
          <a:prstGeom prst="rect">
            <a:avLst/>
          </a:prstGeom>
          <a:ln>
            <a:noFill/>
          </a:ln>
        </p:spPr>
      </p:pic>
      <p:pic>
        <p:nvPicPr>
          <p:cNvPr id="4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8720" cy="126720"/>
          </a:xfrm>
          <a:prstGeom prst="rect">
            <a:avLst/>
          </a:prstGeom>
          <a:ln>
            <a:noFill/>
          </a:ln>
        </p:spPr>
      </p:pic>
      <p:sp>
        <p:nvSpPr>
          <p:cNvPr id="46" name="CustomShape 3"/>
          <p:cNvSpPr/>
          <p:nvPr/>
        </p:nvSpPr>
        <p:spPr>
          <a:xfrm>
            <a:off x="4668840" y="352980"/>
            <a:ext cx="2443680" cy="186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</a:t>
            </a:r>
            <a:r>
              <a:rPr lang="ru-RU" sz="27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АПРЕЛЬ</a:t>
            </a:r>
            <a:r>
              <a:rPr dirty="0">
                <a:solidFill>
                  <a:schemeClr val="bg1"/>
                </a:solidFill>
              </a:rPr>
              <a:t/>
            </a:r>
            <a:br>
              <a:rPr dirty="0">
                <a:solidFill>
                  <a:schemeClr val="bg1"/>
                </a:solidFill>
              </a:rPr>
            </a:br>
            <a:endParaRPr lang="ru-RU" dirty="0" smtClean="0">
              <a:solidFill>
                <a:schemeClr val="bg1"/>
              </a:solidFill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pc="-1" dirty="0" smtClean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endParaRPr lang="ru-RU" sz="2700" b="1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3000" algn="r">
              <a:lnSpc>
                <a:spcPts val="0"/>
              </a:lnSpc>
              <a:spcBef>
                <a:spcPts val="641"/>
              </a:spcBef>
            </a:pPr>
            <a:r>
              <a:rPr lang="ru-RU" sz="27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28920" y="8441640"/>
            <a:ext cx="5109840" cy="23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0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0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Республика Крым,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г.Саки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ул.Строительная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1В 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+7 978 7848767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3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3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0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5200" cy="952920"/>
          </a:xfrm>
          <a:prstGeom prst="rect">
            <a:avLst/>
          </a:prstGeom>
          <a:ln>
            <a:noFill/>
          </a:ln>
        </p:spPr>
      </p:pic>
      <p:sp>
        <p:nvSpPr>
          <p:cNvPr id="51" name="CustomShape 7"/>
          <p:cNvSpPr/>
          <p:nvPr/>
        </p:nvSpPr>
        <p:spPr>
          <a:xfrm>
            <a:off x="1577160" y="814680"/>
            <a:ext cx="290880" cy="18108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1917720" y="814680"/>
            <a:ext cx="286560" cy="14688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17000" cy="145800"/>
          </a:xfrm>
          <a:prstGeom prst="rect">
            <a:avLst/>
          </a:prstGeom>
          <a:ln>
            <a:noFill/>
          </a:ln>
        </p:spPr>
      </p:pic>
      <p:pic>
        <p:nvPicPr>
          <p:cNvPr id="54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5520" cy="149400"/>
          </a:xfrm>
          <a:prstGeom prst="rect">
            <a:avLst/>
          </a:prstGeom>
          <a:ln>
            <a:noFill/>
          </a:ln>
        </p:spPr>
      </p:pic>
      <p:pic>
        <p:nvPicPr>
          <p:cNvPr id="55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18440" cy="145800"/>
          </a:xfrm>
          <a:prstGeom prst="rect">
            <a:avLst/>
          </a:prstGeom>
          <a:ln>
            <a:noFill/>
          </a:ln>
        </p:spPr>
      </p:pic>
      <p:sp>
        <p:nvSpPr>
          <p:cNvPr id="56" name="CustomShape 9"/>
          <p:cNvSpPr/>
          <p:nvPr/>
        </p:nvSpPr>
        <p:spPr>
          <a:xfrm>
            <a:off x="1917720" y="1051200"/>
            <a:ext cx="518400" cy="17928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7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5640" cy="145800"/>
          </a:xfrm>
          <a:prstGeom prst="rect">
            <a:avLst/>
          </a:prstGeom>
          <a:ln>
            <a:noFill/>
          </a:ln>
        </p:spPr>
      </p:pic>
      <p:pic>
        <p:nvPicPr>
          <p:cNvPr id="58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16640" cy="145800"/>
          </a:xfrm>
          <a:prstGeom prst="rect">
            <a:avLst/>
          </a:prstGeom>
          <a:ln>
            <a:noFill/>
          </a:ln>
        </p:spPr>
      </p:pic>
      <p:pic>
        <p:nvPicPr>
          <p:cNvPr id="59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38960" cy="151200"/>
          </a:xfrm>
          <a:prstGeom prst="rect">
            <a:avLst/>
          </a:prstGeom>
          <a:ln>
            <a:noFill/>
          </a:ln>
        </p:spPr>
      </p:pic>
      <p:pic>
        <p:nvPicPr>
          <p:cNvPr id="60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0200" cy="151200"/>
          </a:xfrm>
          <a:prstGeom prst="rect">
            <a:avLst/>
          </a:prstGeom>
          <a:ln>
            <a:noFill/>
          </a:ln>
        </p:spPr>
      </p:pic>
      <p:pic>
        <p:nvPicPr>
          <p:cNvPr id="61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56040" cy="183600"/>
          </a:xfrm>
          <a:prstGeom prst="rect">
            <a:avLst/>
          </a:prstGeom>
          <a:ln>
            <a:noFill/>
          </a:ln>
        </p:spPr>
      </p:pic>
      <p:pic>
        <p:nvPicPr>
          <p:cNvPr id="62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0200" cy="151200"/>
          </a:xfrm>
          <a:prstGeom prst="rect">
            <a:avLst/>
          </a:prstGeom>
          <a:ln>
            <a:noFill/>
          </a:ln>
        </p:spPr>
      </p:pic>
      <p:sp>
        <p:nvSpPr>
          <p:cNvPr id="63" name="CustomShape 10"/>
          <p:cNvSpPr/>
          <p:nvPr/>
        </p:nvSpPr>
        <p:spPr>
          <a:xfrm>
            <a:off x="2494080" y="1290960"/>
            <a:ext cx="134280" cy="14544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5960" cy="177120"/>
          </a:xfrm>
          <a:prstGeom prst="rect">
            <a:avLst/>
          </a:prstGeom>
          <a:ln>
            <a:noFill/>
          </a:ln>
        </p:spPr>
      </p:pic>
      <p:pic>
        <p:nvPicPr>
          <p:cNvPr id="65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4160" cy="145800"/>
          </a:xfrm>
          <a:prstGeom prst="rect">
            <a:avLst/>
          </a:prstGeom>
          <a:ln>
            <a:noFill/>
          </a:ln>
        </p:spPr>
      </p:pic>
      <p:sp>
        <p:nvSpPr>
          <p:cNvPr id="66" name="CustomShape 11"/>
          <p:cNvSpPr/>
          <p:nvPr/>
        </p:nvSpPr>
        <p:spPr>
          <a:xfrm>
            <a:off x="6140520" y="959364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12"/>
          <p:cNvSpPr/>
          <p:nvPr/>
        </p:nvSpPr>
        <p:spPr>
          <a:xfrm>
            <a:off x="6047640" y="7937640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8" name="object 48"/>
          <p:cNvPicPr/>
          <p:nvPr/>
        </p:nvPicPr>
        <p:blipFill>
          <a:blip r:embed="rId20"/>
          <a:stretch/>
        </p:blipFill>
        <p:spPr>
          <a:xfrm>
            <a:off x="6162120" y="8186210"/>
            <a:ext cx="597240" cy="512280"/>
          </a:xfrm>
          <a:prstGeom prst="rect">
            <a:avLst/>
          </a:prstGeom>
          <a:ln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1"/>
          <a:stretch/>
        </p:blipFill>
        <p:spPr>
          <a:xfrm>
            <a:off x="6146820" y="9595900"/>
            <a:ext cx="857880" cy="85788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6640" y="6958980"/>
            <a:ext cx="7341480" cy="35794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4"/>
          <p:cNvSpPr/>
          <p:nvPr/>
        </p:nvSpPr>
        <p:spPr>
          <a:xfrm>
            <a:off x="397620" y="8253930"/>
            <a:ext cx="5109840" cy="2300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/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000" b="1" strike="noStrike" spc="-103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000" b="1" strike="noStrike" spc="-103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0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</a:t>
            </a:r>
            <a:r>
              <a:rPr lang="ru-RU" sz="4000" b="1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!</a:t>
            </a:r>
            <a:endParaRPr lang="ru-RU" sz="40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/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</a:t>
            </a: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</a:t>
            </a:r>
          </a:p>
          <a:p>
            <a:pPr marL="15120"/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Республика Крым,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г.Саки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ул.Строительная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1В </a:t>
            </a:r>
            <a:r>
              <a:rPr sz="1400" dirty="0">
                <a:solidFill>
                  <a:schemeClr val="bg1"/>
                </a:solidFill>
              </a:rPr>
              <a:t/>
            </a:r>
            <a:br>
              <a:rPr sz="1400" dirty="0">
                <a:solidFill>
                  <a:schemeClr val="bg1"/>
                </a:solidFill>
              </a:rPr>
            </a:b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номер +7 978 </a:t>
            </a:r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7848767</a:t>
            </a:r>
          </a:p>
          <a:p>
            <a:pPr marL="15120"/>
            <a:r>
              <a:rPr lang="ru-RU" sz="1100" b="0" strike="noStrike" spc="-1" dirty="0" smtClean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 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Смедляева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Зейнеб</a:t>
            </a:r>
            <a:r>
              <a:rPr lang="ru-RU" sz="11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100" b="0" strike="noStrike" spc="-1" dirty="0" err="1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Меметовна</a:t>
            </a:r>
            <a:endParaRPr lang="ru-RU" sz="11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12"/>
          <p:cNvSpPr/>
          <p:nvPr/>
        </p:nvSpPr>
        <p:spPr>
          <a:xfrm>
            <a:off x="6047640" y="8176909"/>
            <a:ext cx="8110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2" name="object 48"/>
          <p:cNvPicPr/>
          <p:nvPr/>
        </p:nvPicPr>
        <p:blipFill>
          <a:blip r:embed="rId20"/>
          <a:stretch/>
        </p:blipFill>
        <p:spPr>
          <a:xfrm>
            <a:off x="6162120" y="8388700"/>
            <a:ext cx="597240" cy="512280"/>
          </a:xfrm>
          <a:prstGeom prst="rect">
            <a:avLst/>
          </a:prstGeom>
          <a:ln>
            <a:noFill/>
          </a:ln>
        </p:spPr>
      </p:pic>
      <p:sp>
        <p:nvSpPr>
          <p:cNvPr id="48" name="CustomShape 5"/>
          <p:cNvSpPr/>
          <p:nvPr/>
        </p:nvSpPr>
        <p:spPr>
          <a:xfrm>
            <a:off x="4008600" y="7640850"/>
            <a:ext cx="3293280" cy="73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</a:pP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400" b="1" strike="noStrike" spc="-3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09:00 – 16:45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CustomShape 11"/>
          <p:cNvSpPr/>
          <p:nvPr/>
        </p:nvSpPr>
        <p:spPr>
          <a:xfrm>
            <a:off x="6055380" y="9525500"/>
            <a:ext cx="870480" cy="8542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Рисунок 7"/>
          <p:cNvPicPr/>
          <p:nvPr/>
        </p:nvPicPr>
        <p:blipFill>
          <a:blip r:embed="rId21"/>
          <a:stretch/>
        </p:blipFill>
        <p:spPr>
          <a:xfrm>
            <a:off x="6102568" y="9587209"/>
            <a:ext cx="776103" cy="750634"/>
          </a:xfrm>
          <a:prstGeom prst="rect">
            <a:avLst/>
          </a:prstGeom>
          <a:ln>
            <a:noFill/>
          </a:ln>
        </p:spPr>
      </p:pic>
      <p:graphicFrame>
        <p:nvGraphicFramePr>
          <p:cNvPr id="70" name="Table 13"/>
          <p:cNvGraphicFramePr/>
          <p:nvPr>
            <p:extLst>
              <p:ext uri="{D42A27DB-BD31-4B8C-83A1-F6EECF244321}">
                <p14:modId xmlns:p14="http://schemas.microsoft.com/office/powerpoint/2010/main" val="3812295714"/>
              </p:ext>
            </p:extLst>
          </p:nvPr>
        </p:nvGraphicFramePr>
        <p:xfrm>
          <a:off x="272880" y="1842480"/>
          <a:ext cx="7029000" cy="4307880"/>
        </p:xfrm>
        <a:graphic>
          <a:graphicData uri="http://schemas.openxmlformats.org/drawingml/2006/table">
            <a:tbl>
              <a:tblPr/>
              <a:tblGrid>
                <a:gridCol w="871920"/>
                <a:gridCol w="5071320"/>
                <a:gridCol w="1085760"/>
              </a:tblGrid>
              <a:tr h="546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1" strike="noStrike" spc="-1" dirty="0" smtClean="0">
                        <a:solidFill>
                          <a:srgbClr val="FFFFFF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45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22.04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рукоделия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Мастер класс по изготовлению брошей из атласных лент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7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23.04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>
                          <a:solidFill>
                            <a:srgbClr val="26262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Онлайн мероприятие проекта   «Знание» 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r>
                        <a:rPr lang="ru-RU" sz="1400" b="0" strike="noStrike" spc="-1">
                          <a:solidFill>
                            <a:srgbClr val="26262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Праздничное мероприятие в преддверии 9 мая в формате ВКС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45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26.04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Возложение цветов к мемориалу жертвам Чернобыля (совместно с МО «Единая Россия»)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 уточняется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27.04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Встреча с психологом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28.04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компьютерной и цифровой  грамотности(1я группа)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65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29.04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компьютерной и цифровой  грамотности(2я группа)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8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29.04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Урок рукоделия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45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30.04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Онлайн викторина среди ЦОСП к Дню коренных малочисленных народов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anose="020F0502020204030204" pitchFamily="34" charset="0"/>
                        </a:rPr>
                        <a:t>время уточняется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77" name="CustomShape 6"/>
          <p:cNvSpPr/>
          <p:nvPr/>
        </p:nvSpPr>
        <p:spPr>
          <a:xfrm>
            <a:off x="5696285" y="9005889"/>
            <a:ext cx="1758950" cy="758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spcBef>
                <a:spcPts val="258"/>
              </a:spcBef>
            </a:pP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900" b="0" strike="noStrike" spc="466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/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900" b="0" strike="noStrike" spc="466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/>
            <a:r>
              <a:rPr lang="ru-RU" sz="9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900" b="0" strike="noStrike" spc="12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Республике Крым</a:t>
            </a:r>
            <a:endParaRPr lang="ru-RU" sz="9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20061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1968</TotalTime>
  <Words>570</Words>
  <Application>Microsoft Office PowerPoint</Application>
  <PresentationFormat>Произвольный</PresentationFormat>
  <Paragraphs>185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Wingdings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091021-0802 Кондратьев И. В.</cp:lastModifiedBy>
  <cp:revision>73</cp:revision>
  <cp:lastPrinted>2026-03-30T08:51:33Z</cp:lastPrinted>
  <dcterms:created xsi:type="dcterms:W3CDTF">2025-11-06T11:20:25Z</dcterms:created>
  <dcterms:modified xsi:type="dcterms:W3CDTF">2026-03-30T08:56:22Z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3</vt:i4>
  </property>
</Properties>
</file>