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600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76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085A65F-EB47-4294-BAD3-57B4FC6EF52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4080" cy="112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4000" cy="705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776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F29944E-B6B0-47CF-9593-748F085A2AE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4080" cy="112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716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716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776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DAB3FFB-F0FD-424E-B0CF-DF799877D21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4080" cy="112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776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A7F0B99-2361-448D-B4F6-A19F975BE73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776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F62F3E8-A620-4483-AFFC-660367A097A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7720" cy="1656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object 35"/>
          <p:cNvSpPr/>
          <p:nvPr/>
        </p:nvSpPr>
        <p:spPr>
          <a:xfrm>
            <a:off x="0" y="7109640"/>
            <a:ext cx="7343280" cy="3581280"/>
          </a:xfrm>
          <a:custGeom>
            <a:avLst/>
            <a:gdLst>
              <a:gd name="textAreaLeft" fmla="*/ 0 w 7343280"/>
              <a:gd name="textAreaRight" fmla="*/ 7345800 w 7343280"/>
              <a:gd name="textAreaTop" fmla="*/ 0 h 3581280"/>
              <a:gd name="textAreaBottom" fmla="*/ 3583800 h 35812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4" name="Группа 1"/>
          <p:cNvGrpSpPr/>
          <p:nvPr/>
        </p:nvGrpSpPr>
        <p:grpSpPr>
          <a:xfrm>
            <a:off x="5149800" y="8394840"/>
            <a:ext cx="1145520" cy="130320"/>
            <a:chOff x="5149800" y="8394840"/>
            <a:chExt cx="1145520" cy="130320"/>
          </a:xfrm>
        </p:grpSpPr>
        <p:pic>
          <p:nvPicPr>
            <p:cNvPr id="25" name="object 36" descr=""/>
            <p:cNvPicPr/>
            <p:nvPr/>
          </p:nvPicPr>
          <p:blipFill>
            <a:blip r:embed="rId2"/>
            <a:stretch/>
          </p:blipFill>
          <p:spPr>
            <a:xfrm>
              <a:off x="5149800" y="8394840"/>
              <a:ext cx="100800" cy="1303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object 37"/>
            <p:cNvSpPr/>
            <p:nvPr/>
          </p:nvSpPr>
          <p:spPr>
            <a:xfrm>
              <a:off x="5276880" y="8396280"/>
              <a:ext cx="92160" cy="127080"/>
            </a:xfrm>
            <a:custGeom>
              <a:avLst/>
              <a:gdLst>
                <a:gd name="textAreaLeft" fmla="*/ 0 w 92160"/>
                <a:gd name="textAreaRight" fmla="*/ 94680 w 92160"/>
                <a:gd name="textAreaTop" fmla="*/ 0 h 127080"/>
                <a:gd name="textAreaBottom" fmla="*/ 129600 h 12708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7" name="object 38" descr=""/>
            <p:cNvPicPr/>
            <p:nvPr/>
          </p:nvPicPr>
          <p:blipFill>
            <a:blip r:embed="rId3"/>
            <a:stretch/>
          </p:blipFill>
          <p:spPr>
            <a:xfrm>
              <a:off x="5394240" y="8394840"/>
              <a:ext cx="289800" cy="1303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8" name="object 39" descr=""/>
            <p:cNvPicPr/>
            <p:nvPr/>
          </p:nvPicPr>
          <p:blipFill>
            <a:blip r:embed="rId4"/>
            <a:stretch/>
          </p:blipFill>
          <p:spPr>
            <a:xfrm>
              <a:off x="5707080" y="8394840"/>
              <a:ext cx="316800" cy="1303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9" name="object 40" descr=""/>
            <p:cNvPicPr/>
            <p:nvPr/>
          </p:nvPicPr>
          <p:blipFill>
            <a:blip r:embed="rId5"/>
            <a:stretch/>
          </p:blipFill>
          <p:spPr>
            <a:xfrm>
              <a:off x="6050880" y="8396640"/>
              <a:ext cx="107640" cy="1267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" name="object 41" descr=""/>
            <p:cNvPicPr/>
            <p:nvPr/>
          </p:nvPicPr>
          <p:blipFill>
            <a:blip r:embed="rId6"/>
            <a:stretch/>
          </p:blipFill>
          <p:spPr>
            <a:xfrm>
              <a:off x="6184800" y="8396640"/>
              <a:ext cx="110520" cy="1285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4080" cy="112320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 anchorCtr="1">
            <a:sp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август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628920" y="8441640"/>
            <a:ext cx="5111640" cy="202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Адрес: г.Феодосия ул. Украинская ,44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Контактный номер- +7(978)828-94-08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ФИО – Михайлова  Л.О.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object 44"/>
          <p:cNvSpPr/>
          <p:nvPr/>
        </p:nvSpPr>
        <p:spPr>
          <a:xfrm>
            <a:off x="2754360" y="7720920"/>
            <a:ext cx="3295080" cy="55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пятница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09:00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17:30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object 45"/>
          <p:cNvSpPr/>
          <p:nvPr/>
        </p:nvSpPr>
        <p:spPr>
          <a:xfrm>
            <a:off x="6123240" y="8786520"/>
            <a:ext cx="915120" cy="64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По Республике Крым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5" name="Группа 103"/>
          <p:cNvGrpSpPr/>
          <p:nvPr/>
        </p:nvGrpSpPr>
        <p:grpSpPr>
          <a:xfrm>
            <a:off x="512280" y="489240"/>
            <a:ext cx="2515320" cy="980640"/>
            <a:chOff x="512280" y="489240"/>
            <a:chExt cx="2515320" cy="980640"/>
          </a:xfrm>
        </p:grpSpPr>
        <p:pic>
          <p:nvPicPr>
            <p:cNvPr id="36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000" cy="954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7" name="object 50"/>
            <p:cNvSpPr/>
            <p:nvPr/>
          </p:nvSpPr>
          <p:spPr>
            <a:xfrm>
              <a:off x="1577160" y="814680"/>
              <a:ext cx="292680" cy="182880"/>
            </a:xfrm>
            <a:custGeom>
              <a:avLst/>
              <a:gdLst>
                <a:gd name="textAreaLeft" fmla="*/ 0 w 292680"/>
                <a:gd name="textAreaRight" fmla="*/ 295200 w 292680"/>
                <a:gd name="textAreaTop" fmla="*/ 0 h 182880"/>
                <a:gd name="textAreaBottom" fmla="*/ 185400 h 18288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8" name="object 51"/>
            <p:cNvGrpSpPr/>
            <p:nvPr/>
          </p:nvGrpSpPr>
          <p:grpSpPr>
            <a:xfrm>
              <a:off x="1917720" y="814680"/>
              <a:ext cx="445320" cy="148680"/>
              <a:chOff x="1917720" y="814680"/>
              <a:chExt cx="445320" cy="148680"/>
            </a:xfrm>
          </p:grpSpPr>
          <p:sp>
            <p:nvSpPr>
              <p:cNvPr id="39" name="object 52"/>
              <p:cNvSpPr/>
              <p:nvPr/>
            </p:nvSpPr>
            <p:spPr>
              <a:xfrm>
                <a:off x="1917720" y="814680"/>
                <a:ext cx="288360" cy="148680"/>
              </a:xfrm>
              <a:custGeom>
                <a:avLst/>
                <a:gdLst>
                  <a:gd name="textAreaLeft" fmla="*/ 0 w 288360"/>
                  <a:gd name="textAreaRight" fmla="*/ 290880 w 288360"/>
                  <a:gd name="textAreaTop" fmla="*/ 0 h 148680"/>
                  <a:gd name="textAreaBottom" fmla="*/ 151200 h 14868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0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8800" cy="1476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1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7320" cy="151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2" name="object 55"/>
            <p:cNvGrpSpPr/>
            <p:nvPr/>
          </p:nvGrpSpPr>
          <p:grpSpPr>
            <a:xfrm>
              <a:off x="1762920" y="1051200"/>
              <a:ext cx="675000" cy="181080"/>
              <a:chOff x="1762920" y="1051200"/>
              <a:chExt cx="675000" cy="181080"/>
            </a:xfrm>
          </p:grpSpPr>
          <p:pic>
            <p:nvPicPr>
              <p:cNvPr id="43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240" cy="147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4" name="object 57"/>
              <p:cNvSpPr/>
              <p:nvPr/>
            </p:nvSpPr>
            <p:spPr>
              <a:xfrm>
                <a:off x="1917720" y="1051200"/>
                <a:ext cx="520200" cy="181080"/>
              </a:xfrm>
              <a:custGeom>
                <a:avLst/>
                <a:gdLst>
                  <a:gd name="textAreaLeft" fmla="*/ 0 w 520200"/>
                  <a:gd name="textAreaRight" fmla="*/ 522720 w 520200"/>
                  <a:gd name="textAreaTop" fmla="*/ 0 h 181080"/>
                  <a:gd name="textAreaBottom" fmla="*/ 183600 h 18108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45" name="object 58"/>
            <p:cNvGrpSpPr/>
            <p:nvPr/>
          </p:nvGrpSpPr>
          <p:grpSpPr>
            <a:xfrm>
              <a:off x="2489040" y="1051560"/>
              <a:ext cx="288360" cy="147600"/>
              <a:chOff x="2489040" y="1051560"/>
              <a:chExt cx="288360" cy="147600"/>
            </a:xfrm>
          </p:grpSpPr>
          <p:pic>
            <p:nvPicPr>
              <p:cNvPr id="46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7440" cy="147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7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8440" cy="1476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8" name="object 61"/>
            <p:cNvGrpSpPr/>
            <p:nvPr/>
          </p:nvGrpSpPr>
          <p:grpSpPr>
            <a:xfrm>
              <a:off x="1556640" y="1284480"/>
              <a:ext cx="1470960" cy="185400"/>
              <a:chOff x="1556640" y="1284480"/>
              <a:chExt cx="1470960" cy="185400"/>
            </a:xfrm>
          </p:grpSpPr>
          <p:pic>
            <p:nvPicPr>
              <p:cNvPr id="49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0760" cy="153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0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000" cy="153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7840" cy="185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000" cy="153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3" name="object 66"/>
              <p:cNvSpPr/>
              <p:nvPr/>
            </p:nvSpPr>
            <p:spPr>
              <a:xfrm>
                <a:off x="2494080" y="1290960"/>
                <a:ext cx="136080" cy="147240"/>
              </a:xfrm>
              <a:custGeom>
                <a:avLst/>
                <a:gdLst>
                  <a:gd name="textAreaLeft" fmla="*/ 0 w 136080"/>
                  <a:gd name="textAreaRight" fmla="*/ 138600 w 136080"/>
                  <a:gd name="textAreaTop" fmla="*/ 0 h 147240"/>
                  <a:gd name="textAreaBottom" fmla="*/ 149760 h 14724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54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7760" cy="178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5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5960" cy="1476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56" name="Прямоугольник: скругленные углы 2"/>
          <p:cNvSpPr/>
          <p:nvPr/>
        </p:nvSpPr>
        <p:spPr>
          <a:xfrm>
            <a:off x="6140520" y="9593640"/>
            <a:ext cx="872280" cy="8560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" name="Овал 3"/>
          <p:cNvSpPr/>
          <p:nvPr/>
        </p:nvSpPr>
        <p:spPr>
          <a:xfrm>
            <a:off x="6047640" y="7937640"/>
            <a:ext cx="812880" cy="812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8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040" cy="514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59680" cy="8596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0" name="Таблица 4"/>
          <p:cNvGraphicFramePr/>
          <p:nvPr/>
        </p:nvGraphicFramePr>
        <p:xfrm>
          <a:off x="28440" y="1472400"/>
          <a:ext cx="7556040" cy="6832440"/>
        </p:xfrm>
        <a:graphic>
          <a:graphicData uri="http://schemas.openxmlformats.org/drawingml/2006/table">
            <a:tbl>
              <a:tblPr/>
              <a:tblGrid>
                <a:gridCol w="661320"/>
                <a:gridCol w="6171480"/>
                <a:gridCol w="723600"/>
              </a:tblGrid>
              <a:tr h="5263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Times New Roman"/>
                        </a:rPr>
                        <a:t>Дата -</a:t>
                      </a:r>
                      <a:endParaRPr b="0" lang="ru-RU" sz="12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2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4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768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04.08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1.« Час здоровья и бодрости в Комсомольском парке» - игра в волейбол, настольный теннис.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2.Индивидуальное консультирование по  созданию  цифрового </a:t>
                      </a:r>
                      <a:r>
                        <a:rPr b="0" lang="en-US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ID </a:t>
                      </a: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, а также  по пенсионным и социальным вопросам.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10:0</a:t>
                      </a:r>
                      <a:r>
                        <a:rPr b="0" lang="ru-RU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11:00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814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05.08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1.Встреча с психологом по видеоконференцсвязи.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2. Открытие фотовыставки работ Лилии Коваленко « Единство многообразия: лица и традиции России»- Году единства народов России посвящается!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686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11.08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1.Литературный час: « Путешествие по сказочным тропам: от русских былин до якутских сказаний»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2.Индивидуальное консультирование по  созданию  цифрового </a:t>
                      </a:r>
                      <a:r>
                        <a:rPr b="0" lang="en-US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ID </a:t>
                      </a: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, а также  по пенсионным и социальным вопросам.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11:00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48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13.08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1.Урок финансовой грамотности от банка «Россия» 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2. Час «История семьи-история страны»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10: 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11:00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70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18.08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1.Оздоровительная практика цигун на набережной.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09-00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686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19.08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1.Лекция в формате  ВКС о пенсионной грамотности на тему : «Все о назначении и перерасчетах пенсии»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2. Патриотический час: «Дню государственного флага Российской Федерации посвящается!»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11-00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994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25.08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1.Урок финансовой грамотности от банка «ПСБ»- « Все возможности мобильного приложения банка»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2. Православный час-ко дню Успения Пресвятой Богородицы.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11-00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94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27.08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1.« Час здоровья и бодрости» Пляжный волейбол, настольный теннис.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2.Индивидуальное консультирование по  созданию  цифрового </a:t>
                      </a:r>
                      <a:r>
                        <a:rPr b="0" lang="en-US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ID </a:t>
                      </a: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, а также  по пенсионным и социальным вопросам.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806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28.08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343080" indent="-3430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1. « Году единства народов России посвящается!» Просмотр фильма с участием активистов Центра общения.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43080" indent="-3430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1.Русское географическое общество. Фильм: «Открываем  Россию заново. Вместе.»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43080" indent="-3430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2. Экскурсия по родному городу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 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11-00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1300</TotalTime>
  <Application>LibreOffice/25.2.1.2$Windows_X86_64 LibreOffice_project/d3abf4aee5fd705e4a92bba33a32f40bc4e56f49</Application>
  <AppVersion>15.0000</AppVersion>
  <Words>284</Words>
  <Paragraphs>53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2026-07-24T10:34:26Z</cp:lastPrinted>
  <dcterms:modified xsi:type="dcterms:W3CDTF">2026-07-24T12:24:49Z</dcterms:modified>
  <cp:revision>114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