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36" y="-120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14480" cy="1652760"/>
          </a:xfrm>
          <a:prstGeom prst="rect">
            <a:avLst/>
          </a:prstGeom>
          <a:ln w="0">
            <a:noFill/>
          </a:ln>
        </p:spPr>
      </p:pic>
      <p:sp>
        <p:nvSpPr>
          <p:cNvPr id="39" name="object 35"/>
          <p:cNvSpPr/>
          <p:nvPr/>
        </p:nvSpPr>
        <p:spPr>
          <a:xfrm>
            <a:off x="111240" y="7000200"/>
            <a:ext cx="7340040" cy="35780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0" name="Группа 1"/>
          <p:cNvGrpSpPr/>
          <p:nvPr/>
        </p:nvGrpSpPr>
        <p:grpSpPr>
          <a:xfrm>
            <a:off x="644400" y="8176320"/>
            <a:ext cx="1142280" cy="127080"/>
            <a:chOff x="644400" y="8176320"/>
            <a:chExt cx="1142280" cy="127080"/>
          </a:xfrm>
        </p:grpSpPr>
        <p:pic>
          <p:nvPicPr>
            <p:cNvPr id="41" name="object 36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97560" cy="127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2" name="object 37"/>
            <p:cNvSpPr/>
            <p:nvPr/>
          </p:nvSpPr>
          <p:spPr>
            <a:xfrm>
              <a:off x="771480" y="8178120"/>
              <a:ext cx="88920" cy="12384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3" name="object 38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8656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39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1356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40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104400" cy="1234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1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07280" cy="1252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840" cy="18615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 dirty="0" smtClean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latin typeface="Arial"/>
            </a:endParaRPr>
          </a:p>
          <a:p>
            <a:pPr marL="439560" indent="-427320" algn="r">
              <a:lnSpc>
                <a:spcPts val="2701"/>
              </a:lnSpc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Arial"/>
            </a:endParaRPr>
          </a:p>
        </p:txBody>
      </p:sp>
      <p:sp>
        <p:nvSpPr>
          <p:cNvPr id="48" name="object 43"/>
          <p:cNvSpPr/>
          <p:nvPr/>
        </p:nvSpPr>
        <p:spPr>
          <a:xfrm>
            <a:off x="628920" y="8441640"/>
            <a:ext cx="510840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г. Керчь, шоссе Героев Сталинграда, 60/1, каб.6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8(36561)78433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Шевченко Анна Игоревна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49" name="object 44"/>
          <p:cNvSpPr/>
          <p:nvPr/>
        </p:nvSpPr>
        <p:spPr>
          <a:xfrm>
            <a:off x="3819240" y="7386840"/>
            <a:ext cx="329184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09:00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18:00, пятница 09:00-16:45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18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5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5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1">
                <a:solidFill>
                  <a:srgbClr val="FFFFFF"/>
                </a:solidFill>
                <a:latin typeface="Calibri"/>
                <a:ea typeface="DejaVu Sans"/>
              </a:rPr>
              <a:t> Республике Крым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2080" cy="977400"/>
            <a:chOff x="512280" y="489240"/>
            <a:chExt cx="2512080" cy="977400"/>
          </a:xfrm>
        </p:grpSpPr>
        <p:pic>
          <p:nvPicPr>
            <p:cNvPr id="52" name="object 49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33760" cy="9514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89440" cy="17964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2080" cy="145440"/>
              <a:chOff x="1917720" y="814680"/>
              <a:chExt cx="442080" cy="14544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5120" cy="14544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6" name="object 53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815040"/>
                <a:ext cx="115560" cy="1443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/>
            <p:cNvPicPr/>
            <p:nvPr/>
          </p:nvPicPr>
          <p:blipFill>
            <a:blip r:embed="rId10" cstate="print"/>
            <a:stretch/>
          </p:blipFill>
          <p:spPr>
            <a:xfrm>
              <a:off x="1556640" y="1049760"/>
              <a:ext cx="154080" cy="1479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1760" cy="177840"/>
              <a:chOff x="1762920" y="1051200"/>
              <a:chExt cx="671760" cy="177840"/>
            </a:xfrm>
          </p:grpSpPr>
          <p:pic>
            <p:nvPicPr>
              <p:cNvPr id="59" name="object 56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1051560"/>
                <a:ext cx="117000" cy="144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16960" cy="17784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5120" cy="144360"/>
              <a:chOff x="2489040" y="1051560"/>
              <a:chExt cx="285120" cy="144360"/>
            </a:xfrm>
          </p:grpSpPr>
          <p:pic>
            <p:nvPicPr>
              <p:cNvPr id="62" name="object 59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1051560"/>
                <a:ext cx="124200" cy="144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1051560"/>
                <a:ext cx="115200" cy="1443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67720" cy="182160"/>
              <a:chOff x="1556640" y="1284480"/>
              <a:chExt cx="1467720" cy="182160"/>
            </a:xfrm>
          </p:grpSpPr>
          <p:pic>
            <p:nvPicPr>
              <p:cNvPr id="65" name="object 62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292040"/>
                <a:ext cx="137520" cy="149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292040"/>
                <a:ext cx="158760" cy="149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284480"/>
                <a:ext cx="354600" cy="1821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292040"/>
                <a:ext cx="158760" cy="1497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2840" cy="14400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0" name="object 67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290960"/>
                <a:ext cx="164520" cy="175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290960"/>
                <a:ext cx="162720" cy="1443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69040" cy="8528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Овал 3"/>
          <p:cNvSpPr/>
          <p:nvPr/>
        </p:nvSpPr>
        <p:spPr>
          <a:xfrm>
            <a:off x="6047640" y="7937640"/>
            <a:ext cx="809640" cy="809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4" name="object 48"/>
          <p:cNvPicPr/>
          <p:nvPr/>
        </p:nvPicPr>
        <p:blipFill>
          <a:blip r:embed="rId20" cstate="print"/>
          <a:stretch/>
        </p:blipFill>
        <p:spPr>
          <a:xfrm>
            <a:off x="6162120" y="8141760"/>
            <a:ext cx="595800" cy="51084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/>
          <p:cNvPicPr/>
          <p:nvPr/>
        </p:nvPicPr>
        <p:blipFill>
          <a:blip r:embed="rId21" cstate="print"/>
          <a:stretch/>
        </p:blipFill>
        <p:spPr>
          <a:xfrm>
            <a:off x="6153120" y="9577080"/>
            <a:ext cx="856440" cy="8564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/>
        </p:nvGraphicFramePr>
        <p:xfrm>
          <a:off x="242280" y="1749960"/>
          <a:ext cx="7044840" cy="512568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406160"/>
              </a:tblGrid>
              <a:tr h="676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735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03.08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волонтера, 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просмотр роликов РГО</a:t>
                      </a:r>
                      <a:endParaRPr lang="ru-RU" sz="18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15:0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68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04.08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Лекция сотрудника МВД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«Осторожно мошенники»</a:t>
                      </a: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1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05.08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мероприятие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Беседа с психологом</a:t>
                      </a: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95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10.08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Литературно-музыкальный вечер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«Не жалею, не зову, не плачу»</a:t>
                      </a: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506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11.08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 рукоделия</a:t>
                      </a: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15: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06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13.08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Литературно-музыкальная гостиная 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«Мгновения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Микаэла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Таривердиева»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(Совет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ветерано</a:t>
                      </a:r>
                      <a:r>
                        <a:rPr lang="ru-RU" sz="18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object 1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14480" cy="1652760"/>
          </a:xfrm>
          <a:prstGeom prst="rect">
            <a:avLst/>
          </a:prstGeom>
          <a:ln w="0">
            <a:noFill/>
          </a:ln>
        </p:spPr>
      </p:pic>
      <p:sp>
        <p:nvSpPr>
          <p:cNvPr id="78" name="object 2"/>
          <p:cNvSpPr/>
          <p:nvPr/>
        </p:nvSpPr>
        <p:spPr>
          <a:xfrm>
            <a:off x="111240" y="7000200"/>
            <a:ext cx="7340040" cy="35780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79" name="Группа 2"/>
          <p:cNvGrpSpPr/>
          <p:nvPr/>
        </p:nvGrpSpPr>
        <p:grpSpPr>
          <a:xfrm>
            <a:off x="644400" y="8176320"/>
            <a:ext cx="1142280" cy="127080"/>
            <a:chOff x="644400" y="8176320"/>
            <a:chExt cx="1142280" cy="127080"/>
          </a:xfrm>
        </p:grpSpPr>
        <p:pic>
          <p:nvPicPr>
            <p:cNvPr id="80" name="object 3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97560" cy="127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1" name="object 4"/>
            <p:cNvSpPr/>
            <p:nvPr/>
          </p:nvSpPr>
          <p:spPr>
            <a:xfrm>
              <a:off x="771480" y="8178120"/>
              <a:ext cx="88920" cy="12384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2" name="object 5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8656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3" name="object 6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1356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4" name="object 7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104400" cy="1234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5" name="object 8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07280" cy="1252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00000" y="316800"/>
            <a:ext cx="2633760" cy="18615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 dirty="0" smtClean="0">
                <a:solidFill>
                  <a:srgbClr val="FFFFFF"/>
                </a:solidFill>
                <a:latin typeface="Calibri"/>
              </a:rPr>
              <a:t>АВГУСТ</a:t>
            </a:r>
            <a:r>
              <a:rPr dirty="0"/>
              <a:t/>
            </a:r>
            <a:br>
              <a:rPr dirty="0"/>
            </a:b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Arial"/>
            </a:endParaRPr>
          </a:p>
        </p:txBody>
      </p:sp>
      <p:sp>
        <p:nvSpPr>
          <p:cNvPr id="87" name="object 9"/>
          <p:cNvSpPr/>
          <p:nvPr/>
        </p:nvSpPr>
        <p:spPr>
          <a:xfrm>
            <a:off x="628920" y="8441640"/>
            <a:ext cx="510840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г. Керчь, шоссе Героев Сталинграда, 60/1, каб.6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8(36561)78433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Шевченко Анна Игоревна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88" name="object 10"/>
          <p:cNvSpPr/>
          <p:nvPr/>
        </p:nvSpPr>
        <p:spPr>
          <a:xfrm>
            <a:off x="3819240" y="7386840"/>
            <a:ext cx="329184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09:00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18:00, пятница 09:00-16:45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89" name="object 11"/>
          <p:cNvSpPr/>
          <p:nvPr/>
        </p:nvSpPr>
        <p:spPr>
          <a:xfrm>
            <a:off x="6123240" y="8786520"/>
            <a:ext cx="9118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5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5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1">
                <a:solidFill>
                  <a:srgbClr val="FFFFFF"/>
                </a:solidFill>
                <a:latin typeface="Calibri"/>
                <a:ea typeface="DejaVu Sans"/>
              </a:rPr>
              <a:t> Республике Крым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90" name="Группа 3"/>
          <p:cNvGrpSpPr/>
          <p:nvPr/>
        </p:nvGrpSpPr>
        <p:grpSpPr>
          <a:xfrm>
            <a:off x="512280" y="489240"/>
            <a:ext cx="2512080" cy="977400"/>
            <a:chOff x="512280" y="489240"/>
            <a:chExt cx="2512080" cy="977400"/>
          </a:xfrm>
        </p:grpSpPr>
        <p:pic>
          <p:nvPicPr>
            <p:cNvPr id="91" name="object 12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33760" cy="9514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2" name="object 13"/>
            <p:cNvSpPr/>
            <p:nvPr/>
          </p:nvSpPr>
          <p:spPr>
            <a:xfrm>
              <a:off x="1577160" y="814680"/>
              <a:ext cx="289440" cy="17964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93" name="object 14"/>
            <p:cNvGrpSpPr/>
            <p:nvPr/>
          </p:nvGrpSpPr>
          <p:grpSpPr>
            <a:xfrm>
              <a:off x="1917720" y="814680"/>
              <a:ext cx="442080" cy="145440"/>
              <a:chOff x="1917720" y="814680"/>
              <a:chExt cx="442080" cy="145440"/>
            </a:xfrm>
          </p:grpSpPr>
          <p:sp>
            <p:nvSpPr>
              <p:cNvPr id="94" name="object 15"/>
              <p:cNvSpPr/>
              <p:nvPr/>
            </p:nvSpPr>
            <p:spPr>
              <a:xfrm>
                <a:off x="1917720" y="814680"/>
                <a:ext cx="285120" cy="14544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95" name="object 16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815040"/>
                <a:ext cx="115560" cy="1443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6" name="object 17"/>
            <p:cNvPicPr/>
            <p:nvPr/>
          </p:nvPicPr>
          <p:blipFill>
            <a:blip r:embed="rId10" cstate="print"/>
            <a:stretch/>
          </p:blipFill>
          <p:spPr>
            <a:xfrm>
              <a:off x="1556640" y="1049760"/>
              <a:ext cx="154080" cy="1479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7" name="object 18"/>
            <p:cNvGrpSpPr/>
            <p:nvPr/>
          </p:nvGrpSpPr>
          <p:grpSpPr>
            <a:xfrm>
              <a:off x="1762920" y="1051200"/>
              <a:ext cx="671760" cy="177840"/>
              <a:chOff x="1762920" y="1051200"/>
              <a:chExt cx="671760" cy="177840"/>
            </a:xfrm>
          </p:grpSpPr>
          <p:pic>
            <p:nvPicPr>
              <p:cNvPr id="98" name="object 19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1051560"/>
                <a:ext cx="117000" cy="144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9" name="object 20"/>
              <p:cNvSpPr/>
              <p:nvPr/>
            </p:nvSpPr>
            <p:spPr>
              <a:xfrm>
                <a:off x="1917720" y="1051200"/>
                <a:ext cx="516960" cy="17784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00" name="object 21"/>
            <p:cNvGrpSpPr/>
            <p:nvPr/>
          </p:nvGrpSpPr>
          <p:grpSpPr>
            <a:xfrm>
              <a:off x="2489040" y="1051560"/>
              <a:ext cx="285120" cy="144360"/>
              <a:chOff x="2489040" y="1051560"/>
              <a:chExt cx="285120" cy="144360"/>
            </a:xfrm>
          </p:grpSpPr>
          <p:pic>
            <p:nvPicPr>
              <p:cNvPr id="101" name="object 22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1051560"/>
                <a:ext cx="124200" cy="144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23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1051560"/>
                <a:ext cx="115200" cy="1443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3" name="object 24"/>
            <p:cNvGrpSpPr/>
            <p:nvPr/>
          </p:nvGrpSpPr>
          <p:grpSpPr>
            <a:xfrm>
              <a:off x="1556640" y="1284480"/>
              <a:ext cx="1467720" cy="182160"/>
              <a:chOff x="1556640" y="1284480"/>
              <a:chExt cx="1467720" cy="182160"/>
            </a:xfrm>
          </p:grpSpPr>
          <p:pic>
            <p:nvPicPr>
              <p:cNvPr id="104" name="object 25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292040"/>
                <a:ext cx="137520" cy="149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5" name="object 26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292040"/>
                <a:ext cx="158760" cy="149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27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284480"/>
                <a:ext cx="354600" cy="1821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28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292040"/>
                <a:ext cx="158760" cy="1497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8" name="object 29"/>
              <p:cNvSpPr/>
              <p:nvPr/>
            </p:nvSpPr>
            <p:spPr>
              <a:xfrm>
                <a:off x="2494080" y="1290960"/>
                <a:ext cx="132840" cy="14400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09" name="object 30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290960"/>
                <a:ext cx="164520" cy="175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0" name="object 31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290960"/>
                <a:ext cx="162720" cy="1443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1" name="Прямоугольник: скругленные углы 1"/>
          <p:cNvSpPr/>
          <p:nvPr/>
        </p:nvSpPr>
        <p:spPr>
          <a:xfrm>
            <a:off x="6140520" y="9593640"/>
            <a:ext cx="869040" cy="8528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Овал 1"/>
          <p:cNvSpPr/>
          <p:nvPr/>
        </p:nvSpPr>
        <p:spPr>
          <a:xfrm>
            <a:off x="6047640" y="7937640"/>
            <a:ext cx="809640" cy="809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3" name="object 32"/>
          <p:cNvPicPr/>
          <p:nvPr/>
        </p:nvPicPr>
        <p:blipFill>
          <a:blip r:embed="rId20" cstate="print"/>
          <a:stretch/>
        </p:blipFill>
        <p:spPr>
          <a:xfrm>
            <a:off x="6162120" y="8141760"/>
            <a:ext cx="595800" cy="510840"/>
          </a:xfrm>
          <a:prstGeom prst="rect">
            <a:avLst/>
          </a:prstGeom>
          <a:ln w="0">
            <a:noFill/>
          </a:ln>
        </p:spPr>
      </p:pic>
      <p:pic>
        <p:nvPicPr>
          <p:cNvPr id="114" name="Рисунок 1"/>
          <p:cNvPicPr/>
          <p:nvPr/>
        </p:nvPicPr>
        <p:blipFill>
          <a:blip r:embed="rId21" cstate="print"/>
          <a:stretch/>
        </p:blipFill>
        <p:spPr>
          <a:xfrm>
            <a:off x="6153120" y="9577080"/>
            <a:ext cx="856440" cy="8564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5" name="Таблица 1"/>
          <p:cNvGraphicFramePr/>
          <p:nvPr/>
        </p:nvGraphicFramePr>
        <p:xfrm>
          <a:off x="431280" y="1756080"/>
          <a:ext cx="6978600" cy="462380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339920"/>
              </a:tblGrid>
              <a:tr h="9263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573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17.08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финансовой грамотности</a:t>
                      </a: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915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19.08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Онлайн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 мероприятие</a:t>
                      </a:r>
                      <a:endParaRPr lang="ru-RU" sz="18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«Час  пенсионной грамотности»</a:t>
                      </a:r>
                      <a:endParaRPr lang="ru-RU" sz="18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 уточняется</a:t>
                      </a: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8581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20.08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 духовенства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«Разговор о вере»</a:t>
                      </a: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55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24.08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Литературно-экологический круиз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«Журчащие родники»</a:t>
                      </a: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710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25.08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цифровой грамотности</a:t>
                      </a:r>
                      <a:endParaRPr lang="ru-RU" sz="18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1057</TotalTime>
  <Words>195</Words>
  <Application>Microsoft Office PowerPoint</Application>
  <PresentationFormat>Произвольный</PresentationFormat>
  <Paragraphs>68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45</cp:revision>
  <cp:lastPrinted>2026-02-26T13:12:14Z</cp:lastPrinted>
  <dcterms:created xsi:type="dcterms:W3CDTF">2025-11-06T11:20:25Z</dcterms:created>
  <dcterms:modified xsi:type="dcterms:W3CDTF">2026-07-28T06:55:51Z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