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_rels/slide1.xml.rels" ContentType="application/vnd.openxmlformats-package.relationships+xml"/>
  <Override PartName="/ppt/media/image9.png" ContentType="image/png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media/image6.png" ContentType="image/png"/>
  <Override PartName="/ppt/media/image7.png" ContentType="image/png"/>
  <Override PartName="/ppt/media/image8.png" ContentType="image/png"/>
  <Override PartName="/ppt/media/image10.png" ContentType="image/png"/>
  <Override PartName="/ppt/media/image11.png" ContentType="image/png"/>
  <Override PartName="/ppt/media/image12.png" ContentType="image/png"/>
  <Override PartName="/ppt/media/image13.png" ContentType="image/png"/>
  <Override PartName="/ppt/media/image14.png" ContentType="image/png"/>
  <Override PartName="/ppt/media/image15.png" ContentType="image/png"/>
  <Override PartName="/ppt/media/image16.png" ContentType="image/png"/>
  <Override PartName="/ppt/media/image17.png" ContentType="image/png"/>
  <Override PartName="/ppt/media/image18.png" ContentType="image/png"/>
  <Override PartName="/ppt/media/image19.png" ContentType="image/png"/>
  <Override PartName="/ppt/media/image20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7556500" cy="106934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218952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2676960" y="2502000"/>
            <a:ext cx="218952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976280" y="2502000"/>
            <a:ext cx="218952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377640" y="5741640"/>
            <a:ext cx="218952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2676960" y="5741640"/>
            <a:ext cx="218952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4976280" y="5741640"/>
            <a:ext cx="218952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subTitle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6800400" cy="6201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377640" y="426600"/>
            <a:ext cx="6800400" cy="8276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6201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6201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3862440" y="574164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377640" y="426600"/>
            <a:ext cx="6800400" cy="17852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377640" y="250200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3862440" y="2502000"/>
            <a:ext cx="331848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377640" y="5741640"/>
            <a:ext cx="6800400" cy="29581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Relationship Id="rId7" Type="http://schemas.openxmlformats.org/officeDocument/2006/relationships/image" Target="../media/image7.png"/><Relationship Id="rId8" Type="http://schemas.openxmlformats.org/officeDocument/2006/relationships/image" Target="../media/image8.png"/><Relationship Id="rId9" Type="http://schemas.openxmlformats.org/officeDocument/2006/relationships/image" Target="../media/image9.png"/><Relationship Id="rId10" Type="http://schemas.openxmlformats.org/officeDocument/2006/relationships/image" Target="../media/image10.png"/><Relationship Id="rId11" Type="http://schemas.openxmlformats.org/officeDocument/2006/relationships/image" Target="../media/image11.png"/><Relationship Id="rId12" Type="http://schemas.openxmlformats.org/officeDocument/2006/relationships/image" Target="../media/image12.png"/><Relationship Id="rId13" Type="http://schemas.openxmlformats.org/officeDocument/2006/relationships/image" Target="../media/image13.png"/><Relationship Id="rId14" Type="http://schemas.openxmlformats.org/officeDocument/2006/relationships/image" Target="../media/image14.png"/><Relationship Id="rId15" Type="http://schemas.openxmlformats.org/officeDocument/2006/relationships/image" Target="../media/image15.png"/><Relationship Id="rId16" Type="http://schemas.openxmlformats.org/officeDocument/2006/relationships/image" Target="../media/image16.png"/><Relationship Id="rId17" Type="http://schemas.openxmlformats.org/officeDocument/2006/relationships/image" Target="../media/image17.png"/><Relationship Id="rId18" Type="http://schemas.openxmlformats.org/officeDocument/2006/relationships/image" Target="../media/image18.png"/><Relationship Id="rId19" Type="http://schemas.openxmlformats.org/officeDocument/2006/relationships/image" Target="../media/image19.png"/><Relationship Id="rId20" Type="http://schemas.openxmlformats.org/officeDocument/2006/relationships/image" Target="../media/image20.png"/><Relationship Id="rId2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object 33" descr=""/>
          <p:cNvPicPr/>
          <p:nvPr/>
        </p:nvPicPr>
        <p:blipFill>
          <a:blip r:embed="rId1"/>
          <a:stretch/>
        </p:blipFill>
        <p:spPr>
          <a:xfrm>
            <a:off x="3836160" y="0"/>
            <a:ext cx="3718800" cy="1657080"/>
          </a:xfrm>
          <a:prstGeom prst="rect">
            <a:avLst/>
          </a:prstGeom>
          <a:ln>
            <a:noFill/>
          </a:ln>
        </p:spPr>
      </p:pic>
      <p:sp>
        <p:nvSpPr>
          <p:cNvPr id="37" name="CustomShape 1"/>
          <p:cNvSpPr/>
          <p:nvPr/>
        </p:nvSpPr>
        <p:spPr>
          <a:xfrm>
            <a:off x="0" y="7109640"/>
            <a:ext cx="7554960" cy="3582360"/>
          </a:xfrm>
          <a:custGeom>
            <a:avLst/>
            <a:gdLst/>
            <a:ah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>
            <a:noFill/>
          </a:ln>
        </p:spPr>
        <p:style>
          <a:lnRef idx="0"/>
          <a:fillRef idx="0"/>
          <a:effectRef idx="0"/>
          <a:fontRef idx="minor"/>
        </p:style>
      </p:sp>
      <p:grpSp>
        <p:nvGrpSpPr>
          <p:cNvPr id="38" name="Group 2"/>
          <p:cNvGrpSpPr/>
          <p:nvPr/>
        </p:nvGrpSpPr>
        <p:grpSpPr>
          <a:xfrm>
            <a:off x="644400" y="8176320"/>
            <a:ext cx="1146600" cy="131400"/>
            <a:chOff x="644400" y="8176320"/>
            <a:chExt cx="1146600" cy="131400"/>
          </a:xfrm>
        </p:grpSpPr>
        <p:pic>
          <p:nvPicPr>
            <p:cNvPr id="39" name="object 36" descr=""/>
            <p:cNvPicPr/>
            <p:nvPr/>
          </p:nvPicPr>
          <p:blipFill>
            <a:blip r:embed="rId2"/>
            <a:stretch/>
          </p:blipFill>
          <p:spPr>
            <a:xfrm>
              <a:off x="644400" y="8176320"/>
              <a:ext cx="101880" cy="131400"/>
            </a:xfrm>
            <a:prstGeom prst="rect">
              <a:avLst/>
            </a:prstGeom>
            <a:ln>
              <a:noFill/>
            </a:ln>
          </p:spPr>
        </p:pic>
        <p:sp>
          <p:nvSpPr>
            <p:cNvPr id="40" name="CustomShape 3"/>
            <p:cNvSpPr/>
            <p:nvPr/>
          </p:nvSpPr>
          <p:spPr>
            <a:xfrm>
              <a:off x="771480" y="8178120"/>
              <a:ext cx="93240" cy="128160"/>
            </a:xfrm>
            <a:custGeom>
              <a:avLst/>
              <a:gdLst/>
              <a:ah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pic>
          <p:nvPicPr>
            <p:cNvPr id="41" name="object 38" descr=""/>
            <p:cNvPicPr/>
            <p:nvPr/>
          </p:nvPicPr>
          <p:blipFill>
            <a:blip r:embed="rId3"/>
            <a:stretch/>
          </p:blipFill>
          <p:spPr>
            <a:xfrm>
              <a:off x="888840" y="8176320"/>
              <a:ext cx="290880" cy="131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2" name="object 39" descr=""/>
            <p:cNvPicPr/>
            <p:nvPr/>
          </p:nvPicPr>
          <p:blipFill>
            <a:blip r:embed="rId4"/>
            <a:stretch/>
          </p:blipFill>
          <p:spPr>
            <a:xfrm>
              <a:off x="1201680" y="8176320"/>
              <a:ext cx="317880" cy="1314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3" name="object 40" descr=""/>
            <p:cNvPicPr/>
            <p:nvPr/>
          </p:nvPicPr>
          <p:blipFill>
            <a:blip r:embed="rId5"/>
            <a:stretch/>
          </p:blipFill>
          <p:spPr>
            <a:xfrm>
              <a:off x="1545480" y="8178120"/>
              <a:ext cx="108720" cy="1278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44" name="object 41" descr=""/>
            <p:cNvPicPr/>
            <p:nvPr/>
          </p:nvPicPr>
          <p:blipFill>
            <a:blip r:embed="rId6"/>
            <a:stretch/>
          </p:blipFill>
          <p:spPr>
            <a:xfrm>
              <a:off x="1679400" y="8178120"/>
              <a:ext cx="111600" cy="129600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45" name="CustomShape 4"/>
          <p:cNvSpPr/>
          <p:nvPr/>
        </p:nvSpPr>
        <p:spPr>
          <a:xfrm>
            <a:off x="4235400" y="241200"/>
            <a:ext cx="2732400" cy="1110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81360" bIns="0">
            <a:spAutoFit/>
          </a:bodyPr>
          <a:p>
            <a:pPr marL="439560" indent="-425880" algn="r">
              <a:lnSpc>
                <a:spcPts val="2701"/>
              </a:lnSpc>
              <a:spcBef>
                <a:spcPts val="641"/>
              </a:spcBef>
            </a:pPr>
            <a:r>
              <a:rPr b="1" lang="ru-RU" sz="2700" spc="-12" strike="noStrike">
                <a:solidFill>
                  <a:srgbClr val="ffffff"/>
                </a:solidFill>
                <a:latin typeface="Calibri"/>
                <a:ea typeface="Microsoft YaHei"/>
              </a:rPr>
              <a:t>МЕРОПРИЯТИЯ </a:t>
            </a:r>
            <a:r>
              <a:rPr b="1" lang="ru-RU" sz="2700" spc="-1" strike="noStrike">
                <a:solidFill>
                  <a:srgbClr val="ffffff"/>
                </a:solidFill>
                <a:latin typeface="Calibri"/>
                <a:ea typeface="Microsoft YaHei"/>
              </a:rPr>
              <a:t>НА</a:t>
            </a:r>
            <a:r>
              <a:rPr b="1" lang="ru-RU" sz="2700" spc="-7" strike="noStrike">
                <a:solidFill>
                  <a:srgbClr val="ffffff"/>
                </a:solidFill>
                <a:latin typeface="Calibri"/>
                <a:ea typeface="Microsoft YaHei"/>
              </a:rPr>
              <a:t> АВГУСТ</a:t>
            </a:r>
            <a:br/>
            <a:r>
              <a:rPr b="1" lang="ru-RU" sz="2700" spc="-21" strike="noStrike">
                <a:solidFill>
                  <a:srgbClr val="ffffff"/>
                </a:solidFill>
                <a:latin typeface="Calibri"/>
                <a:ea typeface="DejaVu Sans"/>
              </a:rPr>
              <a:t>2026</a:t>
            </a:r>
            <a:endParaRPr b="0" lang="ru-RU" sz="2700" spc="-1" strike="noStrike">
              <a:latin typeface="Arial"/>
            </a:endParaRPr>
          </a:p>
        </p:txBody>
      </p:sp>
      <p:sp>
        <p:nvSpPr>
          <p:cNvPr id="46" name="CustomShape 5"/>
          <p:cNvSpPr/>
          <p:nvPr/>
        </p:nvSpPr>
        <p:spPr>
          <a:xfrm>
            <a:off x="730080" y="8654400"/>
            <a:ext cx="5357880" cy="20217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74600" bIns="0">
            <a:spAutoFit/>
          </a:bodyPr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b="1" lang="ru-RU" sz="4400" spc="-12" strike="noStrike">
                <a:solidFill>
                  <a:srgbClr val="ffffff"/>
                </a:solidFill>
                <a:latin typeface="Calibri"/>
                <a:ea typeface="DejaVu Sans"/>
              </a:rPr>
              <a:t>ПРИХОДИТЕ,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МЫ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" strike="noStrike">
                <a:solidFill>
                  <a:srgbClr val="ffffff"/>
                </a:solidFill>
                <a:latin typeface="Calibri"/>
                <a:ea typeface="DejaVu Sans"/>
              </a:rPr>
              <a:t>ВАС</a:t>
            </a:r>
            <a:r>
              <a:rPr b="1" lang="ru-RU" sz="4400" spc="-137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1" lang="ru-RU" sz="4400" spc="-12" strike="noStrike">
                <a:solidFill>
                  <a:srgbClr val="ffffff"/>
                </a:solidFill>
                <a:latin typeface="Calibri"/>
                <a:ea typeface="DejaVu Sans"/>
              </a:rPr>
              <a:t>ЖДЕМ!</a:t>
            </a:r>
            <a:endParaRPr b="0" lang="ru-RU" sz="4400" spc="-1" strike="noStrike"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Наши</a:t>
            </a:r>
            <a:r>
              <a:rPr b="0" lang="ru-RU" sz="1300" spc="-35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1300" spc="-12" strike="noStrike">
                <a:solidFill>
                  <a:srgbClr val="ffffff"/>
                </a:solidFill>
                <a:latin typeface="Calibri"/>
                <a:ea typeface="DejaVu Sans"/>
              </a:rPr>
              <a:t>контакты: +7(36565)77102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Адрес: 296000 Республика Крым, г. Красноперекопск, ул. Калинина, д.11а</a:t>
            </a:r>
            <a:br/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Контактный номер +79789682807</a:t>
            </a:r>
            <a:endParaRPr b="0" lang="ru-RU" sz="1300" spc="-1" strike="noStrike"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b="0" lang="ru-RU" sz="1300" spc="-1" strike="noStrike">
                <a:solidFill>
                  <a:srgbClr val="ffffff"/>
                </a:solidFill>
                <a:latin typeface="Calibri"/>
                <a:ea typeface="DejaVu Sans"/>
              </a:rPr>
              <a:t>ФИО CЕМЕНЮТА ВИТА ЛЕОНИДОВНА</a:t>
            </a:r>
            <a:endParaRPr b="0" lang="ru-RU" sz="1300" spc="-1" strike="noStrike">
              <a:latin typeface="Arial"/>
            </a:endParaRPr>
          </a:p>
        </p:txBody>
      </p:sp>
      <p:sp>
        <p:nvSpPr>
          <p:cNvPr id="47" name="CustomShape 6"/>
          <p:cNvSpPr/>
          <p:nvPr/>
        </p:nvSpPr>
        <p:spPr>
          <a:xfrm>
            <a:off x="2603520" y="7709040"/>
            <a:ext cx="4951440" cy="14252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12600" bIns="0">
            <a:spAutoFit/>
          </a:bodyPr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Время</a:t>
            </a:r>
            <a:r>
              <a:rPr b="1" lang="ru-RU" sz="1600" spc="-66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  <a:ea typeface="DejaVu Sans"/>
              </a:rPr>
              <a:t>работы: понедельник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b="1" lang="ru-RU" sz="1600" spc="-12" strike="noStrike">
                <a:solidFill>
                  <a:srgbClr val="58595b"/>
                </a:solidFill>
                <a:latin typeface="Calibri"/>
                <a:ea typeface="DejaVu Sans"/>
              </a:rPr>
              <a:t>      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четверг 09:00</a:t>
            </a:r>
            <a:r>
              <a:rPr b="1" lang="ru-RU" sz="1600" spc="-7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1" strike="noStrike">
                <a:solidFill>
                  <a:srgbClr val="58595b"/>
                </a:solidFill>
                <a:latin typeface="Calibri"/>
                <a:ea typeface="DejaVu Sans"/>
              </a:rPr>
              <a:t>–</a:t>
            </a:r>
            <a:r>
              <a:rPr b="1" lang="ru-RU" sz="1600" spc="-15" strike="noStrike">
                <a:solidFill>
                  <a:srgbClr val="58595b"/>
                </a:solidFill>
                <a:latin typeface="Calibri"/>
                <a:ea typeface="DejaVu Sans"/>
              </a:rPr>
              <a:t> </a:t>
            </a:r>
            <a:r>
              <a:rPr b="1" lang="ru-RU" sz="1600" spc="-21" strike="noStrike">
                <a:solidFill>
                  <a:srgbClr val="58595b"/>
                </a:solidFill>
                <a:latin typeface="Calibri"/>
                <a:ea typeface="DejaVu Sans"/>
              </a:rPr>
              <a:t>18:00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r>
              <a:rPr b="1" lang="ru-RU" sz="1600" spc="-21" strike="noStrike">
                <a:solidFill>
                  <a:srgbClr val="58595b"/>
                </a:solidFill>
                <a:latin typeface="Calibri"/>
                <a:ea typeface="DejaVu Sans"/>
              </a:rPr>
              <a:t>пятница  - 9:00 – 16:45</a:t>
            </a: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endParaRPr b="0" lang="ru-RU" sz="1600" spc="-1" strike="noStrike"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</a:pPr>
            <a:endParaRPr b="0" lang="ru-RU" sz="1600" spc="-1" strike="noStrike">
              <a:latin typeface="Arial"/>
            </a:endParaRPr>
          </a:p>
        </p:txBody>
      </p:sp>
      <p:sp>
        <p:nvSpPr>
          <p:cNvPr id="48" name="CustomShape 7"/>
          <p:cNvSpPr/>
          <p:nvPr/>
        </p:nvSpPr>
        <p:spPr>
          <a:xfrm>
            <a:off x="6123240" y="8786520"/>
            <a:ext cx="916200" cy="6418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33120" bIns="0">
            <a:spAutoFit/>
          </a:bodyPr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Отделение Фонда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пенсионного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и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 социального</a:t>
            </a:r>
            <a:r>
              <a:rPr b="0" lang="ru-RU" sz="800" spc="488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12" strike="noStrike">
                <a:solidFill>
                  <a:srgbClr val="ffffff"/>
                </a:solidFill>
                <a:latin typeface="Calibri"/>
                <a:ea typeface="DejaVu Sans"/>
              </a:rPr>
              <a:t>страхования</a:t>
            </a:r>
            <a:r>
              <a:rPr b="0" lang="ru-RU" sz="800" spc="1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26" strike="noStrike">
                <a:solidFill>
                  <a:srgbClr val="ffffff"/>
                </a:solidFill>
                <a:latin typeface="Calibri"/>
                <a:ea typeface="DejaVu Sans"/>
              </a:rPr>
              <a:t>РФ</a:t>
            </a:r>
            <a:endParaRPr b="0" lang="ru-RU" sz="800" spc="-1" strike="noStrike"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b="0" lang="ru-RU" sz="800" spc="-1" strike="noStrike">
                <a:solidFill>
                  <a:srgbClr val="ffffff"/>
                </a:solidFill>
                <a:latin typeface="Calibri"/>
                <a:ea typeface="DejaVu Sans"/>
              </a:rPr>
              <a:t>по</a:t>
            </a:r>
            <a:r>
              <a:rPr b="0" lang="ru-RU" sz="800" spc="35" strike="noStrike">
                <a:solidFill>
                  <a:srgbClr val="ffffff"/>
                </a:solidFill>
                <a:latin typeface="Calibri"/>
                <a:ea typeface="DejaVu Sans"/>
              </a:rPr>
              <a:t> </a:t>
            </a:r>
            <a:r>
              <a:rPr b="0" lang="ru-RU" sz="800" spc="-21" strike="noStrike">
                <a:solidFill>
                  <a:srgbClr val="ffffff"/>
                </a:solidFill>
                <a:latin typeface="Calibri"/>
                <a:ea typeface="DejaVu Sans"/>
              </a:rPr>
              <a:t> Республике  Крым</a:t>
            </a:r>
            <a:endParaRPr b="0" lang="ru-RU" sz="800" spc="-1" strike="noStrike">
              <a:latin typeface="Arial"/>
            </a:endParaRPr>
          </a:p>
        </p:txBody>
      </p:sp>
      <p:grpSp>
        <p:nvGrpSpPr>
          <p:cNvPr id="49" name="Group 8"/>
          <p:cNvGrpSpPr/>
          <p:nvPr/>
        </p:nvGrpSpPr>
        <p:grpSpPr>
          <a:xfrm>
            <a:off x="501480" y="241200"/>
            <a:ext cx="2516400" cy="982080"/>
            <a:chOff x="501480" y="241200"/>
            <a:chExt cx="2516400" cy="982080"/>
          </a:xfrm>
        </p:grpSpPr>
        <p:pic>
          <p:nvPicPr>
            <p:cNvPr id="50" name="object 49" descr=""/>
            <p:cNvPicPr/>
            <p:nvPr/>
          </p:nvPicPr>
          <p:blipFill>
            <a:blip r:embed="rId7"/>
            <a:stretch/>
          </p:blipFill>
          <p:spPr>
            <a:xfrm>
              <a:off x="501480" y="241200"/>
              <a:ext cx="838080" cy="955800"/>
            </a:xfrm>
            <a:prstGeom prst="rect">
              <a:avLst/>
            </a:prstGeom>
            <a:ln>
              <a:noFill/>
            </a:ln>
          </p:spPr>
        </p:pic>
        <p:sp>
          <p:nvSpPr>
            <p:cNvPr id="51" name="CustomShape 9"/>
            <p:cNvSpPr/>
            <p:nvPr/>
          </p:nvSpPr>
          <p:spPr>
            <a:xfrm>
              <a:off x="1566360" y="566640"/>
              <a:ext cx="293760" cy="183960"/>
            </a:xfrm>
            <a:custGeom>
              <a:avLst/>
              <a:gdLst/>
              <a:ah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>
              <a:noFill/>
            </a:ln>
          </p:spPr>
          <p:style>
            <a:lnRef idx="0"/>
            <a:fillRef idx="0"/>
            <a:effectRef idx="0"/>
            <a:fontRef idx="minor"/>
          </p:style>
        </p:sp>
        <p:grpSp>
          <p:nvGrpSpPr>
            <p:cNvPr id="52" name="Group 10"/>
            <p:cNvGrpSpPr/>
            <p:nvPr/>
          </p:nvGrpSpPr>
          <p:grpSpPr>
            <a:xfrm>
              <a:off x="1907280" y="567000"/>
              <a:ext cx="446040" cy="149760"/>
              <a:chOff x="1907280" y="567000"/>
              <a:chExt cx="446040" cy="149760"/>
            </a:xfrm>
          </p:grpSpPr>
          <p:sp>
            <p:nvSpPr>
              <p:cNvPr id="53" name="CustomShape 11"/>
              <p:cNvSpPr/>
              <p:nvPr/>
            </p:nvSpPr>
            <p:spPr>
              <a:xfrm>
                <a:off x="1907280" y="567000"/>
                <a:ext cx="289440" cy="149760"/>
              </a:xfrm>
              <a:custGeom>
                <a:avLst/>
                <a:gdLst/>
                <a:ah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54" name="object 53" descr=""/>
              <p:cNvPicPr/>
              <p:nvPr/>
            </p:nvPicPr>
            <p:blipFill>
              <a:blip r:embed="rId8"/>
              <a:stretch/>
            </p:blipFill>
            <p:spPr>
              <a:xfrm>
                <a:off x="2233440" y="567360"/>
                <a:ext cx="119880" cy="14868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55" name="object 54" descr=""/>
            <p:cNvPicPr/>
            <p:nvPr/>
          </p:nvPicPr>
          <p:blipFill>
            <a:blip r:embed="rId9"/>
            <a:stretch/>
          </p:blipFill>
          <p:spPr>
            <a:xfrm>
              <a:off x="1545840" y="802080"/>
              <a:ext cx="158400" cy="152280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56" name="Group 12"/>
            <p:cNvGrpSpPr/>
            <p:nvPr/>
          </p:nvGrpSpPr>
          <p:grpSpPr>
            <a:xfrm>
              <a:off x="1752120" y="803160"/>
              <a:ext cx="676440" cy="182160"/>
              <a:chOff x="1752120" y="803160"/>
              <a:chExt cx="676440" cy="182160"/>
            </a:xfrm>
          </p:grpSpPr>
          <p:pic>
            <p:nvPicPr>
              <p:cNvPr id="57" name="object 56" descr=""/>
              <p:cNvPicPr/>
              <p:nvPr/>
            </p:nvPicPr>
            <p:blipFill>
              <a:blip r:embed="rId10"/>
              <a:stretch/>
            </p:blipFill>
            <p:spPr>
              <a:xfrm>
                <a:off x="1752120" y="803520"/>
                <a:ext cx="121320" cy="1486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58" name="CustomShape 13"/>
              <p:cNvSpPr/>
              <p:nvPr/>
            </p:nvSpPr>
            <p:spPr>
              <a:xfrm>
                <a:off x="1907280" y="803160"/>
                <a:ext cx="521280" cy="182160"/>
              </a:xfrm>
              <a:custGeom>
                <a:avLst/>
                <a:gdLst/>
                <a:ah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</p:grpSp>
        <p:grpSp>
          <p:nvGrpSpPr>
            <p:cNvPr id="59" name="Group 14"/>
            <p:cNvGrpSpPr/>
            <p:nvPr/>
          </p:nvGrpSpPr>
          <p:grpSpPr>
            <a:xfrm>
              <a:off x="2478240" y="803520"/>
              <a:ext cx="289800" cy="148680"/>
              <a:chOff x="2478240" y="803520"/>
              <a:chExt cx="289800" cy="148680"/>
            </a:xfrm>
          </p:grpSpPr>
          <p:pic>
            <p:nvPicPr>
              <p:cNvPr id="60" name="object 59" descr=""/>
              <p:cNvPicPr/>
              <p:nvPr/>
            </p:nvPicPr>
            <p:blipFill>
              <a:blip r:embed="rId11"/>
              <a:stretch/>
            </p:blipFill>
            <p:spPr>
              <a:xfrm>
                <a:off x="2478240" y="803520"/>
                <a:ext cx="128520" cy="1486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1" name="object 60" descr=""/>
              <p:cNvPicPr/>
              <p:nvPr/>
            </p:nvPicPr>
            <p:blipFill>
              <a:blip r:embed="rId12"/>
              <a:stretch/>
            </p:blipFill>
            <p:spPr>
              <a:xfrm>
                <a:off x="2648520" y="803520"/>
                <a:ext cx="119520" cy="148680"/>
              </a:xfrm>
              <a:prstGeom prst="rect">
                <a:avLst/>
              </a:prstGeom>
              <a:ln>
                <a:noFill/>
              </a:ln>
            </p:spPr>
          </p:pic>
        </p:grpSp>
        <p:grpSp>
          <p:nvGrpSpPr>
            <p:cNvPr id="62" name="Group 15"/>
            <p:cNvGrpSpPr/>
            <p:nvPr/>
          </p:nvGrpSpPr>
          <p:grpSpPr>
            <a:xfrm>
              <a:off x="1545840" y="1036800"/>
              <a:ext cx="1472040" cy="186480"/>
              <a:chOff x="1545840" y="1036800"/>
              <a:chExt cx="1472040" cy="186480"/>
            </a:xfrm>
          </p:grpSpPr>
          <p:pic>
            <p:nvPicPr>
              <p:cNvPr id="63" name="object 62" descr=""/>
              <p:cNvPicPr/>
              <p:nvPr/>
            </p:nvPicPr>
            <p:blipFill>
              <a:blip r:embed="rId13"/>
              <a:stretch/>
            </p:blipFill>
            <p:spPr>
              <a:xfrm>
                <a:off x="1545840" y="1044000"/>
                <a:ext cx="141840" cy="1540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4" name="object 63" descr=""/>
              <p:cNvPicPr/>
              <p:nvPr/>
            </p:nvPicPr>
            <p:blipFill>
              <a:blip r:embed="rId14"/>
              <a:stretch/>
            </p:blipFill>
            <p:spPr>
              <a:xfrm>
                <a:off x="1715400" y="1044000"/>
                <a:ext cx="163080" cy="1540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5" name="object 64" descr=""/>
              <p:cNvPicPr/>
              <p:nvPr/>
            </p:nvPicPr>
            <p:blipFill>
              <a:blip r:embed="rId15"/>
              <a:stretch/>
            </p:blipFill>
            <p:spPr>
              <a:xfrm>
                <a:off x="1907280" y="1036800"/>
                <a:ext cx="358920" cy="18648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6" name="object 65" descr=""/>
              <p:cNvPicPr/>
              <p:nvPr/>
            </p:nvPicPr>
            <p:blipFill>
              <a:blip r:embed="rId16"/>
              <a:stretch/>
            </p:blipFill>
            <p:spPr>
              <a:xfrm>
                <a:off x="2289600" y="1044000"/>
                <a:ext cx="163080" cy="154080"/>
              </a:xfrm>
              <a:prstGeom prst="rect">
                <a:avLst/>
              </a:prstGeom>
              <a:ln>
                <a:noFill/>
              </a:ln>
            </p:spPr>
          </p:pic>
          <p:sp>
            <p:nvSpPr>
              <p:cNvPr id="67" name="CustomShape 16"/>
              <p:cNvSpPr/>
              <p:nvPr/>
            </p:nvSpPr>
            <p:spPr>
              <a:xfrm>
                <a:off x="2483640" y="1042920"/>
                <a:ext cx="137160" cy="148320"/>
              </a:xfrm>
              <a:custGeom>
                <a:avLst/>
                <a:gdLst/>
                <a:ah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>
                <a:noFill/>
              </a:ln>
            </p:spPr>
            <p:style>
              <a:lnRef idx="0"/>
              <a:fillRef idx="0"/>
              <a:effectRef idx="0"/>
              <a:fontRef idx="minor"/>
            </p:style>
          </p:sp>
          <p:pic>
            <p:nvPicPr>
              <p:cNvPr id="68" name="object 67" descr=""/>
              <p:cNvPicPr/>
              <p:nvPr/>
            </p:nvPicPr>
            <p:blipFill>
              <a:blip r:embed="rId17"/>
              <a:stretch/>
            </p:blipFill>
            <p:spPr>
              <a:xfrm>
                <a:off x="2651040" y="1042920"/>
                <a:ext cx="168840" cy="180000"/>
              </a:xfrm>
              <a:prstGeom prst="rect">
                <a:avLst/>
              </a:prstGeom>
              <a:ln>
                <a:noFill/>
              </a:ln>
            </p:spPr>
          </p:pic>
          <p:pic>
            <p:nvPicPr>
              <p:cNvPr id="69" name="object 68" descr=""/>
              <p:cNvPicPr/>
              <p:nvPr/>
            </p:nvPicPr>
            <p:blipFill>
              <a:blip r:embed="rId18"/>
              <a:stretch/>
            </p:blipFill>
            <p:spPr>
              <a:xfrm>
                <a:off x="2850840" y="1042920"/>
                <a:ext cx="167040" cy="14868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70" name="CustomShape 17"/>
          <p:cNvSpPr/>
          <p:nvPr/>
        </p:nvSpPr>
        <p:spPr>
          <a:xfrm>
            <a:off x="6140520" y="9593640"/>
            <a:ext cx="873360" cy="85716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1" name="CustomShape 18"/>
          <p:cNvSpPr/>
          <p:nvPr/>
        </p:nvSpPr>
        <p:spPr>
          <a:xfrm>
            <a:off x="6521400" y="801360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pic>
        <p:nvPicPr>
          <p:cNvPr id="72" name="object 48" descr=""/>
          <p:cNvPicPr/>
          <p:nvPr/>
        </p:nvPicPr>
        <p:blipFill>
          <a:blip r:embed="rId19"/>
          <a:stretch/>
        </p:blipFill>
        <p:spPr>
          <a:xfrm>
            <a:off x="6673680" y="8166240"/>
            <a:ext cx="600120" cy="515160"/>
          </a:xfrm>
          <a:prstGeom prst="rect">
            <a:avLst/>
          </a:prstGeom>
          <a:ln>
            <a:noFill/>
          </a:ln>
        </p:spPr>
      </p:pic>
      <p:pic>
        <p:nvPicPr>
          <p:cNvPr id="73" name="Рисунок 7" descr=""/>
          <p:cNvPicPr/>
          <p:nvPr/>
        </p:nvPicPr>
        <p:blipFill>
          <a:blip r:embed="rId20"/>
          <a:stretch/>
        </p:blipFill>
        <p:spPr>
          <a:xfrm>
            <a:off x="6153120" y="9577080"/>
            <a:ext cx="860760" cy="860760"/>
          </a:xfrm>
          <a:prstGeom prst="rect">
            <a:avLst/>
          </a:prstGeom>
          <a:ln>
            <a:noFill/>
          </a:ln>
        </p:spPr>
      </p:pic>
      <p:graphicFrame>
        <p:nvGraphicFramePr>
          <p:cNvPr id="74" name="Table 19"/>
          <p:cNvGraphicFramePr/>
          <p:nvPr/>
        </p:nvGraphicFramePr>
        <p:xfrm>
          <a:off x="207720" y="2130120"/>
          <a:ext cx="7348680" cy="5121000"/>
        </p:xfrm>
        <a:graphic>
          <a:graphicData uri="http://schemas.openxmlformats.org/drawingml/2006/table">
            <a:tbl>
              <a:tblPr/>
              <a:tblGrid>
                <a:gridCol w="683280"/>
                <a:gridCol w="5910480"/>
                <a:gridCol w="646560"/>
              </a:tblGrid>
              <a:tr h="456840"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Дата 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Мероприятие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Время</a:t>
                      </a:r>
                      <a:endParaRPr b="0" lang="ru-RU" sz="1200" spc="-1" strike="noStrike"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1" lang="ru-RU" sz="1200" spc="-1" strike="noStrike">
                          <a:solidFill>
                            <a:srgbClr val="ffffff"/>
                          </a:solidFill>
                          <a:latin typeface="Calibri"/>
                        </a:rPr>
                        <a:t>начала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38160">
                      <a:solidFill>
                        <a:srgbClr val="ffffff"/>
                      </a:solidFill>
                    </a:lnB>
                    <a:solidFill>
                      <a:srgbClr val="4f81bd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03.08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231f20"/>
                          </a:solidFill>
                          <a:latin typeface="Calibri"/>
                          <a:ea typeface="Microsoft YaHe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13-</a:t>
                      </a:r>
                      <a:r>
                        <a:rPr b="0" lang="ru-RU" sz="1200" spc="-26" strike="noStrike">
                          <a:solidFill>
                            <a:srgbClr val="231f20"/>
                          </a:solidFill>
                          <a:latin typeface="Calibri"/>
                        </a:rPr>
                        <a:t>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2" strike="noStrike">
                          <a:solidFill>
                            <a:srgbClr val="231f20"/>
                          </a:solidFill>
                          <a:latin typeface="Calibri"/>
                        </a:rPr>
                        <a:t>04.08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  <a:ea typeface="Microsoft YaHei"/>
                        </a:rPr>
                        <a:t>Урок финансовой грамотности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05.08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Встреча с психологом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06.08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07.08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Познавательная программа «Радуга народных традиций»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10.08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  <a:r>
                        <a:rPr b="0" lang="ru-RU" sz="12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latin typeface="Arial"/>
                        </a:rPr>
                        <a:t>18.08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latin typeface="Arial"/>
                        </a:rPr>
                        <a:t>Мастер-класс по изготовлению кисета для участников СВО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latin typeface="Arial"/>
                        </a:rPr>
                        <a:t>15-00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19.08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Лекция-встреча по вопросам разъяснения пенсионного законодательства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1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Время уточняется</a:t>
                      </a:r>
                      <a:endParaRPr b="0" lang="ru-RU" sz="11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21.08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25.08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26.08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Урок компьютерной грамотности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15-00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27.08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231f20"/>
                          </a:solidFill>
                          <a:latin typeface="Calibri"/>
                        </a:rPr>
                        <a:t>Аэробные танцы под музыку 80-х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d0d8e7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29.08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Ночь кино «Кино озаряет душу»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17-00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  <a:tr h="274320"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latin typeface="Arial"/>
                        </a:rPr>
                        <a:t>31.08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latin typeface="Arial"/>
                        </a:rPr>
                        <a:t>Пожарная безопасность в быту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  <a:tc>
                  <a:txBody>
                    <a:bodyPr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ru-RU" sz="1200" spc="-1" strike="noStrike">
                          <a:latin typeface="Arial"/>
                        </a:rPr>
                        <a:t>15-00</a:t>
                      </a:r>
                      <a:endParaRPr b="0" lang="ru-RU" sz="1200" spc="-1" strike="noStrike">
                        <a:latin typeface="Arial"/>
                      </a:endParaRPr>
                    </a:p>
                  </a:txBody>
                  <a:tcPr marL="91440" marR="9144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cf3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328</TotalTime>
  <Application>LibreOffice/6.2.4.2$Windows_X86_64 LibreOffice_project/2412653d852ce75f65fbfa83fb7e7b669a126d64</Application>
  <Words>249</Words>
  <Paragraphs>76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2025-11-06T11:20:25Z</dcterms:created>
  <dc:creator>Пользователь</dc:creator>
  <dc:description/>
  <dc:language>ru-RU</dc:language>
  <cp:lastModifiedBy/>
  <dcterms:modified xsi:type="dcterms:W3CDTF">2026-07-24T15:22:52Z</dcterms:modified>
  <cp:revision>53</cp:revision>
  <dc:subject/>
  <dc:title>МЕРОПРИЯТИЯ НА ДЕКАБРЬ 2025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Created">
    <vt:filetime>2025-11-06T00:00:00Z</vt:filetime>
  </property>
  <property fmtid="{D5CDD505-2E9C-101B-9397-08002B2CF9AE}" pid="4" name="Creator">
    <vt:lpwstr>Adobe InDesign 18.4 (Windows)</vt:lpwstr>
  </property>
  <property fmtid="{D5CDD505-2E9C-101B-9397-08002B2CF9AE}" pid="5" name="HiddenSlides">
    <vt:i4>0</vt:i4>
  </property>
  <property fmtid="{D5CDD505-2E9C-101B-9397-08002B2CF9AE}" pid="6" name="HyperlinksChanged">
    <vt:bool>0</vt:bool>
  </property>
  <property fmtid="{D5CDD505-2E9C-101B-9397-08002B2CF9AE}" pid="7" name="LastSaved">
    <vt:filetime>2025-11-06T00:00:00Z</vt:filetime>
  </property>
  <property fmtid="{D5CDD505-2E9C-101B-9397-08002B2CF9AE}" pid="8" name="LinksUpToDate">
    <vt:bool>0</vt:bool>
  </property>
  <property fmtid="{D5CDD505-2E9C-101B-9397-08002B2CF9AE}" pid="9" name="MMClips">
    <vt:i4>0</vt:i4>
  </property>
  <property fmtid="{D5CDD505-2E9C-101B-9397-08002B2CF9AE}" pid="10" name="Notes">
    <vt:i4>0</vt:i4>
  </property>
  <property fmtid="{D5CDD505-2E9C-101B-9397-08002B2CF9AE}" pid="11" name="PresentationFormat">
    <vt:lpwstr>Произвольный</vt:lpwstr>
  </property>
  <property fmtid="{D5CDD505-2E9C-101B-9397-08002B2CF9AE}" pid="12" name="Producer">
    <vt:lpwstr>Adobe PDF Library 17.0</vt:lpwstr>
  </property>
  <property fmtid="{D5CDD505-2E9C-101B-9397-08002B2CF9AE}" pid="13" name="ScaleCrop">
    <vt:bool>0</vt:bool>
  </property>
  <property fmtid="{D5CDD505-2E9C-101B-9397-08002B2CF9AE}" pid="14" name="ShareDoc">
    <vt:bool>0</vt:bool>
  </property>
  <property fmtid="{D5CDD505-2E9C-101B-9397-08002B2CF9AE}" pid="15" name="Slides">
    <vt:i4>1</vt:i4>
  </property>
</Properties>
</file>