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media/image75.png" ContentType="image/png"/>
  <Override PartName="/ppt/media/image9.png" ContentType="image/png"/>
  <Override PartName="/ppt/media/image57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59.png" ContentType="image/png"/>
  <Override PartName="/ppt/media/image3.png" ContentType="image/png"/>
  <Override PartName="/ppt/media/image70.png" ContentType="image/png"/>
  <Override PartName="/ppt/media/image4.png" ContentType="image/pn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3.png" ContentType="image/png"/>
  <Override PartName="/ppt/media/image7.png" ContentType="image/png"/>
  <Override PartName="/ppt/media/image74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6.png" ContentType="image/png"/>
  <Override PartName="/ppt/media/image77.png" ContentType="image/png"/>
  <Override PartName="/ppt/media/image78.png" ContentType="image/png"/>
  <Override PartName="/ppt/media/image79.png" ContentType="image/png"/>
  <Override PartName="/ppt/media/image8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</p:sldIdLst>
  <p:sldSz cx="7559675" cy="10691812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680328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77680" y="250164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978080" y="250164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978080" y="574056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77680" y="574056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377640" y="574056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77640" y="426240"/>
            <a:ext cx="6803280" cy="8274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77640" y="5740560"/>
            <a:ext cx="680328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680328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2677680" y="250164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978080" y="250164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978080" y="574056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2677680" y="574056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377640" y="5740560"/>
            <a:ext cx="219024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240"/>
            <a:ext cx="6803280" cy="8274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3880" y="574056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240"/>
            <a:ext cx="6803280" cy="1875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3880" y="2501640"/>
            <a:ext cx="331992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0560"/>
            <a:ext cx="6803280" cy="29574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240"/>
            <a:ext cx="6801120" cy="1782720"/>
          </a:xfrm>
          <a:prstGeom prst="rect">
            <a:avLst/>
          </a:prstGeom>
        </p:spPr>
        <p:txBody>
          <a:bodyPr lIns="0" rIns="0" tIns="0" bIns="0" anchor="ctr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1120" cy="61984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36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364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764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564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564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564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564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426240"/>
            <a:ext cx="6803280" cy="1784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ru-RU" sz="4400" spc="-1" strike="noStrike">
                <a:latin typeface="Arial"/>
              </a:rPr>
              <a:t>Для правки текста заголовка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77640" y="2501640"/>
            <a:ext cx="6803280" cy="6200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38.png"/><Relationship Id="rId19" Type="http://schemas.openxmlformats.org/officeDocument/2006/relationships/image" Target="../media/image39.png"/><Relationship Id="rId20" Type="http://schemas.openxmlformats.org/officeDocument/2006/relationships/image" Target="../media/image40.png"/><Relationship Id="rId2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image" Target="../media/image51.png"/><Relationship Id="rId12" Type="http://schemas.openxmlformats.org/officeDocument/2006/relationships/image" Target="../media/image52.png"/><Relationship Id="rId13" Type="http://schemas.openxmlformats.org/officeDocument/2006/relationships/image" Target="../media/image53.png"/><Relationship Id="rId14" Type="http://schemas.openxmlformats.org/officeDocument/2006/relationships/image" Target="../media/image54.png"/><Relationship Id="rId15" Type="http://schemas.openxmlformats.org/officeDocument/2006/relationships/image" Target="../media/image55.png"/><Relationship Id="rId16" Type="http://schemas.openxmlformats.org/officeDocument/2006/relationships/image" Target="../media/image56.png"/><Relationship Id="rId17" Type="http://schemas.openxmlformats.org/officeDocument/2006/relationships/image" Target="../media/image57.png"/><Relationship Id="rId18" Type="http://schemas.openxmlformats.org/officeDocument/2006/relationships/image" Target="../media/image58.png"/><Relationship Id="rId19" Type="http://schemas.openxmlformats.org/officeDocument/2006/relationships/image" Target="../media/image59.png"/><Relationship Id="rId20" Type="http://schemas.openxmlformats.org/officeDocument/2006/relationships/image" Target="../media/image60.png"/><Relationship Id="rId2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Relationship Id="rId11" Type="http://schemas.openxmlformats.org/officeDocument/2006/relationships/image" Target="../media/image71.png"/><Relationship Id="rId12" Type="http://schemas.openxmlformats.org/officeDocument/2006/relationships/image" Target="../media/image72.png"/><Relationship Id="rId13" Type="http://schemas.openxmlformats.org/officeDocument/2006/relationships/image" Target="../media/image73.png"/><Relationship Id="rId14" Type="http://schemas.openxmlformats.org/officeDocument/2006/relationships/image" Target="../media/image74.png"/><Relationship Id="rId15" Type="http://schemas.openxmlformats.org/officeDocument/2006/relationships/image" Target="../media/image75.png"/><Relationship Id="rId16" Type="http://schemas.openxmlformats.org/officeDocument/2006/relationships/image" Target="../media/image76.png"/><Relationship Id="rId17" Type="http://schemas.openxmlformats.org/officeDocument/2006/relationships/image" Target="../media/image77.png"/><Relationship Id="rId18" Type="http://schemas.openxmlformats.org/officeDocument/2006/relationships/image" Target="../media/image78.png"/><Relationship Id="rId19" Type="http://schemas.openxmlformats.org/officeDocument/2006/relationships/image" Target="../media/image79.png"/><Relationship Id="rId20" Type="http://schemas.openxmlformats.org/officeDocument/2006/relationships/image" Target="../media/image80.png"/><Relationship Id="rId2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object 33" descr=""/>
          <p:cNvPicPr/>
          <p:nvPr/>
        </p:nvPicPr>
        <p:blipFill>
          <a:blip r:embed="rId1"/>
          <a:stretch/>
        </p:blipFill>
        <p:spPr>
          <a:xfrm>
            <a:off x="3849480" y="0"/>
            <a:ext cx="3706200" cy="164448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148320" y="7000200"/>
            <a:ext cx="7331760" cy="356976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8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9280" cy="118800"/>
          </a:xfrm>
          <a:prstGeom prst="rect">
            <a:avLst/>
          </a:prstGeom>
          <a:ln>
            <a:noFill/>
          </a:ln>
        </p:spPr>
      </p:pic>
      <p:sp>
        <p:nvSpPr>
          <p:cNvPr id="79" name="CustomShape 2"/>
          <p:cNvSpPr/>
          <p:nvPr/>
        </p:nvSpPr>
        <p:spPr>
          <a:xfrm>
            <a:off x="771480" y="8178120"/>
            <a:ext cx="80640" cy="115560"/>
          </a:xfrm>
          <a:custGeom>
            <a:avLst/>
            <a:gdLst/>
            <a:ah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0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8280" cy="118800"/>
          </a:xfrm>
          <a:prstGeom prst="rect">
            <a:avLst/>
          </a:prstGeom>
          <a:ln>
            <a:noFill/>
          </a:ln>
        </p:spPr>
      </p:pic>
      <p:pic>
        <p:nvPicPr>
          <p:cNvPr id="81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05280" cy="118800"/>
          </a:xfrm>
          <a:prstGeom prst="rect">
            <a:avLst/>
          </a:prstGeom>
          <a:ln>
            <a:noFill/>
          </a:ln>
        </p:spPr>
      </p:pic>
      <p:pic>
        <p:nvPicPr>
          <p:cNvPr id="82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6120" cy="115200"/>
          </a:xfrm>
          <a:prstGeom prst="rect">
            <a:avLst/>
          </a:prstGeom>
          <a:ln>
            <a:noFill/>
          </a:ln>
        </p:spPr>
      </p:pic>
      <p:pic>
        <p:nvPicPr>
          <p:cNvPr id="83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9000" cy="117000"/>
          </a:xfrm>
          <a:prstGeom prst="rect">
            <a:avLst/>
          </a:prstGeom>
          <a:ln>
            <a:noFill/>
          </a:ln>
        </p:spPr>
      </p:pic>
      <p:sp>
        <p:nvSpPr>
          <p:cNvPr id="84" name="CustomShape 3"/>
          <p:cNvSpPr/>
          <p:nvPr/>
        </p:nvSpPr>
        <p:spPr>
          <a:xfrm>
            <a:off x="3851280" y="0"/>
            <a:ext cx="3374280" cy="1698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/>
          <a:p>
            <a:pPr marL="439560" indent="-415440" algn="r">
              <a:lnSpc>
                <a:spcPts val="2701"/>
              </a:lnSpc>
              <a:spcBef>
                <a:spcPts val="641"/>
              </a:spcBef>
            </a:pPr>
            <a:r>
              <a:rPr b="1" lang="ru-RU" sz="2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МЕРОПРИЯТИЯ НА АВГУСТ</a:t>
            </a:r>
            <a:r>
              <a:rPr b="1" lang="ru-RU" sz="36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 </a:t>
            </a:r>
            <a:r>
              <a:rPr b="1" lang="ru-RU" sz="2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2026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85" name="CustomShape 4"/>
          <p:cNvSpPr/>
          <p:nvPr/>
        </p:nvSpPr>
        <p:spPr>
          <a:xfrm>
            <a:off x="628920" y="8441640"/>
            <a:ext cx="5100120" cy="199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 контакты: +7 (978) 063-28-64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 г. Симферополь, ул. Киевская, д. 125 Б</a:t>
            </a:r>
            <a:br/>
            <a:endParaRPr b="0" lang="ru-RU" sz="1300" spc="-1" strike="noStrike">
              <a:latin typeface="Arial"/>
            </a:endParaRPr>
          </a:p>
        </p:txBody>
      </p:sp>
      <p:sp>
        <p:nvSpPr>
          <p:cNvPr id="86" name="CustomShape 5"/>
          <p:cNvSpPr/>
          <p:nvPr/>
        </p:nvSpPr>
        <p:spPr>
          <a:xfrm>
            <a:off x="1882440" y="7560000"/>
            <a:ext cx="5676840" cy="54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Время работы: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понедельник — четверг 09:00 -  18:00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пятница 09:00 — 16:45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87" name="CustomShape 6"/>
          <p:cNvSpPr/>
          <p:nvPr/>
        </p:nvSpPr>
        <p:spPr>
          <a:xfrm>
            <a:off x="6123240" y="8786520"/>
            <a:ext cx="1063080" cy="73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 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pc="-1" strike="noStrike">
              <a:latin typeface="Arial"/>
            </a:endParaRPr>
          </a:p>
        </p:txBody>
      </p:sp>
      <p:pic>
        <p:nvPicPr>
          <p:cNvPr id="88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5480" cy="943200"/>
          </a:xfrm>
          <a:prstGeom prst="rect">
            <a:avLst/>
          </a:prstGeom>
          <a:ln>
            <a:noFill/>
          </a:ln>
        </p:spPr>
      </p:pic>
      <p:sp>
        <p:nvSpPr>
          <p:cNvPr id="89" name="CustomShape 7"/>
          <p:cNvSpPr/>
          <p:nvPr/>
        </p:nvSpPr>
        <p:spPr>
          <a:xfrm>
            <a:off x="1577160" y="814680"/>
            <a:ext cx="281160" cy="171360"/>
          </a:xfrm>
          <a:custGeom>
            <a:avLst/>
            <a:gdLst/>
            <a:ah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8"/>
          <p:cNvSpPr/>
          <p:nvPr/>
        </p:nvSpPr>
        <p:spPr>
          <a:xfrm>
            <a:off x="1917720" y="814680"/>
            <a:ext cx="276840" cy="137160"/>
          </a:xfrm>
          <a:custGeom>
            <a:avLst/>
            <a:gdLst/>
            <a:ah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1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7280" cy="136080"/>
          </a:xfrm>
          <a:prstGeom prst="rect">
            <a:avLst/>
          </a:prstGeom>
          <a:ln>
            <a:noFill/>
          </a:ln>
        </p:spPr>
      </p:pic>
      <p:pic>
        <p:nvPicPr>
          <p:cNvPr id="92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5800" cy="139680"/>
          </a:xfrm>
          <a:prstGeom prst="rect">
            <a:avLst/>
          </a:prstGeom>
          <a:ln>
            <a:noFill/>
          </a:ln>
        </p:spPr>
      </p:pic>
      <p:pic>
        <p:nvPicPr>
          <p:cNvPr id="93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8720" cy="136080"/>
          </a:xfrm>
          <a:prstGeom prst="rect">
            <a:avLst/>
          </a:prstGeom>
          <a:ln>
            <a:noFill/>
          </a:ln>
        </p:spPr>
      </p:pic>
      <p:sp>
        <p:nvSpPr>
          <p:cNvPr id="94" name="CustomShape 9"/>
          <p:cNvSpPr/>
          <p:nvPr/>
        </p:nvSpPr>
        <p:spPr>
          <a:xfrm>
            <a:off x="1917720" y="1051200"/>
            <a:ext cx="508680" cy="169560"/>
          </a:xfrm>
          <a:custGeom>
            <a:avLst/>
            <a:gdLst/>
            <a:ah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5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5920" cy="136080"/>
          </a:xfrm>
          <a:prstGeom prst="rect">
            <a:avLst/>
          </a:prstGeom>
          <a:ln>
            <a:noFill/>
          </a:ln>
        </p:spPr>
      </p:pic>
      <p:pic>
        <p:nvPicPr>
          <p:cNvPr id="96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6920" cy="136080"/>
          </a:xfrm>
          <a:prstGeom prst="rect">
            <a:avLst/>
          </a:prstGeom>
          <a:ln>
            <a:noFill/>
          </a:ln>
        </p:spPr>
      </p:pic>
      <p:pic>
        <p:nvPicPr>
          <p:cNvPr id="97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9240" cy="141480"/>
          </a:xfrm>
          <a:prstGeom prst="rect">
            <a:avLst/>
          </a:prstGeom>
          <a:ln>
            <a:noFill/>
          </a:ln>
        </p:spPr>
      </p:pic>
      <p:pic>
        <p:nvPicPr>
          <p:cNvPr id="98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50480" cy="141480"/>
          </a:xfrm>
          <a:prstGeom prst="rect">
            <a:avLst/>
          </a:prstGeom>
          <a:ln>
            <a:noFill/>
          </a:ln>
        </p:spPr>
      </p:pic>
      <p:pic>
        <p:nvPicPr>
          <p:cNvPr id="99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6320" cy="173880"/>
          </a:xfrm>
          <a:prstGeom prst="rect">
            <a:avLst/>
          </a:prstGeom>
          <a:ln>
            <a:noFill/>
          </a:ln>
        </p:spPr>
      </p:pic>
      <p:pic>
        <p:nvPicPr>
          <p:cNvPr id="100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50480" cy="141480"/>
          </a:xfrm>
          <a:prstGeom prst="rect">
            <a:avLst/>
          </a:prstGeom>
          <a:ln>
            <a:noFill/>
          </a:ln>
        </p:spPr>
      </p:pic>
      <p:sp>
        <p:nvSpPr>
          <p:cNvPr id="101" name="CustomShape 10"/>
          <p:cNvSpPr/>
          <p:nvPr/>
        </p:nvSpPr>
        <p:spPr>
          <a:xfrm>
            <a:off x="2494080" y="1290960"/>
            <a:ext cx="124560" cy="135720"/>
          </a:xfrm>
          <a:custGeom>
            <a:avLst/>
            <a:gdLst/>
            <a:ah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2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6240" cy="167400"/>
          </a:xfrm>
          <a:prstGeom prst="rect">
            <a:avLst/>
          </a:prstGeom>
          <a:ln>
            <a:noFill/>
          </a:ln>
        </p:spPr>
      </p:pic>
      <p:pic>
        <p:nvPicPr>
          <p:cNvPr id="103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54440" cy="136080"/>
          </a:xfrm>
          <a:prstGeom prst="rect">
            <a:avLst/>
          </a:prstGeom>
          <a:ln>
            <a:noFill/>
          </a:ln>
        </p:spPr>
      </p:pic>
      <p:sp>
        <p:nvSpPr>
          <p:cNvPr id="104" name="CustomShape 11"/>
          <p:cNvSpPr/>
          <p:nvPr/>
        </p:nvSpPr>
        <p:spPr>
          <a:xfrm>
            <a:off x="6140520" y="9593640"/>
            <a:ext cx="860760" cy="844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12"/>
          <p:cNvSpPr/>
          <p:nvPr/>
        </p:nvSpPr>
        <p:spPr>
          <a:xfrm>
            <a:off x="6641640" y="8064000"/>
            <a:ext cx="801360" cy="801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6" name="object 48" descr=""/>
          <p:cNvPicPr/>
          <p:nvPr/>
        </p:nvPicPr>
        <p:blipFill>
          <a:blip r:embed="rId19"/>
          <a:stretch/>
        </p:blipFill>
        <p:spPr>
          <a:xfrm>
            <a:off x="6742800" y="8280000"/>
            <a:ext cx="587520" cy="502560"/>
          </a:xfrm>
          <a:prstGeom prst="rect">
            <a:avLst/>
          </a:prstGeom>
          <a:ln>
            <a:noFill/>
          </a:ln>
        </p:spPr>
      </p:pic>
      <p:pic>
        <p:nvPicPr>
          <p:cNvPr id="107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8160" cy="848160"/>
          </a:xfrm>
          <a:prstGeom prst="rect">
            <a:avLst/>
          </a:prstGeom>
          <a:ln>
            <a:noFill/>
          </a:ln>
        </p:spPr>
      </p:pic>
      <p:graphicFrame>
        <p:nvGraphicFramePr>
          <p:cNvPr id="108" name="Table 13"/>
          <p:cNvGraphicFramePr/>
          <p:nvPr/>
        </p:nvGraphicFramePr>
        <p:xfrm>
          <a:off x="148320" y="1467360"/>
          <a:ext cx="7315920" cy="5824080"/>
        </p:xfrm>
        <a:graphic>
          <a:graphicData uri="http://schemas.openxmlformats.org/drawingml/2006/table">
            <a:tbl>
              <a:tblPr/>
              <a:tblGrid>
                <a:gridCol w="893160"/>
                <a:gridCol w="5095440"/>
                <a:gridCol w="1327680"/>
              </a:tblGrid>
              <a:tr h="64008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5720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Финансовая грамотность (Банк ВТБ под руководством И.Викторина)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Лекция на тему: «Чистые сосуды» (врач-хирург В.Лысенко)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11041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Мероприятие: (тема «Успенский пост»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под руководством протоиерея С.Дубинчика)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212508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Мастер-класс по вязанию  носков и поясов под руководством С.Бобровой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Лекция с чаепитием в кругу друзей на тему: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«Что значит спокойствие и равновесие в нашей жизни»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597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Поездка в Николаевку 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object 33" descr=""/>
          <p:cNvPicPr/>
          <p:nvPr/>
        </p:nvPicPr>
        <p:blipFill>
          <a:blip r:embed="rId1"/>
          <a:stretch/>
        </p:blipFill>
        <p:spPr>
          <a:xfrm>
            <a:off x="3637080" y="202320"/>
            <a:ext cx="3706200" cy="1644480"/>
          </a:xfrm>
          <a:prstGeom prst="rect">
            <a:avLst/>
          </a:prstGeom>
          <a:ln>
            <a:noFill/>
          </a:ln>
        </p:spPr>
      </p:pic>
      <p:sp>
        <p:nvSpPr>
          <p:cNvPr id="110" name="CustomShape 1"/>
          <p:cNvSpPr/>
          <p:nvPr/>
        </p:nvSpPr>
        <p:spPr>
          <a:xfrm>
            <a:off x="111240" y="7000200"/>
            <a:ext cx="7331760" cy="356976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1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9280" cy="118800"/>
          </a:xfrm>
          <a:prstGeom prst="rect">
            <a:avLst/>
          </a:prstGeom>
          <a:ln>
            <a:noFill/>
          </a:ln>
        </p:spPr>
      </p:pic>
      <p:sp>
        <p:nvSpPr>
          <p:cNvPr id="112" name="CustomShape 2"/>
          <p:cNvSpPr/>
          <p:nvPr/>
        </p:nvSpPr>
        <p:spPr>
          <a:xfrm>
            <a:off x="771480" y="8178120"/>
            <a:ext cx="80640" cy="115560"/>
          </a:xfrm>
          <a:custGeom>
            <a:avLst/>
            <a:gdLst/>
            <a:ah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3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8280" cy="118800"/>
          </a:xfrm>
          <a:prstGeom prst="rect">
            <a:avLst/>
          </a:prstGeom>
          <a:ln>
            <a:noFill/>
          </a:ln>
        </p:spPr>
      </p:pic>
      <p:pic>
        <p:nvPicPr>
          <p:cNvPr id="114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05280" cy="118800"/>
          </a:xfrm>
          <a:prstGeom prst="rect">
            <a:avLst/>
          </a:prstGeom>
          <a:ln>
            <a:noFill/>
          </a:ln>
        </p:spPr>
      </p:pic>
      <p:pic>
        <p:nvPicPr>
          <p:cNvPr id="115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6120" cy="115200"/>
          </a:xfrm>
          <a:prstGeom prst="rect">
            <a:avLst/>
          </a:prstGeom>
          <a:ln>
            <a:noFill/>
          </a:ln>
        </p:spPr>
      </p:pic>
      <p:pic>
        <p:nvPicPr>
          <p:cNvPr id="116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9000" cy="117000"/>
          </a:xfrm>
          <a:prstGeom prst="rect">
            <a:avLst/>
          </a:prstGeom>
          <a:ln>
            <a:noFill/>
          </a:ln>
        </p:spPr>
      </p:pic>
      <p:sp>
        <p:nvSpPr>
          <p:cNvPr id="117" name="CustomShape 3"/>
          <p:cNvSpPr/>
          <p:nvPr/>
        </p:nvSpPr>
        <p:spPr>
          <a:xfrm>
            <a:off x="3994200" y="288000"/>
            <a:ext cx="3131280" cy="114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/>
          <a:p>
            <a:pPr marL="439560" indent="-415440" algn="r">
              <a:lnSpc>
                <a:spcPts val="2701"/>
              </a:lnSpc>
              <a:spcBef>
                <a:spcPts val="641"/>
              </a:spcBef>
            </a:pPr>
            <a:r>
              <a:rPr b="1" lang="ru-RU" sz="26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МЕРОПРИЯТИЯ НА АВГУСТ 2026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118" name="CustomShape 4"/>
          <p:cNvSpPr/>
          <p:nvPr/>
        </p:nvSpPr>
        <p:spPr>
          <a:xfrm>
            <a:off x="628920" y="8208000"/>
            <a:ext cx="5100120" cy="223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 контакты: +7 (978) 063-28-64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 г. Симферополь, ул. Киевская, д. 125 Б</a:t>
            </a:r>
            <a:br/>
            <a:endParaRPr b="0" lang="ru-RU" sz="1300" spc="-1" strike="noStrike">
              <a:latin typeface="Arial"/>
            </a:endParaRPr>
          </a:p>
        </p:txBody>
      </p:sp>
      <p:sp>
        <p:nvSpPr>
          <p:cNvPr id="119" name="CustomShape 5"/>
          <p:cNvSpPr/>
          <p:nvPr/>
        </p:nvSpPr>
        <p:spPr>
          <a:xfrm>
            <a:off x="6123240" y="8786520"/>
            <a:ext cx="1063080" cy="73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 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pc="-1" strike="noStrike">
              <a:latin typeface="Arial"/>
            </a:endParaRPr>
          </a:p>
        </p:txBody>
      </p:sp>
      <p:pic>
        <p:nvPicPr>
          <p:cNvPr id="120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5480" cy="943200"/>
          </a:xfrm>
          <a:prstGeom prst="rect">
            <a:avLst/>
          </a:prstGeom>
          <a:ln>
            <a:noFill/>
          </a:ln>
        </p:spPr>
      </p:pic>
      <p:sp>
        <p:nvSpPr>
          <p:cNvPr id="121" name="CustomShape 6"/>
          <p:cNvSpPr/>
          <p:nvPr/>
        </p:nvSpPr>
        <p:spPr>
          <a:xfrm>
            <a:off x="1577160" y="814680"/>
            <a:ext cx="281160" cy="171360"/>
          </a:xfrm>
          <a:custGeom>
            <a:avLst/>
            <a:gdLst/>
            <a:ah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7"/>
          <p:cNvSpPr/>
          <p:nvPr/>
        </p:nvSpPr>
        <p:spPr>
          <a:xfrm>
            <a:off x="1917720" y="814680"/>
            <a:ext cx="276840" cy="137160"/>
          </a:xfrm>
          <a:custGeom>
            <a:avLst/>
            <a:gdLst/>
            <a:ah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3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7280" cy="136080"/>
          </a:xfrm>
          <a:prstGeom prst="rect">
            <a:avLst/>
          </a:prstGeom>
          <a:ln>
            <a:noFill/>
          </a:ln>
        </p:spPr>
      </p:pic>
      <p:pic>
        <p:nvPicPr>
          <p:cNvPr id="124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5800" cy="139680"/>
          </a:xfrm>
          <a:prstGeom prst="rect">
            <a:avLst/>
          </a:prstGeom>
          <a:ln>
            <a:noFill/>
          </a:ln>
        </p:spPr>
      </p:pic>
      <p:pic>
        <p:nvPicPr>
          <p:cNvPr id="125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8720" cy="136080"/>
          </a:xfrm>
          <a:prstGeom prst="rect">
            <a:avLst/>
          </a:prstGeom>
          <a:ln>
            <a:noFill/>
          </a:ln>
        </p:spPr>
      </p:pic>
      <p:sp>
        <p:nvSpPr>
          <p:cNvPr id="126" name="CustomShape 8"/>
          <p:cNvSpPr/>
          <p:nvPr/>
        </p:nvSpPr>
        <p:spPr>
          <a:xfrm>
            <a:off x="1917720" y="1051200"/>
            <a:ext cx="508680" cy="169560"/>
          </a:xfrm>
          <a:custGeom>
            <a:avLst/>
            <a:gdLst/>
            <a:ah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7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5920" cy="136080"/>
          </a:xfrm>
          <a:prstGeom prst="rect">
            <a:avLst/>
          </a:prstGeom>
          <a:ln>
            <a:noFill/>
          </a:ln>
        </p:spPr>
      </p:pic>
      <p:pic>
        <p:nvPicPr>
          <p:cNvPr id="128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6920" cy="136080"/>
          </a:xfrm>
          <a:prstGeom prst="rect">
            <a:avLst/>
          </a:prstGeom>
          <a:ln>
            <a:noFill/>
          </a:ln>
        </p:spPr>
      </p:pic>
      <p:pic>
        <p:nvPicPr>
          <p:cNvPr id="129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9240" cy="141480"/>
          </a:xfrm>
          <a:prstGeom prst="rect">
            <a:avLst/>
          </a:prstGeom>
          <a:ln>
            <a:noFill/>
          </a:ln>
        </p:spPr>
      </p:pic>
      <p:pic>
        <p:nvPicPr>
          <p:cNvPr id="130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50480" cy="141480"/>
          </a:xfrm>
          <a:prstGeom prst="rect">
            <a:avLst/>
          </a:prstGeom>
          <a:ln>
            <a:noFill/>
          </a:ln>
        </p:spPr>
      </p:pic>
      <p:pic>
        <p:nvPicPr>
          <p:cNvPr id="131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6320" cy="173880"/>
          </a:xfrm>
          <a:prstGeom prst="rect">
            <a:avLst/>
          </a:prstGeom>
          <a:ln>
            <a:noFill/>
          </a:ln>
        </p:spPr>
      </p:pic>
      <p:pic>
        <p:nvPicPr>
          <p:cNvPr id="132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50480" cy="141480"/>
          </a:xfrm>
          <a:prstGeom prst="rect">
            <a:avLst/>
          </a:prstGeom>
          <a:ln>
            <a:noFill/>
          </a:ln>
        </p:spPr>
      </p:pic>
      <p:sp>
        <p:nvSpPr>
          <p:cNvPr id="133" name="CustomShape 9"/>
          <p:cNvSpPr/>
          <p:nvPr/>
        </p:nvSpPr>
        <p:spPr>
          <a:xfrm>
            <a:off x="2494080" y="1290960"/>
            <a:ext cx="124560" cy="135720"/>
          </a:xfrm>
          <a:custGeom>
            <a:avLst/>
            <a:gdLst/>
            <a:ah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4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6240" cy="167400"/>
          </a:xfrm>
          <a:prstGeom prst="rect">
            <a:avLst/>
          </a:prstGeom>
          <a:ln>
            <a:noFill/>
          </a:ln>
        </p:spPr>
      </p:pic>
      <p:pic>
        <p:nvPicPr>
          <p:cNvPr id="135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54440" cy="136080"/>
          </a:xfrm>
          <a:prstGeom prst="rect">
            <a:avLst/>
          </a:prstGeom>
          <a:ln>
            <a:noFill/>
          </a:ln>
        </p:spPr>
      </p:pic>
      <p:sp>
        <p:nvSpPr>
          <p:cNvPr id="136" name="CustomShape 10"/>
          <p:cNvSpPr/>
          <p:nvPr/>
        </p:nvSpPr>
        <p:spPr>
          <a:xfrm>
            <a:off x="6140520" y="9593640"/>
            <a:ext cx="860760" cy="844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11"/>
          <p:cNvSpPr/>
          <p:nvPr/>
        </p:nvSpPr>
        <p:spPr>
          <a:xfrm>
            <a:off x="6641640" y="8064000"/>
            <a:ext cx="801360" cy="801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8" name="object 48" descr=""/>
          <p:cNvPicPr/>
          <p:nvPr/>
        </p:nvPicPr>
        <p:blipFill>
          <a:blip r:embed="rId19"/>
          <a:stretch/>
        </p:blipFill>
        <p:spPr>
          <a:xfrm>
            <a:off x="6742800" y="8280000"/>
            <a:ext cx="587520" cy="502560"/>
          </a:xfrm>
          <a:prstGeom prst="rect">
            <a:avLst/>
          </a:prstGeom>
          <a:ln>
            <a:noFill/>
          </a:ln>
        </p:spPr>
      </p:pic>
      <p:pic>
        <p:nvPicPr>
          <p:cNvPr id="139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8160" cy="848160"/>
          </a:xfrm>
          <a:prstGeom prst="rect">
            <a:avLst/>
          </a:prstGeom>
          <a:ln>
            <a:noFill/>
          </a:ln>
        </p:spPr>
      </p:pic>
      <p:graphicFrame>
        <p:nvGraphicFramePr>
          <p:cNvPr id="140" name="Table 12"/>
          <p:cNvGraphicFramePr/>
          <p:nvPr/>
        </p:nvGraphicFramePr>
        <p:xfrm>
          <a:off x="127800" y="1514160"/>
          <a:ext cx="7199640" cy="4980960"/>
        </p:xfrm>
        <a:graphic>
          <a:graphicData uri="http://schemas.openxmlformats.org/drawingml/2006/table">
            <a:tbl>
              <a:tblPr/>
              <a:tblGrid>
                <a:gridCol w="956880"/>
                <a:gridCol w="5022000"/>
                <a:gridCol w="1221120"/>
              </a:tblGrid>
              <a:tr h="76212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b="0" lang="ru-RU" sz="2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b="0" lang="ru-RU" sz="2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b="0" lang="ru-RU" sz="22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b="0" lang="ru-RU" sz="2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37268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Компьютерная грамотность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Мастер-класс: делаем конверты- открытки своими руками на тему медового спаса под руководством С.Владовой от культурно-досугового центра им.Шевченко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 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732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11.08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Мастер-класс:Плетение сетей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 </a:t>
                      </a: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под руководством С. Севдонии «Весточка из Крыма» (ул. Севастопольская 35д)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10339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Настольная игра: играем в «Лото» и другие интересные игры под руководством С.Бобровой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10803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14.08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Дегустация -ярмарка настоящего вкуснейшего  меда в честь медового спаса от А.Широков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Дискотека 70-80-х от организации «Новые люди»  от С.Владовой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141" name="CustomShape 13"/>
          <p:cNvSpPr/>
          <p:nvPr/>
        </p:nvSpPr>
        <p:spPr>
          <a:xfrm>
            <a:off x="1922400" y="7560000"/>
            <a:ext cx="5816880" cy="83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Время работы: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понедельник — четверг 09:00 -  18:00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пятница 09:00 — 16:45</a:t>
            </a:r>
            <a:endParaRPr b="0" lang="ru-RU" sz="16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object 33" descr=""/>
          <p:cNvPicPr/>
          <p:nvPr/>
        </p:nvPicPr>
        <p:blipFill>
          <a:blip r:embed="rId1"/>
          <a:stretch/>
        </p:blipFill>
        <p:spPr>
          <a:xfrm>
            <a:off x="3640320" y="0"/>
            <a:ext cx="3915360" cy="1644480"/>
          </a:xfrm>
          <a:prstGeom prst="rect">
            <a:avLst/>
          </a:prstGeom>
          <a:ln>
            <a:noFill/>
          </a:ln>
        </p:spPr>
      </p:pic>
      <p:sp>
        <p:nvSpPr>
          <p:cNvPr id="143" name="CustomShape 1"/>
          <p:cNvSpPr/>
          <p:nvPr/>
        </p:nvSpPr>
        <p:spPr>
          <a:xfrm>
            <a:off x="180000" y="7000200"/>
            <a:ext cx="7331760" cy="356976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4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9280" cy="118800"/>
          </a:xfrm>
          <a:prstGeom prst="rect">
            <a:avLst/>
          </a:prstGeom>
          <a:ln>
            <a:noFill/>
          </a:ln>
        </p:spPr>
      </p:pic>
      <p:sp>
        <p:nvSpPr>
          <p:cNvPr id="145" name="CustomShape 2"/>
          <p:cNvSpPr/>
          <p:nvPr/>
        </p:nvSpPr>
        <p:spPr>
          <a:xfrm>
            <a:off x="771480" y="8178120"/>
            <a:ext cx="80640" cy="115560"/>
          </a:xfrm>
          <a:custGeom>
            <a:avLst/>
            <a:gdLst/>
            <a:ah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6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8280" cy="118800"/>
          </a:xfrm>
          <a:prstGeom prst="rect">
            <a:avLst/>
          </a:prstGeom>
          <a:ln>
            <a:noFill/>
          </a:ln>
        </p:spPr>
      </p:pic>
      <p:pic>
        <p:nvPicPr>
          <p:cNvPr id="147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05280" cy="118800"/>
          </a:xfrm>
          <a:prstGeom prst="rect">
            <a:avLst/>
          </a:prstGeom>
          <a:ln>
            <a:noFill/>
          </a:ln>
        </p:spPr>
      </p:pic>
      <p:pic>
        <p:nvPicPr>
          <p:cNvPr id="148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6120" cy="115200"/>
          </a:xfrm>
          <a:prstGeom prst="rect">
            <a:avLst/>
          </a:prstGeom>
          <a:ln>
            <a:noFill/>
          </a:ln>
        </p:spPr>
      </p:pic>
      <p:pic>
        <p:nvPicPr>
          <p:cNvPr id="149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9000" cy="117000"/>
          </a:xfrm>
          <a:prstGeom prst="rect">
            <a:avLst/>
          </a:prstGeom>
          <a:ln>
            <a:noFill/>
          </a:ln>
        </p:spPr>
      </p:pic>
      <p:sp>
        <p:nvSpPr>
          <p:cNvPr id="150" name="CustomShape 3"/>
          <p:cNvSpPr/>
          <p:nvPr/>
        </p:nvSpPr>
        <p:spPr>
          <a:xfrm>
            <a:off x="4994280" y="0"/>
            <a:ext cx="2302560" cy="185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/>
          <a:p>
            <a:pPr marL="439560" indent="-415440" algn="r">
              <a:lnSpc>
                <a:spcPts val="2701"/>
              </a:lnSpc>
              <a:spcBef>
                <a:spcPts val="641"/>
              </a:spcBef>
            </a:pPr>
            <a:r>
              <a:rPr b="1" lang="ru-RU" sz="2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МЕРОПРИЯТИЯ </a:t>
            </a:r>
            <a:endParaRPr b="0" lang="ru-RU" sz="2200" spc="-1" strike="noStrike">
              <a:latin typeface="Arial"/>
            </a:endParaRPr>
          </a:p>
          <a:p>
            <a:pPr marL="439560" indent="-415440" algn="r">
              <a:lnSpc>
                <a:spcPts val="2701"/>
              </a:lnSpc>
              <a:spcBef>
                <a:spcPts val="641"/>
              </a:spcBef>
            </a:pPr>
            <a:r>
              <a:rPr b="1" lang="ru-RU" sz="2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НА АВГУСТ</a:t>
            </a:r>
            <a:br/>
            <a:r>
              <a:rPr b="1" lang="ru-RU" sz="2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2026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51" name="CustomShape 4"/>
          <p:cNvSpPr/>
          <p:nvPr/>
        </p:nvSpPr>
        <p:spPr>
          <a:xfrm>
            <a:off x="628920" y="8280000"/>
            <a:ext cx="5100120" cy="2158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 контакты: +7 (978) 063-28-64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 г. Симферополь, ул. Киевская, д. 125 Б</a:t>
            </a:r>
            <a:br/>
            <a:endParaRPr b="0" lang="ru-RU" sz="1300" spc="-1" strike="noStrike">
              <a:latin typeface="Arial"/>
            </a:endParaRPr>
          </a:p>
        </p:txBody>
      </p:sp>
      <p:sp>
        <p:nvSpPr>
          <p:cNvPr id="152" name="CustomShape 5"/>
          <p:cNvSpPr/>
          <p:nvPr/>
        </p:nvSpPr>
        <p:spPr>
          <a:xfrm>
            <a:off x="6123240" y="8786520"/>
            <a:ext cx="1063080" cy="73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 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pc="-1" strike="noStrike">
              <a:latin typeface="Arial"/>
            </a:endParaRPr>
          </a:p>
        </p:txBody>
      </p:sp>
      <p:pic>
        <p:nvPicPr>
          <p:cNvPr id="153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5480" cy="943200"/>
          </a:xfrm>
          <a:prstGeom prst="rect">
            <a:avLst/>
          </a:prstGeom>
          <a:ln>
            <a:noFill/>
          </a:ln>
        </p:spPr>
      </p:pic>
      <p:sp>
        <p:nvSpPr>
          <p:cNvPr id="154" name="CustomShape 6"/>
          <p:cNvSpPr/>
          <p:nvPr/>
        </p:nvSpPr>
        <p:spPr>
          <a:xfrm>
            <a:off x="1577160" y="814680"/>
            <a:ext cx="281160" cy="171360"/>
          </a:xfrm>
          <a:custGeom>
            <a:avLst/>
            <a:gdLst/>
            <a:ah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CustomShape 7"/>
          <p:cNvSpPr/>
          <p:nvPr/>
        </p:nvSpPr>
        <p:spPr>
          <a:xfrm>
            <a:off x="1917720" y="814680"/>
            <a:ext cx="276840" cy="137160"/>
          </a:xfrm>
          <a:custGeom>
            <a:avLst/>
            <a:gdLst/>
            <a:ah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6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7280" cy="136080"/>
          </a:xfrm>
          <a:prstGeom prst="rect">
            <a:avLst/>
          </a:prstGeom>
          <a:ln>
            <a:noFill/>
          </a:ln>
        </p:spPr>
      </p:pic>
      <p:pic>
        <p:nvPicPr>
          <p:cNvPr id="157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5800" cy="139680"/>
          </a:xfrm>
          <a:prstGeom prst="rect">
            <a:avLst/>
          </a:prstGeom>
          <a:ln>
            <a:noFill/>
          </a:ln>
        </p:spPr>
      </p:pic>
      <p:pic>
        <p:nvPicPr>
          <p:cNvPr id="158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8720" cy="136080"/>
          </a:xfrm>
          <a:prstGeom prst="rect">
            <a:avLst/>
          </a:prstGeom>
          <a:ln>
            <a:noFill/>
          </a:ln>
        </p:spPr>
      </p:pic>
      <p:sp>
        <p:nvSpPr>
          <p:cNvPr id="159" name="CustomShape 8"/>
          <p:cNvSpPr/>
          <p:nvPr/>
        </p:nvSpPr>
        <p:spPr>
          <a:xfrm>
            <a:off x="1917720" y="1051200"/>
            <a:ext cx="508680" cy="169560"/>
          </a:xfrm>
          <a:custGeom>
            <a:avLst/>
            <a:gdLst/>
            <a:ah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0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5920" cy="136080"/>
          </a:xfrm>
          <a:prstGeom prst="rect">
            <a:avLst/>
          </a:prstGeom>
          <a:ln>
            <a:noFill/>
          </a:ln>
        </p:spPr>
      </p:pic>
      <p:pic>
        <p:nvPicPr>
          <p:cNvPr id="161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6920" cy="136080"/>
          </a:xfrm>
          <a:prstGeom prst="rect">
            <a:avLst/>
          </a:prstGeom>
          <a:ln>
            <a:noFill/>
          </a:ln>
        </p:spPr>
      </p:pic>
      <p:pic>
        <p:nvPicPr>
          <p:cNvPr id="162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9240" cy="141480"/>
          </a:xfrm>
          <a:prstGeom prst="rect">
            <a:avLst/>
          </a:prstGeom>
          <a:ln>
            <a:noFill/>
          </a:ln>
        </p:spPr>
      </p:pic>
      <p:pic>
        <p:nvPicPr>
          <p:cNvPr id="163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50480" cy="141480"/>
          </a:xfrm>
          <a:prstGeom prst="rect">
            <a:avLst/>
          </a:prstGeom>
          <a:ln>
            <a:noFill/>
          </a:ln>
        </p:spPr>
      </p:pic>
      <p:pic>
        <p:nvPicPr>
          <p:cNvPr id="164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6320" cy="173880"/>
          </a:xfrm>
          <a:prstGeom prst="rect">
            <a:avLst/>
          </a:prstGeom>
          <a:ln>
            <a:noFill/>
          </a:ln>
        </p:spPr>
      </p:pic>
      <p:pic>
        <p:nvPicPr>
          <p:cNvPr id="165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50480" cy="141480"/>
          </a:xfrm>
          <a:prstGeom prst="rect">
            <a:avLst/>
          </a:prstGeom>
          <a:ln>
            <a:noFill/>
          </a:ln>
        </p:spPr>
      </p:pic>
      <p:sp>
        <p:nvSpPr>
          <p:cNvPr id="166" name="CustomShape 9"/>
          <p:cNvSpPr/>
          <p:nvPr/>
        </p:nvSpPr>
        <p:spPr>
          <a:xfrm>
            <a:off x="2494080" y="1290960"/>
            <a:ext cx="124560" cy="135720"/>
          </a:xfrm>
          <a:custGeom>
            <a:avLst/>
            <a:gdLst/>
            <a:ah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7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6240" cy="167400"/>
          </a:xfrm>
          <a:prstGeom prst="rect">
            <a:avLst/>
          </a:prstGeom>
          <a:ln>
            <a:noFill/>
          </a:ln>
        </p:spPr>
      </p:pic>
      <p:pic>
        <p:nvPicPr>
          <p:cNvPr id="168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54440" cy="136080"/>
          </a:xfrm>
          <a:prstGeom prst="rect">
            <a:avLst/>
          </a:prstGeom>
          <a:ln>
            <a:noFill/>
          </a:ln>
        </p:spPr>
      </p:pic>
      <p:sp>
        <p:nvSpPr>
          <p:cNvPr id="169" name="CustomShape 10"/>
          <p:cNvSpPr/>
          <p:nvPr/>
        </p:nvSpPr>
        <p:spPr>
          <a:xfrm>
            <a:off x="6140520" y="9593640"/>
            <a:ext cx="860760" cy="844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CustomShape 11"/>
          <p:cNvSpPr/>
          <p:nvPr/>
        </p:nvSpPr>
        <p:spPr>
          <a:xfrm>
            <a:off x="6641640" y="8064000"/>
            <a:ext cx="801360" cy="801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71" name="object 48" descr=""/>
          <p:cNvPicPr/>
          <p:nvPr/>
        </p:nvPicPr>
        <p:blipFill>
          <a:blip r:embed="rId19"/>
          <a:stretch/>
        </p:blipFill>
        <p:spPr>
          <a:xfrm>
            <a:off x="6742800" y="8280000"/>
            <a:ext cx="587520" cy="502560"/>
          </a:xfrm>
          <a:prstGeom prst="rect">
            <a:avLst/>
          </a:prstGeom>
          <a:ln>
            <a:noFill/>
          </a:ln>
        </p:spPr>
      </p:pic>
      <p:pic>
        <p:nvPicPr>
          <p:cNvPr id="172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8160" cy="848160"/>
          </a:xfrm>
          <a:prstGeom prst="rect">
            <a:avLst/>
          </a:prstGeom>
          <a:ln>
            <a:noFill/>
          </a:ln>
        </p:spPr>
      </p:pic>
      <p:graphicFrame>
        <p:nvGraphicFramePr>
          <p:cNvPr id="173" name="Table 12"/>
          <p:cNvGraphicFramePr/>
          <p:nvPr/>
        </p:nvGraphicFramePr>
        <p:xfrm>
          <a:off x="208080" y="1845360"/>
          <a:ext cx="7199640" cy="3877560"/>
        </p:xfrm>
        <a:graphic>
          <a:graphicData uri="http://schemas.openxmlformats.org/drawingml/2006/table">
            <a:tbl>
              <a:tblPr/>
              <a:tblGrid>
                <a:gridCol w="893160"/>
                <a:gridCol w="5085720"/>
                <a:gridCol w="1221120"/>
              </a:tblGrid>
              <a:tr h="59796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1588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Segoe UI Black"/>
                        </a:rPr>
                        <a:t>Пенсионная грамотность 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Чаепитие с блинчиками и медом с теплыми разговорами в честь медового спаса.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5979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Мастер-класс: куклы-мотонки накануне Дня народной игрушки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16131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Мероприятие:«Бабушкины рецепты» яблочного пирога в честь Дня яблочного спаса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Чаепитие в честь трех праздников : медовый спас, яблочный спас, ореховый спас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8510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Торжественная встреча с ансамблем «Россияночка» под руководством Н.Жинкиной в честь Дня государственного флага РФ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174" name="CustomShape 13"/>
          <p:cNvSpPr/>
          <p:nvPr/>
        </p:nvSpPr>
        <p:spPr>
          <a:xfrm>
            <a:off x="7848000" y="6912000"/>
            <a:ext cx="167760" cy="33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CustomShape 14"/>
          <p:cNvSpPr/>
          <p:nvPr/>
        </p:nvSpPr>
        <p:spPr>
          <a:xfrm>
            <a:off x="1980000" y="7033680"/>
            <a:ext cx="5268600" cy="70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Время работы: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понедельник — четверг 09:00 -  18:00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пятница 09:00 — 16:45</a:t>
            </a:r>
            <a:endParaRPr b="0" lang="ru-RU" sz="16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object 33" descr=""/>
          <p:cNvPicPr/>
          <p:nvPr/>
        </p:nvPicPr>
        <p:blipFill>
          <a:blip r:embed="rId1"/>
          <a:stretch/>
        </p:blipFill>
        <p:spPr>
          <a:xfrm>
            <a:off x="3623040" y="108000"/>
            <a:ext cx="3706200" cy="1644480"/>
          </a:xfrm>
          <a:prstGeom prst="rect">
            <a:avLst/>
          </a:prstGeom>
          <a:ln>
            <a:noFill/>
          </a:ln>
        </p:spPr>
      </p:pic>
      <p:sp>
        <p:nvSpPr>
          <p:cNvPr id="177" name="CustomShape 1"/>
          <p:cNvSpPr/>
          <p:nvPr/>
        </p:nvSpPr>
        <p:spPr>
          <a:xfrm>
            <a:off x="111240" y="7000200"/>
            <a:ext cx="7331760" cy="356976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78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89280" cy="118800"/>
          </a:xfrm>
          <a:prstGeom prst="rect">
            <a:avLst/>
          </a:prstGeom>
          <a:ln>
            <a:noFill/>
          </a:ln>
        </p:spPr>
      </p:pic>
      <p:sp>
        <p:nvSpPr>
          <p:cNvPr id="179" name="CustomShape 2"/>
          <p:cNvSpPr/>
          <p:nvPr/>
        </p:nvSpPr>
        <p:spPr>
          <a:xfrm>
            <a:off x="771480" y="8178120"/>
            <a:ext cx="80640" cy="115560"/>
          </a:xfrm>
          <a:custGeom>
            <a:avLst/>
            <a:gdLst/>
            <a:ah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0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78280" cy="118800"/>
          </a:xfrm>
          <a:prstGeom prst="rect">
            <a:avLst/>
          </a:prstGeom>
          <a:ln>
            <a:noFill/>
          </a:ln>
        </p:spPr>
      </p:pic>
      <p:pic>
        <p:nvPicPr>
          <p:cNvPr id="181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05280" cy="118800"/>
          </a:xfrm>
          <a:prstGeom prst="rect">
            <a:avLst/>
          </a:prstGeom>
          <a:ln>
            <a:noFill/>
          </a:ln>
        </p:spPr>
      </p:pic>
      <p:pic>
        <p:nvPicPr>
          <p:cNvPr id="182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96120" cy="115200"/>
          </a:xfrm>
          <a:prstGeom prst="rect">
            <a:avLst/>
          </a:prstGeom>
          <a:ln>
            <a:noFill/>
          </a:ln>
        </p:spPr>
      </p:pic>
      <p:pic>
        <p:nvPicPr>
          <p:cNvPr id="183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99000" cy="117000"/>
          </a:xfrm>
          <a:prstGeom prst="rect">
            <a:avLst/>
          </a:prstGeom>
          <a:ln>
            <a:noFill/>
          </a:ln>
        </p:spPr>
      </p:pic>
      <p:sp>
        <p:nvSpPr>
          <p:cNvPr id="184" name="CustomShape 3"/>
          <p:cNvSpPr/>
          <p:nvPr/>
        </p:nvSpPr>
        <p:spPr>
          <a:xfrm>
            <a:off x="4608000" y="360000"/>
            <a:ext cx="2517480" cy="121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/>
          <a:p>
            <a:pPr marL="439560" indent="-415440" algn="r">
              <a:lnSpc>
                <a:spcPts val="2701"/>
              </a:lnSpc>
              <a:spcBef>
                <a:spcPts val="641"/>
              </a:spcBef>
            </a:pPr>
            <a:r>
              <a:rPr b="1" lang="ru-RU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МЕРОПРИЯТИЯ НА АВГУСТ</a:t>
            </a:r>
            <a:br/>
            <a:r>
              <a:rPr b="1" lang="ru-RU" sz="24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2026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185" name="CustomShape 4"/>
          <p:cNvSpPr/>
          <p:nvPr/>
        </p:nvSpPr>
        <p:spPr>
          <a:xfrm>
            <a:off x="628920" y="8280000"/>
            <a:ext cx="4004280" cy="2158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43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 контакты: +7 (978) 063-28-64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Россмайсль Мирослава Александровна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ct val="115000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 г. Симферополь, ул. Киевская, д. 125 Б</a:t>
            </a:r>
            <a:br/>
            <a:endParaRPr b="0" lang="ru-RU" sz="1300" spc="-1" strike="noStrike">
              <a:latin typeface="Arial"/>
            </a:endParaRPr>
          </a:p>
        </p:txBody>
      </p:sp>
      <p:sp>
        <p:nvSpPr>
          <p:cNvPr id="186" name="CustomShape 5"/>
          <p:cNvSpPr/>
          <p:nvPr/>
        </p:nvSpPr>
        <p:spPr>
          <a:xfrm>
            <a:off x="6123240" y="8786520"/>
            <a:ext cx="1063080" cy="73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b="0" lang="ru-RU" sz="800" spc="406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 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 г. Симферополю и Симферопольскому району</a:t>
            </a:r>
            <a:endParaRPr b="0" lang="ru-RU" sz="800" spc="-1" strike="noStrike">
              <a:latin typeface="Arial"/>
            </a:endParaRPr>
          </a:p>
        </p:txBody>
      </p:sp>
      <p:pic>
        <p:nvPicPr>
          <p:cNvPr id="187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25480" cy="943200"/>
          </a:xfrm>
          <a:prstGeom prst="rect">
            <a:avLst/>
          </a:prstGeom>
          <a:ln>
            <a:noFill/>
          </a:ln>
        </p:spPr>
      </p:pic>
      <p:sp>
        <p:nvSpPr>
          <p:cNvPr id="188" name="CustomShape 6"/>
          <p:cNvSpPr/>
          <p:nvPr/>
        </p:nvSpPr>
        <p:spPr>
          <a:xfrm>
            <a:off x="1577160" y="814680"/>
            <a:ext cx="281160" cy="171360"/>
          </a:xfrm>
          <a:custGeom>
            <a:avLst/>
            <a:gdLst/>
            <a:ahLst/>
            <a:rect l="l" t="t" r="r" b="b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9" name="CustomShape 7"/>
          <p:cNvSpPr/>
          <p:nvPr/>
        </p:nvSpPr>
        <p:spPr>
          <a:xfrm>
            <a:off x="1917720" y="814680"/>
            <a:ext cx="276840" cy="137160"/>
          </a:xfrm>
          <a:custGeom>
            <a:avLst/>
            <a:gdLst/>
            <a:ahLst/>
            <a:rect l="l" t="t" r="r" b="b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0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07280" cy="136080"/>
          </a:xfrm>
          <a:prstGeom prst="rect">
            <a:avLst/>
          </a:prstGeom>
          <a:ln>
            <a:noFill/>
          </a:ln>
        </p:spPr>
      </p:pic>
      <p:pic>
        <p:nvPicPr>
          <p:cNvPr id="191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45800" cy="139680"/>
          </a:xfrm>
          <a:prstGeom prst="rect">
            <a:avLst/>
          </a:prstGeom>
          <a:ln>
            <a:noFill/>
          </a:ln>
        </p:spPr>
      </p:pic>
      <p:pic>
        <p:nvPicPr>
          <p:cNvPr id="192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08720" cy="136080"/>
          </a:xfrm>
          <a:prstGeom prst="rect">
            <a:avLst/>
          </a:prstGeom>
          <a:ln>
            <a:noFill/>
          </a:ln>
        </p:spPr>
      </p:pic>
      <p:sp>
        <p:nvSpPr>
          <p:cNvPr id="193" name="CustomShape 8"/>
          <p:cNvSpPr/>
          <p:nvPr/>
        </p:nvSpPr>
        <p:spPr>
          <a:xfrm>
            <a:off x="1917720" y="1051200"/>
            <a:ext cx="508680" cy="169560"/>
          </a:xfrm>
          <a:custGeom>
            <a:avLst/>
            <a:gdLst/>
            <a:ahLst/>
            <a:rect l="l" t="t" r="r" b="b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4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15920" cy="136080"/>
          </a:xfrm>
          <a:prstGeom prst="rect">
            <a:avLst/>
          </a:prstGeom>
          <a:ln>
            <a:noFill/>
          </a:ln>
        </p:spPr>
      </p:pic>
      <p:pic>
        <p:nvPicPr>
          <p:cNvPr id="195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06920" cy="136080"/>
          </a:xfrm>
          <a:prstGeom prst="rect">
            <a:avLst/>
          </a:prstGeom>
          <a:ln>
            <a:noFill/>
          </a:ln>
        </p:spPr>
      </p:pic>
      <p:pic>
        <p:nvPicPr>
          <p:cNvPr id="196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29240" cy="141480"/>
          </a:xfrm>
          <a:prstGeom prst="rect">
            <a:avLst/>
          </a:prstGeom>
          <a:ln>
            <a:noFill/>
          </a:ln>
        </p:spPr>
      </p:pic>
      <p:pic>
        <p:nvPicPr>
          <p:cNvPr id="197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50480" cy="141480"/>
          </a:xfrm>
          <a:prstGeom prst="rect">
            <a:avLst/>
          </a:prstGeom>
          <a:ln>
            <a:noFill/>
          </a:ln>
        </p:spPr>
      </p:pic>
      <p:pic>
        <p:nvPicPr>
          <p:cNvPr id="198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46320" cy="173880"/>
          </a:xfrm>
          <a:prstGeom prst="rect">
            <a:avLst/>
          </a:prstGeom>
          <a:ln>
            <a:noFill/>
          </a:ln>
        </p:spPr>
      </p:pic>
      <p:pic>
        <p:nvPicPr>
          <p:cNvPr id="199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50480" cy="141480"/>
          </a:xfrm>
          <a:prstGeom prst="rect">
            <a:avLst/>
          </a:prstGeom>
          <a:ln>
            <a:noFill/>
          </a:ln>
        </p:spPr>
      </p:pic>
      <p:sp>
        <p:nvSpPr>
          <p:cNvPr id="200" name="CustomShape 9"/>
          <p:cNvSpPr/>
          <p:nvPr/>
        </p:nvSpPr>
        <p:spPr>
          <a:xfrm>
            <a:off x="2494080" y="1290960"/>
            <a:ext cx="124560" cy="135720"/>
          </a:xfrm>
          <a:custGeom>
            <a:avLst/>
            <a:gdLst/>
            <a:ahLst/>
            <a:rect l="l" t="t" r="r" b="b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1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56240" cy="167400"/>
          </a:xfrm>
          <a:prstGeom prst="rect">
            <a:avLst/>
          </a:prstGeom>
          <a:ln>
            <a:noFill/>
          </a:ln>
        </p:spPr>
      </p:pic>
      <p:pic>
        <p:nvPicPr>
          <p:cNvPr id="202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54440" cy="136080"/>
          </a:xfrm>
          <a:prstGeom prst="rect">
            <a:avLst/>
          </a:prstGeom>
          <a:ln>
            <a:noFill/>
          </a:ln>
        </p:spPr>
      </p:pic>
      <p:sp>
        <p:nvSpPr>
          <p:cNvPr id="203" name="CustomShape 10"/>
          <p:cNvSpPr/>
          <p:nvPr/>
        </p:nvSpPr>
        <p:spPr>
          <a:xfrm>
            <a:off x="6140520" y="9593640"/>
            <a:ext cx="860760" cy="844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4" name="CustomShape 11"/>
          <p:cNvSpPr/>
          <p:nvPr/>
        </p:nvSpPr>
        <p:spPr>
          <a:xfrm>
            <a:off x="6641640" y="8064000"/>
            <a:ext cx="801360" cy="801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5" name="object 48" descr=""/>
          <p:cNvPicPr/>
          <p:nvPr/>
        </p:nvPicPr>
        <p:blipFill>
          <a:blip r:embed="rId19"/>
          <a:stretch/>
        </p:blipFill>
        <p:spPr>
          <a:xfrm>
            <a:off x="6780240" y="8346240"/>
            <a:ext cx="587520" cy="502560"/>
          </a:xfrm>
          <a:prstGeom prst="rect">
            <a:avLst/>
          </a:prstGeom>
          <a:ln>
            <a:noFill/>
          </a:ln>
        </p:spPr>
      </p:pic>
      <p:pic>
        <p:nvPicPr>
          <p:cNvPr id="206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48160" cy="848160"/>
          </a:xfrm>
          <a:prstGeom prst="rect">
            <a:avLst/>
          </a:prstGeom>
          <a:ln>
            <a:noFill/>
          </a:ln>
        </p:spPr>
      </p:pic>
      <p:sp>
        <p:nvSpPr>
          <p:cNvPr id="207" name="CustomShape 12"/>
          <p:cNvSpPr/>
          <p:nvPr/>
        </p:nvSpPr>
        <p:spPr>
          <a:xfrm>
            <a:off x="7848000" y="6912000"/>
            <a:ext cx="167760" cy="33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8" name="CustomShape 13"/>
          <p:cNvSpPr/>
          <p:nvPr/>
        </p:nvSpPr>
        <p:spPr>
          <a:xfrm>
            <a:off x="2520000" y="8002080"/>
            <a:ext cx="4964400" cy="99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Время работы: </a:t>
            </a:r>
            <a:endParaRPr b="0" lang="ru-RU" sz="12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понедельник — четверг 09:00-18:00</a:t>
            </a:r>
            <a:endParaRPr b="0" lang="ru-RU" sz="12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2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пятница 09:00 — 16:45</a:t>
            </a:r>
            <a:endParaRPr b="0" lang="ru-RU" sz="1200" spc="-1" strike="noStrike">
              <a:latin typeface="Arial"/>
            </a:endParaRPr>
          </a:p>
        </p:txBody>
      </p:sp>
      <p:graphicFrame>
        <p:nvGraphicFramePr>
          <p:cNvPr id="209" name="Table 14"/>
          <p:cNvGraphicFramePr/>
          <p:nvPr/>
        </p:nvGraphicFramePr>
        <p:xfrm>
          <a:off x="180360" y="1559880"/>
          <a:ext cx="7161480" cy="5329800"/>
        </p:xfrm>
        <a:graphic>
          <a:graphicData uri="http://schemas.openxmlformats.org/drawingml/2006/table">
            <a:tbl>
              <a:tblPr/>
              <a:tblGrid>
                <a:gridCol w="849600"/>
                <a:gridCol w="5089680"/>
                <a:gridCol w="1222560"/>
              </a:tblGrid>
              <a:tr h="90684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2200" spc="-1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b="0" lang="ru-RU" sz="2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0256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Лекция на тему «Давление»Врач(кандидат наук) В.Лысенко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4503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Лекция психолога на тему: «Найти общий язык представителям разных поколений»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Викторина СССР под руководством ремесленной палаты Л. Юдина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11.30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10713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Лечебная гимнастика 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Арт-терапия. Рисование под руководством Ю.Барильчук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12.00</a:t>
                      </a:r>
                      <a:endParaRPr b="0" lang="ru-RU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10177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Мероприятие. В честь Дня военно-воздушного флота (коллектив  «Вдохновение» под руководством Н. Литвиновым).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  <a:tr h="8582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31.08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Оздоровительное мероприятие:практический курс медитации с познанием методики правильного дыхания под руководством В.Капылова.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13.00</a:t>
                      </a:r>
                      <a:endParaRPr b="0" lang="ru-RU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fcce4"/>
                    </a:solidFill>
                  </a:tcPr>
                </a:tc>
              </a:tr>
            </a:tbl>
          </a:graphicData>
        </a:graphic>
      </p:graphicFrame>
      <p:sp>
        <p:nvSpPr>
          <p:cNvPr id="210" name="CustomShape 15"/>
          <p:cNvSpPr/>
          <p:nvPr/>
        </p:nvSpPr>
        <p:spPr>
          <a:xfrm>
            <a:off x="6220800" y="1577520"/>
            <a:ext cx="90504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ru-RU" sz="1800" spc="-1" strike="noStrike">
                <a:solidFill>
                  <a:srgbClr val="ffffff"/>
                </a:solidFill>
                <a:latin typeface="Times New Roman"/>
              </a:rPr>
              <a:t>Время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solidFill>
                  <a:srgbClr val="ffffff"/>
                </a:solidFill>
                <a:latin typeface="Times New Roman"/>
              </a:rPr>
              <a:t>начала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27444</TotalTime>
  <Application>LibreOffice/5.4.5.1$Windows_X86_64 LibreOffice_project/79c9829dd5d8054ec39a82dc51cd9eff340dbee8</Application>
  <Words>716</Words>
  <Paragraphs>201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2026-07-06T16:05:25Z</cp:lastPrinted>
  <dcterms:modified xsi:type="dcterms:W3CDTF">2026-07-17T16:39:12Z</dcterms:modified>
  <cp:revision>383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2025-11-06T00:00:00Z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0</vt:bool>
  </property>
  <property fmtid="{D5CDD505-2E9C-101B-9397-08002B2CF9AE}" pid="14" name="ShareDoc">
    <vt:bool>0</vt:bool>
  </property>
  <property fmtid="{D5CDD505-2E9C-101B-9397-08002B2CF9AE}" pid="15" name="Slides">
    <vt:i4>4</vt:i4>
  </property>
</Properties>
</file>