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ppt/_rels/presentation.xml.rels" ContentType="application/vnd.openxmlformats-package.relationships+xml"/>
  <Override PartName="/ppt/slideMasters/slideMaster2.xml" ContentType="application/vnd.openxmlformats-officedocument.presentationml.slideMaster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4.xml" ContentType="application/vnd.openxmlformats-officedocument.presentationml.slideMaster+xml"/>
  <Override PartName="/ppt/presProps.xml" ContentType="application/vnd.openxmlformats-officedocument.presentationml.presProps+xml"/>
  <Override PartName="/ppt/media/image16.png" ContentType="image/png"/>
  <Override PartName="/ppt/media/image15.png" ContentType="image/png"/>
  <Override PartName="/ppt/media/image9.png" ContentType="image/png"/>
  <Override PartName="/ppt/media/image14.png" ContentType="image/png"/>
  <Override PartName="/ppt/media/image6.png" ContentType="image/png"/>
  <Override PartName="/ppt/media/image12.png" ContentType="image/png"/>
  <Override PartName="/ppt/media/image17.png" ContentType="image/png"/>
  <Override PartName="/ppt/media/image18.png" ContentType="image/png"/>
  <Override PartName="/ppt/media/image20.png" ContentType="image/png"/>
  <Override PartName="/ppt/media/image7.png" ContentType="image/png"/>
  <Override PartName="/ppt/media/image13.png" ContentType="image/png"/>
  <Override PartName="/ppt/media/image19.png" ContentType="image/png"/>
  <Override PartName="/ppt/media/image5.png" ContentType="image/png"/>
  <Override PartName="/ppt/media/image11.png" ContentType="image/png"/>
  <Override PartName="/ppt/media/image4.png" ContentType="image/png"/>
  <Override PartName="/ppt/media/image10.png" ContentType="image/png"/>
  <Override PartName="/ppt/media/image3.png" ContentType="image/png"/>
  <Override PartName="/ppt/media/image1.png" ContentType="image/png"/>
  <Override PartName="/ppt/media/image2.png" ContentType="image/png"/>
  <Override PartName="/ppt/media/image8.png" ContentType="image/png"/>
  <Override PartName="/ppt/presentation.xml" ContentType="application/vnd.openxmlformats-officedocument.presentationml.presentation.main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theme/theme2.xml" ContentType="application/vnd.openxmlformats-officedocument.theme+xml"/>
  <Override PartName="/ppt/theme/theme1.xml" ContentType="application/vnd.openxmlformats-officedocument.theme+xml"/>
  <Override PartName="/ppt/theme/theme3.xml" ContentType="application/vnd.openxmlformats-officedocument.theme+xml"/>
  <Override PartName="/ppt/theme/theme5.xml" ContentType="application/vnd.openxmlformats-officedocument.theme+xml"/>
  <Override PartName="/ppt/theme/theme4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</p:sldMasterIdLst>
  <p:sldIdLst>
    <p:sldId id="256" r:id="rId7"/>
  </p:sldIdLst>
  <p:sldSz cx="7556500" cy="106934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" Target="slides/slide1.xml"/><Relationship Id="rId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80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5358CAA8-94BD-4A74-ADE6-AB2240EBA2C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80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B2293C8-9E1F-4B8E-9ABE-11BA823CE4E4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80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DF36D205-C0C7-4D1F-B220-BF697119C65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80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4AD24D59-2D34-41D2-BF1B-90C52574BB8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4822920" y="-1310040"/>
            <a:ext cx="2314800" cy="4375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ru-RU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37769CDA-53C9-4B08-8744-C4E1C5328BB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ftr" idx="1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sldNum" idx="2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38EF8D41-C742-43C3-8EE2-97CCF83B181A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dt" idx="3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D8AD6917-70C5-4B69-AE26-3BDB3FEFE3BC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ftr" idx="7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sldNum" idx="8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F7BBFE5F-5880-4593-A14F-90EC1C51E90B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dt" idx="9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ftr" idx="10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 type="sldNum" idx="11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7778BAD-E47E-4A99-ADA6-9E4813CBC773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5" name="PlaceHolder 5"/>
          <p:cNvSpPr>
            <a:spLocks noGrp="1"/>
          </p:cNvSpPr>
          <p:nvPr>
            <p:ph type="dt" idx="12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121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текста заглавия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body"/>
          </p:nvPr>
        </p:nvSpPr>
        <p:spPr>
          <a:xfrm>
            <a:off x="378000" y="2459520"/>
            <a:ext cx="6804720" cy="7056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Для правки структуры щёлкните мышью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Второй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Третий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Четвёртый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Пятый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Шестой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ru-RU" sz="1800" spc="-1" strike="noStrike">
                <a:solidFill>
                  <a:srgbClr val="000000"/>
                </a:solidFill>
                <a:latin typeface="Arial"/>
              </a:rPr>
              <a:t>Седьмой уровень структуры</a:t>
            </a: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ftr" idx="13"/>
          </p:nvPr>
        </p:nvSpPr>
        <p:spPr>
          <a:xfrm>
            <a:off x="2571480" y="9945000"/>
            <a:ext cx="241848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ct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 defTabSz="914400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&lt;нижний колонтитул&gt;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4"/>
          <p:cNvSpPr>
            <a:spLocks noGrp="1"/>
          </p:cNvSpPr>
          <p:nvPr>
            <p:ph type="sldNum" idx="14"/>
          </p:nvPr>
        </p:nvSpPr>
        <p:spPr>
          <a:xfrm>
            <a:off x="544536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 algn="r" defTabSz="914400">
              <a:lnSpc>
                <a:spcPct val="100000"/>
              </a:lnSpc>
              <a:buNone/>
              <a:tabLst>
                <a:tab algn="l" pos="0"/>
              </a:tabLst>
              <a:def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defRPr>
            </a:lvl1pPr>
          </a:lstStyle>
          <a:p>
            <a:pPr indent="0" algn="r" defTabSz="914400">
              <a:lnSpc>
                <a:spcPct val="100000"/>
              </a:lnSpc>
              <a:buNone/>
              <a:tabLst>
                <a:tab algn="l" pos="0"/>
              </a:tabLst>
            </a:pPr>
            <a:fld id="{7A63E895-73F5-482B-8D8A-E02255DC2D2E}" type="slidenum">
              <a:rPr b="0" lang="ru-RU" sz="1400" spc="-1" strike="noStrike">
                <a:solidFill>
                  <a:schemeClr val="dk1">
                    <a:tint val="75000"/>
                  </a:schemeClr>
                </a:solidFill>
                <a:latin typeface="Times New Roman"/>
              </a:rPr>
              <a:t>&lt;номер&gt;</a:t>
            </a:fld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5"/>
          <p:cNvSpPr>
            <a:spLocks noGrp="1"/>
          </p:cNvSpPr>
          <p:nvPr>
            <p:ph type="dt" idx="15"/>
          </p:nvPr>
        </p:nvSpPr>
        <p:spPr>
          <a:xfrm>
            <a:off x="378000" y="9945000"/>
            <a:ext cx="1737720" cy="53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indent="0">
              <a:buNone/>
              <a:defRPr b="0" lang="ru-RU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>
              <a:buNone/>
            </a:pPr>
            <a:r>
              <a:rPr b="0" lang="ru-RU" sz="1400" spc="-1" strike="noStrike">
                <a:solidFill>
                  <a:srgbClr val="000000"/>
                </a:solidFill>
                <a:latin typeface="Times New Roman"/>
              </a:rPr>
              <a:t>&lt;дата/время&gt;</a:t>
            </a:r>
            <a:endParaRPr b="0" lang="ru-RU" sz="1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image" Target="../media/image3.png"/><Relationship Id="rId4" Type="http://schemas.openxmlformats.org/officeDocument/2006/relationships/image" Target="../media/image4.png"/><Relationship Id="rId5" Type="http://schemas.openxmlformats.org/officeDocument/2006/relationships/image" Target="../media/image5.png"/><Relationship Id="rId6" Type="http://schemas.openxmlformats.org/officeDocument/2006/relationships/image" Target="../media/image6.png"/><Relationship Id="rId7" Type="http://schemas.openxmlformats.org/officeDocument/2006/relationships/image" Target="../media/image7.png"/><Relationship Id="rId8" Type="http://schemas.openxmlformats.org/officeDocument/2006/relationships/image" Target="../media/image8.png"/><Relationship Id="rId9" Type="http://schemas.openxmlformats.org/officeDocument/2006/relationships/image" Target="../media/image9.png"/><Relationship Id="rId10" Type="http://schemas.openxmlformats.org/officeDocument/2006/relationships/image" Target="../media/image10.png"/><Relationship Id="rId11" Type="http://schemas.openxmlformats.org/officeDocument/2006/relationships/image" Target="../media/image11.png"/><Relationship Id="rId12" Type="http://schemas.openxmlformats.org/officeDocument/2006/relationships/image" Target="../media/image12.png"/><Relationship Id="rId13" Type="http://schemas.openxmlformats.org/officeDocument/2006/relationships/image" Target="../media/image13.png"/><Relationship Id="rId14" Type="http://schemas.openxmlformats.org/officeDocument/2006/relationships/image" Target="../media/image14.png"/><Relationship Id="rId15" Type="http://schemas.openxmlformats.org/officeDocument/2006/relationships/image" Target="../media/image15.png"/><Relationship Id="rId16" Type="http://schemas.openxmlformats.org/officeDocument/2006/relationships/image" Target="../media/image16.png"/><Relationship Id="rId17" Type="http://schemas.openxmlformats.org/officeDocument/2006/relationships/image" Target="../media/image17.png"/><Relationship Id="rId18" Type="http://schemas.openxmlformats.org/officeDocument/2006/relationships/image" Target="../media/image18.png"/><Relationship Id="rId19" Type="http://schemas.openxmlformats.org/officeDocument/2006/relationships/image" Target="../media/image19.png"/><Relationship Id="rId20" Type="http://schemas.openxmlformats.org/officeDocument/2006/relationships/image" Target="../media/image20.png"/><Relationship Id="rId2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object 33" descr=""/>
          <p:cNvPicPr/>
          <p:nvPr/>
        </p:nvPicPr>
        <p:blipFill>
          <a:blip r:embed="rId1"/>
          <a:stretch/>
        </p:blipFill>
        <p:spPr>
          <a:xfrm>
            <a:off x="3731760" y="108000"/>
            <a:ext cx="3718440" cy="1656720"/>
          </a:xfrm>
          <a:prstGeom prst="rect">
            <a:avLst/>
          </a:prstGeom>
          <a:ln w="0">
            <a:noFill/>
          </a:ln>
        </p:spPr>
      </p:pic>
      <p:sp>
        <p:nvSpPr>
          <p:cNvPr id="36" name="object 35"/>
          <p:cNvSpPr/>
          <p:nvPr/>
        </p:nvSpPr>
        <p:spPr>
          <a:xfrm>
            <a:off x="111240" y="7000200"/>
            <a:ext cx="7344000" cy="3582000"/>
          </a:xfrm>
          <a:custGeom>
            <a:avLst/>
            <a:gdLst>
              <a:gd name="textAreaLeft" fmla="*/ 0 w 7344000"/>
              <a:gd name="textAreaRight" fmla="*/ 7345800 w 7344000"/>
              <a:gd name="textAreaTop" fmla="*/ 0 h 3582000"/>
              <a:gd name="textAreaBottom" fmla="*/ 3583800 h 3582000"/>
            </a:gdLst>
            <a:ahLst/>
            <a:rect l="textAreaLeft" t="textAreaTop" r="textAreaRight" b="textAreaBottom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 defTabSz="914400">
              <a:lnSpc>
                <a:spcPct val="100000"/>
              </a:lnSpc>
            </a:pPr>
            <a:endParaRPr b="0" lang="ru-RU" sz="1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37" name="Группа 1"/>
          <p:cNvGrpSpPr/>
          <p:nvPr/>
        </p:nvGrpSpPr>
        <p:grpSpPr>
          <a:xfrm>
            <a:off x="644400" y="8176320"/>
            <a:ext cx="1146240" cy="131040"/>
            <a:chOff x="644400" y="8176320"/>
            <a:chExt cx="1146240" cy="131040"/>
          </a:xfrm>
        </p:grpSpPr>
        <p:pic>
          <p:nvPicPr>
            <p:cNvPr id="38" name="object 36" descr=""/>
            <p:cNvPicPr/>
            <p:nvPr/>
          </p:nvPicPr>
          <p:blipFill>
            <a:blip r:embed="rId2"/>
            <a:stretch/>
          </p:blipFill>
          <p:spPr>
            <a:xfrm>
              <a:off x="644400" y="8176320"/>
              <a:ext cx="10152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39" name="object 37"/>
            <p:cNvSpPr/>
            <p:nvPr/>
          </p:nvSpPr>
          <p:spPr>
            <a:xfrm>
              <a:off x="771480" y="8178120"/>
              <a:ext cx="92880" cy="127800"/>
            </a:xfrm>
            <a:custGeom>
              <a:avLst/>
              <a:gdLst>
                <a:gd name="textAreaLeft" fmla="*/ 0 w 92880"/>
                <a:gd name="textAreaRight" fmla="*/ 94680 w 92880"/>
                <a:gd name="textAreaTop" fmla="*/ 0 h 127800"/>
                <a:gd name="textAreaBottom" fmla="*/ 129600 h 127800"/>
              </a:gdLst>
              <a:ahLst/>
              <a:rect l="textAreaLeft" t="textAreaTop" r="textAreaRight" b="textAreaBottom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pic>
          <p:nvPicPr>
            <p:cNvPr id="40" name="object 38" descr=""/>
            <p:cNvPicPr/>
            <p:nvPr/>
          </p:nvPicPr>
          <p:blipFill>
            <a:blip r:embed="rId3"/>
            <a:stretch/>
          </p:blipFill>
          <p:spPr>
            <a:xfrm>
              <a:off x="888840" y="8176320"/>
              <a:ext cx="290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1" name="object 39" descr=""/>
            <p:cNvPicPr/>
            <p:nvPr/>
          </p:nvPicPr>
          <p:blipFill>
            <a:blip r:embed="rId4"/>
            <a:stretch/>
          </p:blipFill>
          <p:spPr>
            <a:xfrm>
              <a:off x="1201680" y="8176320"/>
              <a:ext cx="317520" cy="1310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2" name="object 40" descr=""/>
            <p:cNvPicPr/>
            <p:nvPr/>
          </p:nvPicPr>
          <p:blipFill>
            <a:blip r:embed="rId5"/>
            <a:stretch/>
          </p:blipFill>
          <p:spPr>
            <a:xfrm>
              <a:off x="1545480" y="8178120"/>
              <a:ext cx="108360" cy="127440"/>
            </a:xfrm>
            <a:prstGeom prst="rect">
              <a:avLst/>
            </a:prstGeom>
            <a:ln w="0">
              <a:noFill/>
            </a:ln>
          </p:spPr>
        </p:pic>
        <p:pic>
          <p:nvPicPr>
            <p:cNvPr id="43" name="object 41" descr=""/>
            <p:cNvPicPr/>
            <p:nvPr/>
          </p:nvPicPr>
          <p:blipFill>
            <a:blip r:embed="rId6"/>
            <a:stretch/>
          </p:blipFill>
          <p:spPr>
            <a:xfrm>
              <a:off x="1679400" y="8178120"/>
              <a:ext cx="111240" cy="12924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4822920" y="316800"/>
            <a:ext cx="2314800" cy="1865520"/>
          </a:xfrm>
          <a:prstGeom prst="rect">
            <a:avLst/>
          </a:prstGeom>
          <a:noFill/>
          <a:ln w="0">
            <a:noFill/>
          </a:ln>
        </p:spPr>
        <p:txBody>
          <a:bodyPr lIns="0" rIns="0" tIns="81360" bIns="0" anchor="t">
            <a:noAutofit/>
          </a:bodyPr>
          <a:p>
            <a:pPr marL="439560" indent="-427320" algn="r" defTabSz="914400">
              <a:lnSpc>
                <a:spcPts val="2701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b="1" lang="ru-RU" sz="2400" spc="-12" strike="noStrike">
                <a:solidFill>
                  <a:schemeClr val="lt1"/>
                </a:solidFill>
                <a:latin typeface="Calibri"/>
              </a:rPr>
              <a:t>МЕРОПРИЯТИЯ </a:t>
            </a:r>
            <a:r>
              <a:rPr b="1" lang="ru-RU" sz="2400" spc="-1" strike="noStrike">
                <a:solidFill>
                  <a:schemeClr val="lt1"/>
                </a:solidFill>
                <a:latin typeface="Calibri"/>
              </a:rPr>
              <a:t>НА</a:t>
            </a:r>
            <a:r>
              <a:rPr b="1" lang="ru-RU" sz="2400" spc="-7" strike="noStrike">
                <a:solidFill>
                  <a:schemeClr val="lt1"/>
                </a:solidFill>
                <a:latin typeface="Calibri"/>
              </a:rPr>
              <a:t> </a:t>
            </a:r>
            <a:r>
              <a:rPr b="1" lang="ru-RU" sz="2400" spc="-12" strike="noStrike">
                <a:solidFill>
                  <a:schemeClr val="lt1"/>
                </a:solidFill>
                <a:latin typeface="Calibri"/>
              </a:rPr>
              <a:t>МАРТ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  <a:p>
            <a:pPr marL="439560" indent="0" algn="r" defTabSz="914400">
              <a:lnSpc>
                <a:spcPts val="2701"/>
              </a:lnSpc>
              <a:buNone/>
              <a:tabLst>
                <a:tab algn="l" pos="0"/>
              </a:tabLst>
            </a:pPr>
            <a:r>
              <a:rPr b="1" lang="ru-RU" sz="2400" spc="-21" strike="noStrike">
                <a:solidFill>
                  <a:schemeClr val="lt1"/>
                </a:solidFill>
                <a:latin typeface="Calibri"/>
              </a:rPr>
              <a:t>2026</a:t>
            </a:r>
            <a:endParaRPr b="0" lang="ru-RU" sz="2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5" name="object 43"/>
          <p:cNvSpPr/>
          <p:nvPr/>
        </p:nvSpPr>
        <p:spPr>
          <a:xfrm>
            <a:off x="628920" y="8441640"/>
            <a:ext cx="5112360" cy="20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4600" bIns="0" anchor="t">
            <a:spAutoFit/>
          </a:bodyPr>
          <a:p>
            <a:pPr marL="12600" defTabSz="914400">
              <a:lnSpc>
                <a:spcPct val="75000"/>
              </a:lnSpc>
              <a:spcBef>
                <a:spcPts val="1375"/>
              </a:spcBef>
            </a:pP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ПРИХОДИТЕ,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МЫ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" strike="noStrike">
                <a:solidFill>
                  <a:srgbClr val="ffffff"/>
                </a:solidFill>
                <a:latin typeface="Calibri"/>
              </a:rPr>
              <a:t>ВАС</a:t>
            </a:r>
            <a:r>
              <a:rPr b="1" lang="ru-RU" sz="4400" spc="-137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1" lang="ru-RU" sz="4400" spc="-12" strike="noStrike">
                <a:solidFill>
                  <a:srgbClr val="ffffff"/>
                </a:solidFill>
                <a:latin typeface="Calibri"/>
              </a:rPr>
              <a:t>ЖДЕМ!</a:t>
            </a:r>
            <a:endParaRPr b="0" lang="ru-RU" sz="44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429"/>
              </a:lnSpc>
              <a:spcBef>
                <a:spcPts val="104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Наши</a:t>
            </a:r>
            <a:r>
              <a:rPr b="0" lang="ru-RU" sz="1300" spc="-35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1300" spc="-12" strike="noStrike">
                <a:solidFill>
                  <a:srgbClr val="ffffff"/>
                </a:solidFill>
                <a:latin typeface="Calibri"/>
              </a:rPr>
              <a:t>контакты: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Адрес: г.Евпатория, Новоселовское ш 1 г</a:t>
            </a:r>
            <a:br>
              <a:rPr sz="1300"/>
            </a:br>
            <a:r>
              <a:rPr b="0" lang="ru-RU" sz="1300" spc="-1" strike="noStrike">
                <a:solidFill>
                  <a:srgbClr val="ffffff"/>
                </a:solidFill>
                <a:latin typeface="Calibri"/>
              </a:rPr>
              <a:t>Контактный номер </a:t>
            </a: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+7978 057 22 28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  <a:p>
            <a:pPr marL="15120" defTabSz="914400">
              <a:lnSpc>
                <a:spcPts val="1301"/>
              </a:lnSpc>
              <a:spcBef>
                <a:spcPts val="130"/>
              </a:spcBef>
            </a:pPr>
            <a:r>
              <a:rPr b="0" lang="ru-RU" sz="1300" spc="-1" strike="noStrike">
                <a:solidFill>
                  <a:srgbClr val="ffffff"/>
                </a:solidFill>
                <a:latin typeface="Calibri"/>
                <a:ea typeface="Calibri"/>
              </a:rPr>
              <a:t>ФИО Галенко Татьяна</a:t>
            </a:r>
            <a:endParaRPr b="0" lang="ru-RU" sz="13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6" name="object 44"/>
          <p:cNvSpPr/>
          <p:nvPr/>
        </p:nvSpPr>
        <p:spPr>
          <a:xfrm>
            <a:off x="2811240" y="7649640"/>
            <a:ext cx="3295800" cy="558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600" bIns="0" anchor="t">
            <a:spAutoFit/>
          </a:bodyPr>
          <a:p>
            <a:pPr marL="12600" indent="1948680" defTabSz="914400">
              <a:lnSpc>
                <a:spcPct val="112000"/>
              </a:lnSpc>
              <a:spcBef>
                <a:spcPts val="99"/>
              </a:spcBef>
              <a:tabLst>
                <a:tab algn="l" pos="0"/>
              </a:tabLst>
            </a:pP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Время</a:t>
            </a:r>
            <a:r>
              <a:rPr b="1" lang="ru-RU" sz="1600" spc="-66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работы: понедельник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пятница</a:t>
            </a:r>
            <a:r>
              <a:rPr b="1" lang="ru-RU" sz="1600" spc="-12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09:30</a:t>
            </a:r>
            <a:r>
              <a:rPr b="1" lang="ru-RU" sz="1600" spc="-7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1" strike="noStrike">
                <a:solidFill>
                  <a:srgbClr val="58595b"/>
                </a:solidFill>
                <a:latin typeface="Calibri"/>
              </a:rPr>
              <a:t>–</a:t>
            </a:r>
            <a:r>
              <a:rPr b="1" lang="ru-RU" sz="1600" spc="-15" strike="noStrike">
                <a:solidFill>
                  <a:srgbClr val="58595b"/>
                </a:solidFill>
                <a:latin typeface="Calibri"/>
              </a:rPr>
              <a:t> </a:t>
            </a:r>
            <a:r>
              <a:rPr b="1" lang="ru-RU" sz="1600" spc="-21" strike="noStrike">
                <a:solidFill>
                  <a:srgbClr val="58595b"/>
                </a:solidFill>
                <a:latin typeface="Calibri"/>
              </a:rPr>
              <a:t>17:30</a:t>
            </a:r>
            <a:endParaRPr b="0" lang="ru-RU" sz="16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7" name="object 45"/>
          <p:cNvSpPr/>
          <p:nvPr/>
        </p:nvSpPr>
        <p:spPr>
          <a:xfrm>
            <a:off x="6123240" y="8786520"/>
            <a:ext cx="915840" cy="641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3120" bIns="0" anchor="t">
            <a:spAutoFit/>
          </a:bodyPr>
          <a:p>
            <a:pPr marL="12600" defTabSz="914400">
              <a:lnSpc>
                <a:spcPts val="799"/>
              </a:lnSpc>
              <a:spcBef>
                <a:spcPts val="258"/>
              </a:spcBef>
            </a:pP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Отделение Фонда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пенсионного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и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 социального</a:t>
            </a:r>
            <a:r>
              <a:rPr b="0" lang="ru-RU" sz="800" spc="486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12" strike="noStrike">
                <a:solidFill>
                  <a:srgbClr val="ffffff"/>
                </a:solidFill>
                <a:latin typeface="Calibri"/>
              </a:rPr>
              <a:t>страхования</a:t>
            </a: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 </a:t>
            </a:r>
            <a:r>
              <a:rPr b="0" lang="ru-RU" sz="800" spc="-26" strike="noStrike">
                <a:solidFill>
                  <a:srgbClr val="ffffff"/>
                </a:solidFill>
                <a:latin typeface="Calibri"/>
              </a:rPr>
              <a:t>РФ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  <a:p>
            <a:pPr marL="12600" defTabSz="914400">
              <a:lnSpc>
                <a:spcPts val="799"/>
              </a:lnSpc>
            </a:pPr>
            <a:r>
              <a:rPr b="0" lang="ru-RU" sz="800" spc="-1" strike="noStrike">
                <a:solidFill>
                  <a:srgbClr val="ffffff"/>
                </a:solidFill>
                <a:latin typeface="Calibri"/>
              </a:rPr>
              <a:t>по</a:t>
            </a:r>
            <a:r>
              <a:rPr b="0" lang="ru-RU" sz="800" spc="32" strike="noStrike">
                <a:solidFill>
                  <a:srgbClr val="ffffff"/>
                </a:solidFill>
                <a:latin typeface="Calibri"/>
              </a:rPr>
              <a:t> Республике Крым</a:t>
            </a:r>
            <a:endParaRPr b="0" lang="ru-RU" sz="800" spc="-1" strike="noStrike">
              <a:solidFill>
                <a:srgbClr val="000000"/>
              </a:solidFill>
              <a:latin typeface="Arial"/>
            </a:endParaRPr>
          </a:p>
        </p:txBody>
      </p:sp>
      <p:grpSp>
        <p:nvGrpSpPr>
          <p:cNvPr id="48" name="Группа 103"/>
          <p:cNvGrpSpPr/>
          <p:nvPr/>
        </p:nvGrpSpPr>
        <p:grpSpPr>
          <a:xfrm>
            <a:off x="512280" y="489240"/>
            <a:ext cx="2516040" cy="981360"/>
            <a:chOff x="512280" y="489240"/>
            <a:chExt cx="2516040" cy="981360"/>
          </a:xfrm>
        </p:grpSpPr>
        <p:pic>
          <p:nvPicPr>
            <p:cNvPr id="49" name="object 49" descr=""/>
            <p:cNvPicPr/>
            <p:nvPr/>
          </p:nvPicPr>
          <p:blipFill>
            <a:blip r:embed="rId7"/>
            <a:stretch/>
          </p:blipFill>
          <p:spPr>
            <a:xfrm>
              <a:off x="512280" y="489240"/>
              <a:ext cx="837720" cy="9554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50" name="object 50"/>
            <p:cNvSpPr/>
            <p:nvPr/>
          </p:nvSpPr>
          <p:spPr>
            <a:xfrm>
              <a:off x="1577160" y="814680"/>
              <a:ext cx="293400" cy="183600"/>
            </a:xfrm>
            <a:custGeom>
              <a:avLst/>
              <a:gdLst>
                <a:gd name="textAreaLeft" fmla="*/ 0 w 293400"/>
                <a:gd name="textAreaRight" fmla="*/ 295200 w 293400"/>
                <a:gd name="textAreaTop" fmla="*/ 0 h 183600"/>
                <a:gd name="textAreaBottom" fmla="*/ 185400 h 183600"/>
              </a:gdLst>
              <a:ahLst/>
              <a:rect l="textAreaLeft" t="textAreaTop" r="textAreaRight" b="textAreaBottom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noAutofit/>
            </a:bodyPr>
            <a:p>
              <a:pPr defTabSz="914400">
                <a:lnSpc>
                  <a:spcPct val="100000"/>
                </a:lnSpc>
              </a:pPr>
              <a:endParaRPr b="0" lang="ru-RU" sz="1800" spc="-1" strike="noStrike">
                <a:solidFill>
                  <a:srgbClr val="000000"/>
                </a:solidFill>
                <a:latin typeface="Arial"/>
              </a:endParaRPr>
            </a:p>
          </p:txBody>
        </p:sp>
        <p:grpSp>
          <p:nvGrpSpPr>
            <p:cNvPr id="51" name="object 51"/>
            <p:cNvGrpSpPr/>
            <p:nvPr/>
          </p:nvGrpSpPr>
          <p:grpSpPr>
            <a:xfrm>
              <a:off x="1917720" y="814680"/>
              <a:ext cx="446040" cy="149400"/>
              <a:chOff x="1917720" y="814680"/>
              <a:chExt cx="446040" cy="149400"/>
            </a:xfrm>
          </p:grpSpPr>
          <p:sp>
            <p:nvSpPr>
              <p:cNvPr id="52" name="object 52"/>
              <p:cNvSpPr/>
              <p:nvPr/>
            </p:nvSpPr>
            <p:spPr>
              <a:xfrm>
                <a:off x="1917720" y="814680"/>
                <a:ext cx="289080" cy="149400"/>
              </a:xfrm>
              <a:custGeom>
                <a:avLst/>
                <a:gdLst>
                  <a:gd name="textAreaLeft" fmla="*/ 0 w 289080"/>
                  <a:gd name="textAreaRight" fmla="*/ 290880 w 289080"/>
                  <a:gd name="textAreaTop" fmla="*/ 0 h 149400"/>
                  <a:gd name="textAreaBottom" fmla="*/ 151200 h 149400"/>
                </a:gdLst>
                <a:ahLst/>
                <a:rect l="textAreaLeft" t="textAreaTop" r="textAreaRight" b="textAreaBottom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53" name="object 53" descr=""/>
              <p:cNvPicPr/>
              <p:nvPr/>
            </p:nvPicPr>
            <p:blipFill>
              <a:blip r:embed="rId8"/>
              <a:stretch/>
            </p:blipFill>
            <p:spPr>
              <a:xfrm>
                <a:off x="2244240" y="815040"/>
                <a:ext cx="11952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pic>
          <p:nvPicPr>
            <p:cNvPr id="54" name="object 54" descr=""/>
            <p:cNvPicPr/>
            <p:nvPr/>
          </p:nvPicPr>
          <p:blipFill>
            <a:blip r:embed="rId9"/>
            <a:stretch/>
          </p:blipFill>
          <p:spPr>
            <a:xfrm>
              <a:off x="1556640" y="1049760"/>
              <a:ext cx="158040" cy="151920"/>
            </a:xfrm>
            <a:prstGeom prst="rect">
              <a:avLst/>
            </a:prstGeom>
            <a:ln w="0">
              <a:noFill/>
            </a:ln>
          </p:spPr>
        </p:pic>
        <p:grpSp>
          <p:nvGrpSpPr>
            <p:cNvPr id="55" name="object 55"/>
            <p:cNvGrpSpPr/>
            <p:nvPr/>
          </p:nvGrpSpPr>
          <p:grpSpPr>
            <a:xfrm>
              <a:off x="1762920" y="1051200"/>
              <a:ext cx="675720" cy="181800"/>
              <a:chOff x="1762920" y="1051200"/>
              <a:chExt cx="675720" cy="181800"/>
            </a:xfrm>
          </p:grpSpPr>
          <p:pic>
            <p:nvPicPr>
              <p:cNvPr id="56" name="object 56" descr=""/>
              <p:cNvPicPr/>
              <p:nvPr/>
            </p:nvPicPr>
            <p:blipFill>
              <a:blip r:embed="rId10"/>
              <a:stretch/>
            </p:blipFill>
            <p:spPr>
              <a:xfrm>
                <a:off x="1762920" y="1051560"/>
                <a:ext cx="120960" cy="1483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57" name="object 57"/>
              <p:cNvSpPr/>
              <p:nvPr/>
            </p:nvSpPr>
            <p:spPr>
              <a:xfrm>
                <a:off x="1917720" y="1051200"/>
                <a:ext cx="520920" cy="181800"/>
              </a:xfrm>
              <a:custGeom>
                <a:avLst/>
                <a:gdLst>
                  <a:gd name="textAreaLeft" fmla="*/ 0 w 520920"/>
                  <a:gd name="textAreaRight" fmla="*/ 522720 w 520920"/>
                  <a:gd name="textAreaTop" fmla="*/ 0 h 181800"/>
                  <a:gd name="textAreaBottom" fmla="*/ 183600 h 181800"/>
                </a:gdLst>
                <a:ahLst/>
                <a:rect l="textAreaLeft" t="textAreaTop" r="textAreaRight" b="textAreaBottom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</p:grpSp>
        <p:grpSp>
          <p:nvGrpSpPr>
            <p:cNvPr id="58" name="object 58"/>
            <p:cNvGrpSpPr/>
            <p:nvPr/>
          </p:nvGrpSpPr>
          <p:grpSpPr>
            <a:xfrm>
              <a:off x="2489040" y="1051560"/>
              <a:ext cx="289080" cy="148320"/>
              <a:chOff x="2489040" y="1051560"/>
              <a:chExt cx="289080" cy="148320"/>
            </a:xfrm>
          </p:grpSpPr>
          <p:pic>
            <p:nvPicPr>
              <p:cNvPr id="59" name="object 59" descr=""/>
              <p:cNvPicPr/>
              <p:nvPr/>
            </p:nvPicPr>
            <p:blipFill>
              <a:blip r:embed="rId11"/>
              <a:stretch/>
            </p:blipFill>
            <p:spPr>
              <a:xfrm>
                <a:off x="2489040" y="1051560"/>
                <a:ext cx="128160" cy="1483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0" name="object 60" descr=""/>
              <p:cNvPicPr/>
              <p:nvPr/>
            </p:nvPicPr>
            <p:blipFill>
              <a:blip r:embed="rId12"/>
              <a:stretch/>
            </p:blipFill>
            <p:spPr>
              <a:xfrm>
                <a:off x="2658960" y="1051560"/>
                <a:ext cx="119160" cy="148320"/>
              </a:xfrm>
              <a:prstGeom prst="rect">
                <a:avLst/>
              </a:prstGeom>
              <a:ln w="0">
                <a:noFill/>
              </a:ln>
            </p:spPr>
          </p:pic>
        </p:grpSp>
        <p:grpSp>
          <p:nvGrpSpPr>
            <p:cNvPr id="61" name="object 61"/>
            <p:cNvGrpSpPr/>
            <p:nvPr/>
          </p:nvGrpSpPr>
          <p:grpSpPr>
            <a:xfrm>
              <a:off x="1556640" y="1284480"/>
              <a:ext cx="1471680" cy="186120"/>
              <a:chOff x="1556640" y="1284480"/>
              <a:chExt cx="1471680" cy="186120"/>
            </a:xfrm>
          </p:grpSpPr>
          <p:pic>
            <p:nvPicPr>
              <p:cNvPr id="62" name="object 62" descr=""/>
              <p:cNvPicPr/>
              <p:nvPr/>
            </p:nvPicPr>
            <p:blipFill>
              <a:blip r:embed="rId13"/>
              <a:stretch/>
            </p:blipFill>
            <p:spPr>
              <a:xfrm>
                <a:off x="1556640" y="1292040"/>
                <a:ext cx="14148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3" name="object 63" descr=""/>
              <p:cNvPicPr/>
              <p:nvPr/>
            </p:nvPicPr>
            <p:blipFill>
              <a:blip r:embed="rId14"/>
              <a:stretch/>
            </p:blipFill>
            <p:spPr>
              <a:xfrm>
                <a:off x="17258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4" name="object 64" descr=""/>
              <p:cNvPicPr/>
              <p:nvPr/>
            </p:nvPicPr>
            <p:blipFill>
              <a:blip r:embed="rId15"/>
              <a:stretch/>
            </p:blipFill>
            <p:spPr>
              <a:xfrm>
                <a:off x="1917720" y="1284480"/>
                <a:ext cx="358560" cy="18612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5" name="object 65" descr=""/>
              <p:cNvPicPr/>
              <p:nvPr/>
            </p:nvPicPr>
            <p:blipFill>
              <a:blip r:embed="rId16"/>
              <a:stretch/>
            </p:blipFill>
            <p:spPr>
              <a:xfrm>
                <a:off x="2300040" y="1292040"/>
                <a:ext cx="162720" cy="15372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6" name="object 66"/>
              <p:cNvSpPr/>
              <p:nvPr/>
            </p:nvSpPr>
            <p:spPr>
              <a:xfrm>
                <a:off x="2494080" y="1290960"/>
                <a:ext cx="136800" cy="147960"/>
              </a:xfrm>
              <a:custGeom>
                <a:avLst/>
                <a:gdLst>
                  <a:gd name="textAreaLeft" fmla="*/ 0 w 136800"/>
                  <a:gd name="textAreaRight" fmla="*/ 138600 w 136800"/>
                  <a:gd name="textAreaTop" fmla="*/ 0 h 147960"/>
                  <a:gd name="textAreaBottom" fmla="*/ 149760 h 147960"/>
                </a:gdLst>
                <a:ahLst/>
                <a:rect l="textAreaLeft" t="textAreaTop" r="textAreaRight" b="textAreaBottom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noAutofit/>
              </a:bodyPr>
              <a:p>
                <a:pPr defTabSz="914400">
                  <a:lnSpc>
                    <a:spcPct val="100000"/>
                  </a:lnSpc>
                </a:pPr>
                <a:endParaRPr b="0" lang="ru-RU" sz="1800" spc="-1" strike="noStrike">
                  <a:solidFill>
                    <a:srgbClr val="000000"/>
                  </a:solidFill>
                  <a:latin typeface="Arial"/>
                </a:endParaRPr>
              </a:p>
            </p:txBody>
          </p:sp>
          <p:pic>
            <p:nvPicPr>
              <p:cNvPr id="67" name="object 67" descr=""/>
              <p:cNvPicPr/>
              <p:nvPr/>
            </p:nvPicPr>
            <p:blipFill>
              <a:blip r:embed="rId17"/>
              <a:stretch/>
            </p:blipFill>
            <p:spPr>
              <a:xfrm>
                <a:off x="2661480" y="1290960"/>
                <a:ext cx="168480" cy="179640"/>
              </a:xfrm>
              <a:prstGeom prst="rect">
                <a:avLst/>
              </a:prstGeom>
              <a:ln w="0">
                <a:noFill/>
              </a:ln>
            </p:spPr>
          </p:pic>
          <p:pic>
            <p:nvPicPr>
              <p:cNvPr id="68" name="object 68" descr=""/>
              <p:cNvPicPr/>
              <p:nvPr/>
            </p:nvPicPr>
            <p:blipFill>
              <a:blip r:embed="rId18"/>
              <a:stretch/>
            </p:blipFill>
            <p:spPr>
              <a:xfrm>
                <a:off x="2861640" y="1290960"/>
                <a:ext cx="166680" cy="148320"/>
              </a:xfrm>
              <a:prstGeom prst="rect">
                <a:avLst/>
              </a:prstGeom>
              <a:ln w="0">
                <a:noFill/>
              </a:ln>
            </p:spPr>
          </p:pic>
        </p:grpSp>
      </p:grpSp>
      <p:sp>
        <p:nvSpPr>
          <p:cNvPr id="69" name="Прямоугольник: скругленные углы 2"/>
          <p:cNvSpPr/>
          <p:nvPr/>
        </p:nvSpPr>
        <p:spPr>
          <a:xfrm>
            <a:off x="6140520" y="9593640"/>
            <a:ext cx="873000" cy="856800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sp>
        <p:nvSpPr>
          <p:cNvPr id="70" name="Овал 3"/>
          <p:cNvSpPr/>
          <p:nvPr/>
        </p:nvSpPr>
        <p:spPr>
          <a:xfrm>
            <a:off x="6047640" y="7937640"/>
            <a:ext cx="813600" cy="81360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914400">
              <a:lnSpc>
                <a:spcPct val="100000"/>
              </a:lnSpc>
            </a:pPr>
            <a:endParaRPr b="0" lang="ru-RU" sz="1800" spc="-1" strike="noStrike">
              <a:solidFill>
                <a:schemeClr val="lt1"/>
              </a:solidFill>
              <a:latin typeface="Calibri"/>
            </a:endParaRPr>
          </a:p>
        </p:txBody>
      </p:sp>
      <p:pic>
        <p:nvPicPr>
          <p:cNvPr id="71" name="object 48" descr=""/>
          <p:cNvPicPr/>
          <p:nvPr/>
        </p:nvPicPr>
        <p:blipFill>
          <a:blip r:embed="rId19"/>
          <a:stretch/>
        </p:blipFill>
        <p:spPr>
          <a:xfrm>
            <a:off x="6162120" y="8141760"/>
            <a:ext cx="599760" cy="514800"/>
          </a:xfrm>
          <a:prstGeom prst="rect">
            <a:avLst/>
          </a:prstGeom>
          <a:ln w="0">
            <a:noFill/>
          </a:ln>
        </p:spPr>
      </p:pic>
      <p:pic>
        <p:nvPicPr>
          <p:cNvPr id="72" name="Рисунок 7" descr=""/>
          <p:cNvPicPr/>
          <p:nvPr/>
        </p:nvPicPr>
        <p:blipFill>
          <a:blip r:embed="rId20"/>
          <a:stretch/>
        </p:blipFill>
        <p:spPr>
          <a:xfrm>
            <a:off x="6153120" y="9577080"/>
            <a:ext cx="860400" cy="860400"/>
          </a:xfrm>
          <a:prstGeom prst="rect">
            <a:avLst/>
          </a:prstGeom>
          <a:ln w="0">
            <a:noFill/>
          </a:ln>
        </p:spPr>
      </p:pic>
      <p:graphicFrame>
        <p:nvGraphicFramePr>
          <p:cNvPr id="73" name="Таблица 4"/>
          <p:cNvGraphicFramePr/>
          <p:nvPr/>
        </p:nvGraphicFramePr>
        <p:xfrm>
          <a:off x="344880" y="1601280"/>
          <a:ext cx="6860160" cy="6203160"/>
        </p:xfrm>
        <a:graphic>
          <a:graphicData uri="http://schemas.openxmlformats.org/drawingml/2006/table">
            <a:tbl>
              <a:tblPr/>
              <a:tblGrid>
                <a:gridCol w="1136880"/>
                <a:gridCol w="4722480"/>
                <a:gridCol w="1000800"/>
              </a:tblGrid>
              <a:tr h="508320"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Дата 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Мероприятие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 anchor="t">
                      <a:noAutofit/>
                    </a:bodyPr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Время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 defTabSz="914400">
                        <a:lnSpc>
                          <a:spcPct val="100000"/>
                        </a:lnSpc>
                      </a:pPr>
                      <a:r>
                        <a:rPr b="0" lang="ru-RU" sz="1400" spc="-1" strike="noStrike">
                          <a:solidFill>
                            <a:srgbClr val="000000"/>
                          </a:solidFill>
                          <a:latin typeface="Arial"/>
                        </a:rPr>
                        <a:t>начала</a:t>
                      </a:r>
                      <a:endParaRPr b="0" lang="ru-RU" sz="14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91440" marR="9144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3816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/>
                    </a:solidFill>
                  </a:tcPr>
                </a:tc>
              </a:tr>
              <a:tr h="27432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03.03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Всемирный день слуха. Встреча с врачом - отоларингологом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3816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432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05.03.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День памяти Анны Ахматовой (60 лет со дня смерти)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06.03.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Международный женский день 8 Марта. Концертная программа в ДК с.Уютное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14-00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100 лет со дня рождения композитора, автора музыки к популярным фильмам А.Зацепина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11.03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Встреча с психологом СФР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Время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уточняется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12.03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РО Знание В здравом уме и твёрдой памяти: практики для активного долголетия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14.03.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Международный день рек. РГО: видеофильм «Уникальные реки России»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16.03.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Фестиваль к Году Единства народов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Время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уточняется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27432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17.03.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Мастер – класс по изготовлению бус из цветных ленточек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 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solidFill>
                        <a:srgbClr val="ffffff"/>
                      </a:solidFill>
                      <a:prstDash val="solid"/>
                    </a:lnB>
                    <a:solidFill>
                      <a:schemeClr val="accent1">
                        <a:tint val="40000"/>
                      </a:schemeClr>
                    </a:solidFill>
                  </a:tcPr>
                </a:tc>
              </a:tr>
              <a:tr h="27432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24.03.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Международный день борьбы с депрессией. Встреча с психологом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solidFill>
                        <a:srgbClr val="ffffff"/>
                      </a:solidFill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45180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25.03.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Центру общения старшего поколения при Клиентской службе в г.Евпатории ОСФР 1 год. Встречаем гостей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  <a:tr h="63036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26.03.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On</a:t>
                      </a: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-</a:t>
                      </a:r>
                      <a:r>
                        <a:rPr b="1" lang="en-US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line</a:t>
                      </a: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  <a:ea typeface="Calibri"/>
                        </a:rPr>
                        <a:t> мероприятие с ЦОСП Раздольненского района о пенсионном и социальном обеспечении граждан, подвергшихся воздействию радиации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11-00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solidFill>
                        <a:srgbClr val="ffffff"/>
                      </a:solidFill>
                      <a:prstDash val="solid"/>
                    </a:lnL>
                    <a:lnR w="12240">
                      <a:solidFill>
                        <a:srgbClr val="ffffff"/>
                      </a:solidFill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chemeClr val="accent1">
                        <a:tint val="20000"/>
                      </a:schemeClr>
                    </a:solidFill>
                  </a:tcPr>
                </a:tc>
              </a:tr>
              <a:tr h="649080"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31.03.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Урок финансовой грамотности. Встреча со специалистами кредитных учреждений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  <a:tc>
                  <a:txBody>
                    <a:bodyPr lIns="68400" rIns="68400" anchor="t">
                      <a:noAutofit/>
                    </a:bodyPr>
                    <a:p>
                      <a:pPr algn="ctr">
                        <a:lnSpc>
                          <a:spcPct val="100000"/>
                        </a:lnSpc>
                      </a:pPr>
                      <a:r>
                        <a:rPr b="1" lang="ru-RU" sz="1200" spc="-1" strike="noStrike">
                          <a:solidFill>
                            <a:srgbClr val="000000"/>
                          </a:solidFill>
                          <a:latin typeface="Times New Roman"/>
                        </a:rPr>
                        <a:t>10-00</a:t>
                      </a:r>
                      <a:endParaRPr b="0" lang="ru-RU" sz="1200" spc="-1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anchor="t" marL="68400" marR="68400">
                    <a:lnL w="12240">
                      <a:noFill/>
                      <a:prstDash val="solid"/>
                    </a:lnL>
                    <a:lnR w="12240">
                      <a:noFill/>
                      <a:prstDash val="solid"/>
                    </a:lnR>
                    <a:lnT w="12240">
                      <a:noFill/>
                      <a:prstDash val="solid"/>
                    </a:lnT>
                    <a:lnB w="12240">
                      <a:noFill/>
                      <a:prstDash val="solid"/>
                    </a:lnB>
                    <a:solidFill>
                      <a:srgbClr val="d0d8e7"/>
                    </a:solidFill>
                  </a:tcPr>
                </a:tc>
              </a:tr>
            </a:tbl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</TotalTime>
  <Application>LibreOffice/7.6.7.2$Linux_X86_64 LibreOffice_project/60$Build-2</Application>
  <AppVersion>15.0000</AppVersion>
  <Words>221</Words>
  <Paragraphs>53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2025-11-06T11:20:25Z</dcterms:created>
  <dc:creator>Пользователь</dc:creator>
  <dc:description/>
  <dc:language>ru-RU</dc:language>
  <cp:lastModifiedBy/>
  <dcterms:modified xsi:type="dcterms:W3CDTF">2026-02-26T17:36:17Z</dcterms:modified>
  <cp:revision>29</cp:revision>
  <dc:subject/>
  <dc:title>МЕРОПРИЯТИЯ НА ДЕКАБРЬ 2025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esentationFormat">
    <vt:lpwstr>Произвольный</vt:lpwstr>
  </property>
  <property fmtid="{D5CDD505-2E9C-101B-9397-08002B2CF9AE}" pid="6" name="Producer">
    <vt:lpwstr>Adobe PDF Library 17.0</vt:lpwstr>
  </property>
  <property fmtid="{D5CDD505-2E9C-101B-9397-08002B2CF9AE}" pid="7" name="Slides">
    <vt:i4>1</vt:i4>
  </property>
</Properties>
</file>